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87" r:id="rId4"/>
    <p:sldId id="286" r:id="rId5"/>
    <p:sldId id="289" r:id="rId6"/>
    <p:sldId id="293" r:id="rId7"/>
    <p:sldId id="296" r:id="rId8"/>
    <p:sldId id="264" r:id="rId9"/>
    <p:sldId id="292" r:id="rId10"/>
    <p:sldId id="342" r:id="rId11"/>
    <p:sldId id="344" r:id="rId12"/>
    <p:sldId id="299" r:id="rId13"/>
    <p:sldId id="301" r:id="rId14"/>
    <p:sldId id="345" r:id="rId15"/>
    <p:sldId id="302" r:id="rId16"/>
    <p:sldId id="305" r:id="rId17"/>
    <p:sldId id="347" r:id="rId18"/>
    <p:sldId id="307" r:id="rId19"/>
    <p:sldId id="262" r:id="rId20"/>
    <p:sldId id="309" r:id="rId21"/>
    <p:sldId id="311" r:id="rId22"/>
    <p:sldId id="288" r:id="rId23"/>
    <p:sldId id="313" r:id="rId24"/>
    <p:sldId id="315" r:id="rId25"/>
    <p:sldId id="316" r:id="rId26"/>
    <p:sldId id="314" r:id="rId27"/>
    <p:sldId id="297" r:id="rId28"/>
    <p:sldId id="318" r:id="rId29"/>
    <p:sldId id="304" r:id="rId30"/>
    <p:sldId id="320" r:id="rId31"/>
    <p:sldId id="312" r:id="rId32"/>
    <p:sldId id="310" r:id="rId33"/>
    <p:sldId id="321" r:id="rId34"/>
    <p:sldId id="322" r:id="rId35"/>
    <p:sldId id="323" r:id="rId36"/>
    <p:sldId id="271" r:id="rId37"/>
    <p:sldId id="324" r:id="rId38"/>
    <p:sldId id="298" r:id="rId39"/>
    <p:sldId id="326" r:id="rId40"/>
    <p:sldId id="327" r:id="rId41"/>
    <p:sldId id="328" r:id="rId42"/>
    <p:sldId id="330" r:id="rId43"/>
    <p:sldId id="343" r:id="rId44"/>
    <p:sldId id="337" r:id="rId45"/>
    <p:sldId id="338" r:id="rId46"/>
    <p:sldId id="339" r:id="rId47"/>
  </p:sldIdLst>
  <p:sldSz cx="12192000" cy="6858000"/>
  <p:notesSz cx="6858000" cy="9144000"/>
  <p:embeddedFontLst>
    <p:embeddedFont>
      <p:font typeface="Arial Black" panose="020B0A04020102020204" pitchFamily="34" charset="0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Montserrat" panose="02000505000000020004" pitchFamily="2" charset="0"/>
      <p:regular r:id="rId58"/>
      <p:bold r:id="rId59"/>
      <p:italic r:id="rId60"/>
      <p:boldItalic r:id="rId61"/>
    </p:embeddedFont>
    <p:embeddedFont>
      <p:font typeface="Montserrat Black" panose="00000A00000000000000" pitchFamily="2" charset="0"/>
      <p:bold r:id="rId62"/>
      <p:boldItalic r:id="rId63"/>
    </p:embeddedFont>
    <p:embeddedFont>
      <p:font typeface="Questrial" panose="020B0604020202020204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D"/>
    <a:srgbClr val="ECECEC"/>
    <a:srgbClr val="FFF7E1"/>
    <a:srgbClr val="FFDC6D"/>
    <a:srgbClr val="E4E4E4"/>
    <a:srgbClr val="FFF4D5"/>
    <a:srgbClr val="E2E2E2"/>
    <a:srgbClr val="EAB200"/>
    <a:srgbClr val="F7F7F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0B9C97-3ED1-41B9-B64D-455DB2B9C4A6}">
  <a:tblStyle styleId="{510B9C97-3ED1-41B9-B64D-455DB2B9C4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3296" autoAdjust="0"/>
  </p:normalViewPr>
  <p:slideViewPr>
    <p:cSldViewPr>
      <p:cViewPr varScale="1">
        <p:scale>
          <a:sx n="106" d="100"/>
          <a:sy n="106" d="100"/>
        </p:scale>
        <p:origin x="9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209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0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53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0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7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0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0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73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ado">
  <p:cSld name="3_Layout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>
            <a:spLocks noGrp="1"/>
          </p:cNvSpPr>
          <p:nvPr>
            <p:ph type="pic" idx="2"/>
          </p:nvPr>
        </p:nvSpPr>
        <p:spPr>
          <a:xfrm>
            <a:off x="7178733" y="1463675"/>
            <a:ext cx="4459288" cy="3930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0"/>
            <a:ext cx="4991100" cy="5610224"/>
          </a:xfrm>
          <a:custGeom>
            <a:avLst/>
            <a:gdLst/>
            <a:ahLst/>
            <a:cxnLst/>
            <a:rect l="l" t="t" r="r" b="b"/>
            <a:pathLst>
              <a:path w="4991100" h="5610224" extrusionOk="0">
                <a:moveTo>
                  <a:pt x="0" y="0"/>
                </a:moveTo>
                <a:lnTo>
                  <a:pt x="3914857" y="0"/>
                </a:lnTo>
                <a:lnTo>
                  <a:pt x="4049540" y="122408"/>
                </a:lnTo>
                <a:cubicBezTo>
                  <a:pt x="4631284" y="704153"/>
                  <a:pt x="4991100" y="1507825"/>
                  <a:pt x="4991100" y="2395536"/>
                </a:cubicBezTo>
                <a:cubicBezTo>
                  <a:pt x="4991100" y="4170959"/>
                  <a:pt x="3551835" y="5610224"/>
                  <a:pt x="1776412" y="5610224"/>
                </a:cubicBezTo>
                <a:cubicBezTo>
                  <a:pt x="1221592" y="5610224"/>
                  <a:pt x="699601" y="5469671"/>
                  <a:pt x="244101" y="5222229"/>
                </a:cubicBezTo>
                <a:lnTo>
                  <a:pt x="0" y="507393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37345" y="210959"/>
            <a:ext cx="6380340" cy="638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>
            <a:spLocks noGrp="1"/>
          </p:cNvSpPr>
          <p:nvPr>
            <p:ph type="pic" idx="2"/>
          </p:nvPr>
        </p:nvSpPr>
        <p:spPr>
          <a:xfrm>
            <a:off x="-114300" y="1333500"/>
            <a:ext cx="573024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eft_Blank">
  <p:cSld name="1_Left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hyperlink" Target="http://www.le-west.co.uk/le-w-user/default.asp?Category=le-w-runs&amp;Service=more-info-css&amp;SORT=DESCA&amp;ISO=GBP&amp;CT=Equipment&amp;SUBCAT=Defibrillators%20/%20ECGs&amp;productcode=M1697&amp;LINE=6&amp;STARTLINE=%20%20%20%205" TargetMode="External"/><Relationship Id="rId2" Type="http://schemas.openxmlformats.org/officeDocument/2006/relationships/hyperlink" Target="http://www.le-west.co.uk/le-w-user/default.asp?Category=le-w-runs&amp;Service=more-info-css&amp;SORT=DESCA&amp;ISO=GBP&amp;CT=Equipment&amp;SUBCAT=First%20Aid%20/%20Eyewash%20Kits&amp;productcode=M1487&amp;LINE=31&amp;STARTLINE=%20%20%20%20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hyperlink" Target="http://www.le-west.co.uk/le-w-user/default.asp?Category=le-w-runs&amp;Service=more-info-css&amp;SORT=DESCA&amp;ISO=GBP&amp;CT=Equipment&amp;SUBCAT=Emergency%20/%20Resuscitation&amp;productcode=M0797A&amp;LINE=35&amp;STARTLINE=%20%20%20%205" TargetMode="External"/><Relationship Id="rId4" Type="http://schemas.openxmlformats.org/officeDocument/2006/relationships/image" Target="../media/image35.png"/><Relationship Id="rId9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5.jpeg"/><Relationship Id="rId7" Type="http://schemas.openxmlformats.org/officeDocument/2006/relationships/hyperlink" Target="http://www.le-west.co.uk/le-w-user/default.asp?Category=le-w-runs&amp;Service=more-info-css&amp;SORT=DESCA&amp;ISO=GBP&amp;CT=Equipment&amp;SUBCAT=First%20Aid%20/%20Eyewash%20Kits&amp;productcode=M1487&amp;LINE=31&amp;STARTLINE=%20%20%20%20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hyperlink" Target="http://www.le-west.co.uk/le-w-user/default.asp?Category=le-w-runs&amp;Service=more-info-css&amp;SORT=DESCA&amp;ISO=GBP&amp;CT=Equipment&amp;SUBCAT=Emergency%20/%20Resuscitation&amp;productcode=M0797A&amp;LINE=35&amp;STARTLINE=%20%20%20%205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omo fazer um resgate em altura? - JRV Serv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8" t="26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Google Shape;44;p13"/>
          <p:cNvSpPr/>
          <p:nvPr/>
        </p:nvSpPr>
        <p:spPr>
          <a:xfrm>
            <a:off x="6023992" y="0"/>
            <a:ext cx="4938436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>
            <a:off x="6023992" y="1177608"/>
            <a:ext cx="4540635" cy="2241232"/>
            <a:chOff x="5810688" y="1196105"/>
            <a:chExt cx="4540635" cy="2241232"/>
          </a:xfrm>
        </p:grpSpPr>
        <p:sp>
          <p:nvSpPr>
            <p:cNvPr id="46" name="Google Shape;46;p13"/>
            <p:cNvSpPr txBox="1"/>
            <p:nvPr/>
          </p:nvSpPr>
          <p:spPr>
            <a:xfrm>
              <a:off x="5905588" y="1196105"/>
              <a:ext cx="3333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3F3F3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PLANO DE </a:t>
              </a:r>
              <a:endParaRPr sz="3200" dirty="0"/>
            </a:p>
          </p:txBody>
        </p:sp>
        <p:sp>
          <p:nvSpPr>
            <p:cNvPr id="47" name="Google Shape;47;p13"/>
            <p:cNvSpPr txBox="1"/>
            <p:nvPr/>
          </p:nvSpPr>
          <p:spPr>
            <a:xfrm>
              <a:off x="5810688" y="1575289"/>
              <a:ext cx="4540635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3F3F3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RESGATE</a:t>
              </a:r>
              <a:endParaRPr sz="6000" dirty="0"/>
            </a:p>
          </p:txBody>
        </p:sp>
      </p:grpSp>
      <p:sp>
        <p:nvSpPr>
          <p:cNvPr id="11" name="Google Shape;47;p13"/>
          <p:cNvSpPr txBox="1"/>
          <p:nvPr/>
        </p:nvSpPr>
        <p:spPr>
          <a:xfrm>
            <a:off x="6023992" y="2348880"/>
            <a:ext cx="4540635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3F3F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EM</a:t>
            </a:r>
            <a:endParaRPr sz="5400" dirty="0"/>
          </a:p>
        </p:txBody>
      </p:sp>
      <p:sp>
        <p:nvSpPr>
          <p:cNvPr id="12" name="Google Shape;47;p13"/>
          <p:cNvSpPr txBox="1"/>
          <p:nvPr/>
        </p:nvSpPr>
        <p:spPr>
          <a:xfrm>
            <a:off x="6023992" y="3151128"/>
            <a:ext cx="4540635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3F3F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ALTURA</a:t>
            </a:r>
            <a:endParaRPr sz="5400" dirty="0"/>
          </a:p>
        </p:txBody>
      </p:sp>
      <p:sp>
        <p:nvSpPr>
          <p:cNvPr id="13" name="Google Shape;46;p13"/>
          <p:cNvSpPr txBox="1"/>
          <p:nvPr/>
        </p:nvSpPr>
        <p:spPr>
          <a:xfrm>
            <a:off x="6096000" y="4149080"/>
            <a:ext cx="333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>
                <a:solidFill>
                  <a:srgbClr val="3F3F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BOAS PRÁTICAS</a:t>
            </a:r>
            <a:endParaRPr sz="3500" dirty="0"/>
          </a:p>
        </p:txBody>
      </p:sp>
      <p:sp>
        <p:nvSpPr>
          <p:cNvPr id="17" name="Google Shape;44;p13"/>
          <p:cNvSpPr/>
          <p:nvPr/>
        </p:nvSpPr>
        <p:spPr>
          <a:xfrm>
            <a:off x="10962428" y="0"/>
            <a:ext cx="1233737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10296386" y="1171580"/>
            <a:ext cx="3156548" cy="4367243"/>
          </a:xfrm>
          <a:custGeom>
            <a:avLst/>
            <a:gdLst/>
            <a:ahLst/>
            <a:cxnLst/>
            <a:rect l="l" t="t" r="r" b="b"/>
            <a:pathLst>
              <a:path w="128" h="176" extrusionOk="0"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4;p13"/>
          <p:cNvSpPr/>
          <p:nvPr/>
        </p:nvSpPr>
        <p:spPr>
          <a:xfrm>
            <a:off x="0" y="0"/>
            <a:ext cx="6023992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0;p21"/>
          <p:cNvSpPr txBox="1"/>
          <p:nvPr/>
        </p:nvSpPr>
        <p:spPr>
          <a:xfrm>
            <a:off x="768154" y="1772816"/>
            <a:ext cx="81361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Nível 1</a:t>
            </a:r>
          </a:p>
        </p:txBody>
      </p:sp>
      <p:sp>
        <p:nvSpPr>
          <p:cNvPr id="4" name="Google Shape;171;p21"/>
          <p:cNvSpPr/>
          <p:nvPr/>
        </p:nvSpPr>
        <p:spPr>
          <a:xfrm>
            <a:off x="9464509" y="-1"/>
            <a:ext cx="205559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1"/>
          <p:cNvSpPr txBox="1"/>
          <p:nvPr/>
        </p:nvSpPr>
        <p:spPr>
          <a:xfrm>
            <a:off x="727515" y="2496964"/>
            <a:ext cx="7600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AUTO-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RESGATE</a:t>
            </a:r>
            <a:endParaRPr sz="6000" b="1" dirty="0">
              <a:solidFill>
                <a:schemeClr val="bg1"/>
              </a:solidFill>
              <a:latin typeface="Arial Black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3;p21"/>
          <p:cNvSpPr/>
          <p:nvPr/>
        </p:nvSpPr>
        <p:spPr>
          <a:xfrm rot="10800000" flipH="1">
            <a:off x="5272817" y="5583194"/>
            <a:ext cx="4772369" cy="610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600057" y="1229005"/>
            <a:ext cx="5368348" cy="5368348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12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5"/>
          <p:cNvSpPr/>
          <p:nvPr/>
        </p:nvSpPr>
        <p:spPr>
          <a:xfrm>
            <a:off x="1" y="1505675"/>
            <a:ext cx="3426030" cy="389472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5;p15"/>
          <p:cNvSpPr/>
          <p:nvPr/>
        </p:nvSpPr>
        <p:spPr>
          <a:xfrm>
            <a:off x="5020505" y="956791"/>
            <a:ext cx="682270" cy="68227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6;p15"/>
          <p:cNvSpPr/>
          <p:nvPr/>
        </p:nvSpPr>
        <p:spPr>
          <a:xfrm>
            <a:off x="5020505" y="5195002"/>
            <a:ext cx="682270" cy="68227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" name="Google Shape;67;p15"/>
          <p:cNvSpPr/>
          <p:nvPr/>
        </p:nvSpPr>
        <p:spPr>
          <a:xfrm>
            <a:off x="5806957" y="3754842"/>
            <a:ext cx="682270" cy="68227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" name="Google Shape;68;p15"/>
          <p:cNvSpPr/>
          <p:nvPr/>
        </p:nvSpPr>
        <p:spPr>
          <a:xfrm>
            <a:off x="5806957" y="2146729"/>
            <a:ext cx="682270" cy="68227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014748" y="1098226"/>
            <a:ext cx="4698824" cy="4698824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807968" y="959535"/>
            <a:ext cx="4220743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é a </a:t>
            </a:r>
            <a:r>
              <a:rPr lang="pt-BR" sz="1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primeira opção 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para um resgate de queda de altura. 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608668" y="2146729"/>
            <a:ext cx="5472608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Necessita das seguintes condições: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As lesões não impedem o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vítima está treinada sobre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vítima está equipada para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608668" y="3717032"/>
            <a:ext cx="4455884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Um procedimento escrito de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deve estar pronto e as pessoas autorizadas para trabalhar em altura têm que ser treinadas regularmente sobre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5974375" y="5286027"/>
            <a:ext cx="4730138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Para tanto é necessário também prover os trava quedas com um acessório descansa-pernas acoplado ao cinto e sistema para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(subida e descida).</a:t>
            </a: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5217640" y="1124776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6004092" y="2343864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6004092" y="3951977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5217640" y="5372968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99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703512" y="536193"/>
            <a:ext cx="849653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4200" b="1" spc="10" dirty="0" err="1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Auto-Resgate</a:t>
            </a:r>
            <a:endParaRPr sz="42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Google Shape;85;p16"/>
          <p:cNvSpPr txBox="1"/>
          <p:nvPr/>
        </p:nvSpPr>
        <p:spPr>
          <a:xfrm>
            <a:off x="2423181" y="1372706"/>
            <a:ext cx="71287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Qual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Reação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Acidentado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3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" name="Google Shape;140;p20"/>
          <p:cNvGrpSpPr/>
          <p:nvPr/>
        </p:nvGrpSpPr>
        <p:grpSpPr>
          <a:xfrm>
            <a:off x="479376" y="2924944"/>
            <a:ext cx="2437494" cy="2475292"/>
            <a:chOff x="707572" y="2266201"/>
            <a:chExt cx="2936145" cy="2981677"/>
          </a:xfrm>
        </p:grpSpPr>
        <p:sp>
          <p:nvSpPr>
            <p:cNvPr id="31" name="Google Shape;141;p20"/>
            <p:cNvSpPr/>
            <p:nvPr/>
          </p:nvSpPr>
          <p:spPr>
            <a:xfrm>
              <a:off x="707572" y="2311733"/>
              <a:ext cx="2936145" cy="2936145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Google Shape;142;p20"/>
            <p:cNvSpPr/>
            <p:nvPr/>
          </p:nvSpPr>
          <p:spPr>
            <a:xfrm>
              <a:off x="857973" y="2266201"/>
              <a:ext cx="839691" cy="839691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43;p20"/>
          <p:cNvGrpSpPr/>
          <p:nvPr/>
        </p:nvGrpSpPr>
        <p:grpSpPr>
          <a:xfrm>
            <a:off x="2667210" y="2924944"/>
            <a:ext cx="2437494" cy="2475292"/>
            <a:chOff x="3321142" y="2266201"/>
            <a:chExt cx="2936145" cy="2981677"/>
          </a:xfrm>
        </p:grpSpPr>
        <p:sp>
          <p:nvSpPr>
            <p:cNvPr id="34" name="Google Shape;144;p20"/>
            <p:cNvSpPr/>
            <p:nvPr/>
          </p:nvSpPr>
          <p:spPr>
            <a:xfrm>
              <a:off x="3321142" y="2311733"/>
              <a:ext cx="2936145" cy="2936145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Google Shape;145;p20"/>
            <p:cNvSpPr/>
            <p:nvPr/>
          </p:nvSpPr>
          <p:spPr>
            <a:xfrm>
              <a:off x="3471543" y="2266201"/>
              <a:ext cx="839691" cy="839691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46;p20"/>
          <p:cNvGrpSpPr/>
          <p:nvPr/>
        </p:nvGrpSpPr>
        <p:grpSpPr>
          <a:xfrm>
            <a:off x="4855047" y="2924944"/>
            <a:ext cx="2437494" cy="2475292"/>
            <a:chOff x="5934714" y="2266201"/>
            <a:chExt cx="2936145" cy="2981677"/>
          </a:xfrm>
        </p:grpSpPr>
        <p:sp>
          <p:nvSpPr>
            <p:cNvPr id="37" name="Google Shape;147;p20"/>
            <p:cNvSpPr/>
            <p:nvPr/>
          </p:nvSpPr>
          <p:spPr>
            <a:xfrm>
              <a:off x="5934714" y="2311733"/>
              <a:ext cx="2936145" cy="2936145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Google Shape;148;p20"/>
            <p:cNvSpPr/>
            <p:nvPr/>
          </p:nvSpPr>
          <p:spPr>
            <a:xfrm>
              <a:off x="6085115" y="2266201"/>
              <a:ext cx="839691" cy="839691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153;p20"/>
          <p:cNvSpPr/>
          <p:nvPr/>
        </p:nvSpPr>
        <p:spPr>
          <a:xfrm>
            <a:off x="3017019" y="3586917"/>
            <a:ext cx="1737876" cy="94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dirty="0" err="1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Não</a:t>
            </a:r>
            <a:r>
              <a:rPr lang="en-US" sz="2000" dirty="0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entrar</a:t>
            </a:r>
            <a:r>
              <a:rPr lang="en-US" sz="2000" dirty="0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em</a:t>
            </a:r>
            <a:r>
              <a:rPr lang="en-US" sz="2000" dirty="0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pânico</a:t>
            </a:r>
            <a:r>
              <a:rPr lang="en-US" sz="2000" dirty="0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47" name="Google Shape;155;p20"/>
          <p:cNvSpPr/>
          <p:nvPr/>
        </p:nvSpPr>
        <p:spPr>
          <a:xfrm>
            <a:off x="829184" y="3586917"/>
            <a:ext cx="1737876" cy="9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000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Alertar aos demais (grito, apito, telefone celular, rádio) </a:t>
            </a:r>
          </a:p>
        </p:txBody>
      </p:sp>
      <p:sp>
        <p:nvSpPr>
          <p:cNvPr id="49" name="Google Shape;157;p20"/>
          <p:cNvSpPr/>
          <p:nvPr/>
        </p:nvSpPr>
        <p:spPr>
          <a:xfrm>
            <a:off x="5204856" y="3586917"/>
            <a:ext cx="1737876" cy="9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dirty="0" err="1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Proteger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-se de </a:t>
            </a:r>
            <a:r>
              <a:rPr lang="en-US" sz="2000" dirty="0" err="1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outras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lesões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grpSp>
        <p:nvGrpSpPr>
          <p:cNvPr id="59" name="Google Shape;9946;p82"/>
          <p:cNvGrpSpPr/>
          <p:nvPr/>
        </p:nvGrpSpPr>
        <p:grpSpPr>
          <a:xfrm>
            <a:off x="767115" y="3152646"/>
            <a:ext cx="325651" cy="241679"/>
            <a:chOff x="7955145" y="2019192"/>
            <a:chExt cx="365176" cy="271013"/>
          </a:xfrm>
        </p:grpSpPr>
        <p:sp>
          <p:nvSpPr>
            <p:cNvPr id="60" name="Google Shape;9947;p82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48;p82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49;p82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50;p82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51;p82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952;p82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9946;p82"/>
          <p:cNvGrpSpPr/>
          <p:nvPr/>
        </p:nvGrpSpPr>
        <p:grpSpPr>
          <a:xfrm>
            <a:off x="5173452" y="3132763"/>
            <a:ext cx="325651" cy="241679"/>
            <a:chOff x="7955145" y="2019192"/>
            <a:chExt cx="365176" cy="271013"/>
          </a:xfrm>
        </p:grpSpPr>
        <p:sp>
          <p:nvSpPr>
            <p:cNvPr id="83" name="Google Shape;9947;p82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48;p82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49;p82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950;p82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951;p82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952;p82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9946;p82"/>
          <p:cNvGrpSpPr/>
          <p:nvPr/>
        </p:nvGrpSpPr>
        <p:grpSpPr>
          <a:xfrm>
            <a:off x="2970350" y="3132763"/>
            <a:ext cx="325651" cy="241679"/>
            <a:chOff x="7955145" y="2019192"/>
            <a:chExt cx="365176" cy="271013"/>
          </a:xfrm>
        </p:grpSpPr>
        <p:sp>
          <p:nvSpPr>
            <p:cNvPr id="90" name="Google Shape;9947;p82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948;p82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949;p82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950;p82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951;p82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952;p82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49;p20"/>
          <p:cNvGrpSpPr/>
          <p:nvPr/>
        </p:nvGrpSpPr>
        <p:grpSpPr>
          <a:xfrm>
            <a:off x="7042882" y="2924944"/>
            <a:ext cx="2437494" cy="2475292"/>
            <a:chOff x="8548284" y="2266201"/>
            <a:chExt cx="2936145" cy="2981677"/>
          </a:xfrm>
        </p:grpSpPr>
        <p:sp>
          <p:nvSpPr>
            <p:cNvPr id="42" name="Google Shape;150;p20"/>
            <p:cNvSpPr/>
            <p:nvPr/>
          </p:nvSpPr>
          <p:spPr>
            <a:xfrm>
              <a:off x="8548284" y="2311733"/>
              <a:ext cx="2936145" cy="2936145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Google Shape;151;p20"/>
            <p:cNvSpPr/>
            <p:nvPr/>
          </p:nvSpPr>
          <p:spPr>
            <a:xfrm>
              <a:off x="8698686" y="2266201"/>
              <a:ext cx="839691" cy="839691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159;p20"/>
          <p:cNvSpPr/>
          <p:nvPr/>
        </p:nvSpPr>
        <p:spPr>
          <a:xfrm>
            <a:off x="7392690" y="3586917"/>
            <a:ext cx="1737876" cy="9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000" dirty="0">
                <a:solidFill>
                  <a:srgbClr val="F2F2F2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Nunca se desconectar do trava quedas</a:t>
            </a:r>
          </a:p>
        </p:txBody>
      </p:sp>
      <p:grpSp>
        <p:nvGrpSpPr>
          <p:cNvPr id="96" name="Google Shape;9946;p82"/>
          <p:cNvGrpSpPr/>
          <p:nvPr/>
        </p:nvGrpSpPr>
        <p:grpSpPr>
          <a:xfrm>
            <a:off x="7356731" y="3132763"/>
            <a:ext cx="325651" cy="241679"/>
            <a:chOff x="7955145" y="2019192"/>
            <a:chExt cx="365176" cy="271013"/>
          </a:xfrm>
        </p:grpSpPr>
        <p:sp>
          <p:nvSpPr>
            <p:cNvPr id="97" name="Google Shape;9947;p82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948;p82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49;p82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950;p82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951;p82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952;p82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40;p20"/>
          <p:cNvGrpSpPr/>
          <p:nvPr/>
        </p:nvGrpSpPr>
        <p:grpSpPr>
          <a:xfrm>
            <a:off x="9177364" y="2852936"/>
            <a:ext cx="2437494" cy="2475292"/>
            <a:chOff x="707572" y="2266201"/>
            <a:chExt cx="2936145" cy="2981677"/>
          </a:xfrm>
        </p:grpSpPr>
        <p:sp>
          <p:nvSpPr>
            <p:cNvPr id="105" name="Google Shape;141;p20"/>
            <p:cNvSpPr/>
            <p:nvPr/>
          </p:nvSpPr>
          <p:spPr>
            <a:xfrm>
              <a:off x="707572" y="2311733"/>
              <a:ext cx="2936145" cy="2936145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6" name="Google Shape;142;p20"/>
            <p:cNvSpPr/>
            <p:nvPr/>
          </p:nvSpPr>
          <p:spPr>
            <a:xfrm>
              <a:off x="857973" y="2266201"/>
              <a:ext cx="839691" cy="839691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55;p20"/>
          <p:cNvSpPr/>
          <p:nvPr/>
        </p:nvSpPr>
        <p:spPr>
          <a:xfrm>
            <a:off x="9527172" y="3514909"/>
            <a:ext cx="1737876" cy="9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000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Descansar e poupar energia</a:t>
            </a:r>
          </a:p>
        </p:txBody>
      </p:sp>
      <p:grpSp>
        <p:nvGrpSpPr>
          <p:cNvPr id="108" name="Google Shape;9946;p82"/>
          <p:cNvGrpSpPr/>
          <p:nvPr/>
        </p:nvGrpSpPr>
        <p:grpSpPr>
          <a:xfrm>
            <a:off x="9465103" y="3080638"/>
            <a:ext cx="325651" cy="241679"/>
            <a:chOff x="7955145" y="2019192"/>
            <a:chExt cx="365176" cy="271013"/>
          </a:xfrm>
        </p:grpSpPr>
        <p:sp>
          <p:nvSpPr>
            <p:cNvPr id="109" name="Google Shape;9947;p82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48;p82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49;p82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50;p82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951;p82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952;p82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904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093963" y="2536330"/>
            <a:ext cx="1916800" cy="191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1"/>
          <p:cNvSpPr txBox="1"/>
          <p:nvPr/>
        </p:nvSpPr>
        <p:spPr>
          <a:xfrm>
            <a:off x="1747733" y="404664"/>
            <a:ext cx="849653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4500" b="1" spc="10" dirty="0" err="1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Auto-Resgate</a:t>
            </a:r>
            <a:endParaRPr sz="45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Google Shape;85;p16"/>
          <p:cNvSpPr txBox="1"/>
          <p:nvPr/>
        </p:nvSpPr>
        <p:spPr>
          <a:xfrm>
            <a:off x="1631504" y="1201107"/>
            <a:ext cx="8684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Recomendações a comunicação com o acidentado</a:t>
            </a:r>
            <a:endParaRPr sz="23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Rectangle 2"/>
          <p:cNvSpPr txBox="1">
            <a:spLocks noChangeArrowheads="1"/>
          </p:cNvSpPr>
          <p:nvPr/>
        </p:nvSpPr>
        <p:spPr>
          <a:xfrm>
            <a:off x="1319238" y="4751940"/>
            <a:ext cx="164276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900" dirty="0">
                <a:latin typeface="Calibri" pitchFamily="34" charset="0"/>
              </a:rPr>
              <a:t>Designar uma única pessoa para falar com a vítima</a:t>
            </a:r>
          </a:p>
        </p:txBody>
      </p:sp>
      <p:sp>
        <p:nvSpPr>
          <p:cNvPr id="185" name="Rectangle 2"/>
          <p:cNvSpPr txBox="1">
            <a:spLocks noChangeArrowheads="1"/>
          </p:cNvSpPr>
          <p:nvPr/>
        </p:nvSpPr>
        <p:spPr>
          <a:xfrm>
            <a:off x="3143672" y="4725144"/>
            <a:ext cx="1913293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900" dirty="0">
                <a:latin typeface="Calibri" pitchFamily="34" charset="0"/>
              </a:rPr>
              <a:t>Assegurar que a ajuda esteja a caminho</a:t>
            </a:r>
          </a:p>
        </p:txBody>
      </p:sp>
      <p:sp>
        <p:nvSpPr>
          <p:cNvPr id="4" name="AutoShape 4" descr="Cart altis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Cart altis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>
          <a:xfrm>
            <a:off x="7066454" y="4751940"/>
            <a:ext cx="1981874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900" dirty="0">
                <a:latin typeface="Calibri" pitchFamily="34" charset="0"/>
              </a:rPr>
              <a:t>Direcionar a vítima de modo que ela possa subir sobre uma estrutura</a:t>
            </a:r>
          </a:p>
        </p:txBody>
      </p:sp>
      <p:sp>
        <p:nvSpPr>
          <p:cNvPr id="187" name="Rectangle 2"/>
          <p:cNvSpPr txBox="1">
            <a:spLocks noChangeArrowheads="1"/>
          </p:cNvSpPr>
          <p:nvPr/>
        </p:nvSpPr>
        <p:spPr>
          <a:xfrm>
            <a:off x="5189863" y="4725144"/>
            <a:ext cx="1842241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900" dirty="0">
                <a:latin typeface="Calibri" pitchFamily="34" charset="0"/>
              </a:rPr>
              <a:t>Determinar o nível de consciência da vítima</a:t>
            </a:r>
          </a:p>
        </p:txBody>
      </p:sp>
      <p:sp>
        <p:nvSpPr>
          <p:cNvPr id="188" name="Rectangle 2"/>
          <p:cNvSpPr txBox="1">
            <a:spLocks noChangeArrowheads="1"/>
          </p:cNvSpPr>
          <p:nvPr/>
        </p:nvSpPr>
        <p:spPr>
          <a:xfrm>
            <a:off x="8976320" y="4725144"/>
            <a:ext cx="2038505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900" dirty="0">
                <a:latin typeface="Calibri" pitchFamily="34" charset="0"/>
              </a:rPr>
              <a:t>Perguntar se a vítima pode alcançar</a:t>
            </a:r>
          </a:p>
          <a:p>
            <a:pPr algn="ctr"/>
            <a:r>
              <a:rPr lang="pt-BR" sz="1900" dirty="0">
                <a:latin typeface="Calibri" pitchFamily="34" charset="0"/>
              </a:rPr>
              <a:t>o mosquetão do trava queda</a:t>
            </a:r>
          </a:p>
        </p:txBody>
      </p:sp>
      <p:sp>
        <p:nvSpPr>
          <p:cNvPr id="30" name="Block Arc 7">
            <a:extLst>
              <a:ext uri="{FF2B5EF4-FFF2-40B4-BE49-F238E27FC236}">
                <a16:creationId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1146225" y="2536329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Oval 3">
            <a:extLst>
              <a:ext uri="{FF2B5EF4-FFF2-40B4-BE49-F238E27FC236}">
                <a16:creationId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697904" y="3112552"/>
            <a:ext cx="866378" cy="866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3663998" y="3112552"/>
            <a:ext cx="866378" cy="8663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5630092" y="3112552"/>
            <a:ext cx="866378" cy="866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7596186" y="3112552"/>
            <a:ext cx="866378" cy="8663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막힌 원호 3">
            <a:extLst>
              <a:ext uri="{FF2B5EF4-FFF2-40B4-BE49-F238E27FC236}">
                <a16:creationId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1147577" y="2536329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막힌 원호 38">
            <a:extLst>
              <a:ext uri="{FF2B5EF4-FFF2-40B4-BE49-F238E27FC236}">
                <a16:creationId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3112770" y="2536329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막힌 원호 39">
            <a:extLst>
              <a:ext uri="{FF2B5EF4-FFF2-40B4-BE49-F238E27FC236}">
                <a16:creationId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5077963" y="2536329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막힌 원호 40">
            <a:extLst>
              <a:ext uri="{FF2B5EF4-FFF2-40B4-BE49-F238E27FC236}">
                <a16:creationId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7043155" y="2536329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7929833" y="4370886"/>
            <a:ext cx="288032" cy="288032"/>
            <a:chOff x="1475656" y="1654935"/>
            <a:chExt cx="288032" cy="288032"/>
          </a:xfrm>
        </p:grpSpPr>
        <p:sp>
          <p:nvSpPr>
            <p:cNvPr id="40" name="Oval 24">
              <a:extLst>
                <a:ext uri="{FF2B5EF4-FFF2-40B4-BE49-F238E27FC236}">
                  <a16:creationId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Flowchart: Extract 25">
              <a:extLst>
                <a:ext uri="{FF2B5EF4-FFF2-40B4-BE49-F238E27FC236}">
                  <a16:creationId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987077" y="2420888"/>
            <a:ext cx="288032" cy="288032"/>
            <a:chOff x="1475656" y="1654935"/>
            <a:chExt cx="288032" cy="288032"/>
          </a:xfrm>
        </p:grpSpPr>
        <p:sp>
          <p:nvSpPr>
            <p:cNvPr id="43" name="Oval 27">
              <a:extLst>
                <a:ext uri="{FF2B5EF4-FFF2-40B4-BE49-F238E27FC236}">
                  <a16:creationId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Flowchart: Extract 28">
              <a:extLst>
                <a:ext uri="{FF2B5EF4-FFF2-40B4-BE49-F238E27FC236}">
                  <a16:creationId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3988443" y="4363113"/>
            <a:ext cx="288032" cy="288032"/>
            <a:chOff x="1475656" y="1654935"/>
            <a:chExt cx="288032" cy="288032"/>
          </a:xfrm>
        </p:grpSpPr>
        <p:sp>
          <p:nvSpPr>
            <p:cNvPr id="46" name="Oval 30">
              <a:extLst>
                <a:ext uri="{FF2B5EF4-FFF2-40B4-BE49-F238E27FC236}">
                  <a16:creationId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Flowchart: Extract 31">
              <a:extLst>
                <a:ext uri="{FF2B5EF4-FFF2-40B4-BE49-F238E27FC236}">
                  <a16:creationId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32">
            <a:extLst>
              <a:ext uri="{FF2B5EF4-FFF2-40B4-BE49-F238E27FC236}">
                <a16:creationId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5928466" y="2430413"/>
            <a:ext cx="288032" cy="288032"/>
            <a:chOff x="1475656" y="1654935"/>
            <a:chExt cx="288032" cy="288032"/>
          </a:xfrm>
        </p:grpSpPr>
        <p:sp>
          <p:nvSpPr>
            <p:cNvPr id="49" name="Oval 33">
              <a:extLst>
                <a:ext uri="{FF2B5EF4-FFF2-40B4-BE49-F238E27FC236}">
                  <a16:creationId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Flowchart: Extract 34">
              <a:extLst>
                <a:ext uri="{FF2B5EF4-FFF2-40B4-BE49-F238E27FC236}">
                  <a16:creationId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61">
            <a:extLst>
              <a:ext uri="{FF2B5EF4-FFF2-40B4-BE49-F238E27FC236}">
                <a16:creationId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9550524" y="3112552"/>
            <a:ext cx="866378" cy="866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막힌 원호 46">
            <a:extLst>
              <a:ext uri="{FF2B5EF4-FFF2-40B4-BE49-F238E27FC236}">
                <a16:creationId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8998395" y="2536329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3" name="Group 54">
            <a:extLst>
              <a:ext uri="{FF2B5EF4-FFF2-40B4-BE49-F238E27FC236}">
                <a16:creationId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9848898" y="2430413"/>
            <a:ext cx="288032" cy="288032"/>
            <a:chOff x="1475656" y="1654935"/>
            <a:chExt cx="288032" cy="288032"/>
          </a:xfrm>
        </p:grpSpPr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Flowchart: Extract 56">
              <a:extLst>
                <a:ext uri="{FF2B5EF4-FFF2-40B4-BE49-F238E27FC236}">
                  <a16:creationId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3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>
            <a:spLocks noChangeAspect="1"/>
          </p:cNvSpPr>
          <p:nvPr/>
        </p:nvSpPr>
        <p:spPr>
          <a:xfrm flipH="1">
            <a:off x="1933329" y="3374741"/>
            <a:ext cx="414577" cy="342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>
            <a:spLocks noChangeAspect="1"/>
          </p:cNvSpPr>
          <p:nvPr/>
        </p:nvSpPr>
        <p:spPr>
          <a:xfrm flipH="1">
            <a:off x="3889898" y="3374741"/>
            <a:ext cx="414577" cy="342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>
            <a:spLocks noChangeAspect="1"/>
          </p:cNvSpPr>
          <p:nvPr/>
        </p:nvSpPr>
        <p:spPr>
          <a:xfrm flipH="1">
            <a:off x="5879976" y="3356992"/>
            <a:ext cx="414577" cy="342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>
            <a:spLocks noChangeAspect="1"/>
          </p:cNvSpPr>
          <p:nvPr/>
        </p:nvSpPr>
        <p:spPr>
          <a:xfrm flipH="1">
            <a:off x="7836545" y="3356992"/>
            <a:ext cx="414577" cy="342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>
            <a:spLocks noChangeAspect="1"/>
          </p:cNvSpPr>
          <p:nvPr/>
        </p:nvSpPr>
        <p:spPr>
          <a:xfrm flipH="1">
            <a:off x="9785879" y="3356992"/>
            <a:ext cx="414577" cy="342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73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39486A-B6F5-499B-80CD-EAE6E4BA583B}"/>
              </a:ext>
            </a:extLst>
          </p:cNvPr>
          <p:cNvSpPr txBox="1"/>
          <p:nvPr/>
        </p:nvSpPr>
        <p:spPr>
          <a:xfrm>
            <a:off x="7730495" y="2509176"/>
            <a:ext cx="26505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Esse material foi desenvolvido pela Escola da Prevenção.</a:t>
            </a:r>
          </a:p>
          <a:p>
            <a:endParaRPr lang="pt-BR" sz="1100" dirty="0"/>
          </a:p>
          <a:p>
            <a:r>
              <a:rPr lang="pt-BR" sz="1100" dirty="0"/>
              <a:t>Caso você tenha adquirido em nosso site, ótimo. Obrigado por apoiar nossa missão.</a:t>
            </a:r>
          </a:p>
          <a:p>
            <a:endParaRPr lang="pt-BR" sz="1100" dirty="0"/>
          </a:p>
          <a:p>
            <a:r>
              <a:rPr lang="pt-BR" sz="1100" dirty="0"/>
              <a:t>Conheça mais produtos em nosso site</a:t>
            </a:r>
          </a:p>
          <a:p>
            <a:r>
              <a:rPr lang="pt-BR" sz="1100" dirty="0"/>
              <a:t>www.escoladaprevencao.com </a:t>
            </a:r>
          </a:p>
          <a:p>
            <a:endParaRPr lang="pt-BR" sz="1100" dirty="0"/>
          </a:p>
          <a:p>
            <a:r>
              <a:rPr lang="pt-BR" sz="1100" dirty="0"/>
              <a:t>Ajude as empresas brasileiras que se dedicam a produção de conteúdo na área de segurança do trabalho.</a:t>
            </a:r>
          </a:p>
          <a:p>
            <a:endParaRPr lang="pt-BR" sz="1100" dirty="0"/>
          </a:p>
          <a:p>
            <a:r>
              <a:rPr lang="pt-BR" sz="1100" dirty="0"/>
              <a:t>Obrigado!</a:t>
            </a:r>
          </a:p>
          <a:p>
            <a:r>
              <a:rPr lang="pt-BR" sz="1100" dirty="0"/>
              <a:t>Herbert Bento da Escola da Prevenção</a:t>
            </a:r>
          </a:p>
        </p:txBody>
      </p:sp>
      <p:sp>
        <p:nvSpPr>
          <p:cNvPr id="2" name="Google Shape;16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0;p21"/>
          <p:cNvSpPr txBox="1"/>
          <p:nvPr/>
        </p:nvSpPr>
        <p:spPr>
          <a:xfrm>
            <a:off x="768154" y="1628800"/>
            <a:ext cx="81361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Nível 2 e 3</a:t>
            </a:r>
          </a:p>
        </p:txBody>
      </p:sp>
      <p:sp>
        <p:nvSpPr>
          <p:cNvPr id="4" name="Google Shape;171;p21"/>
          <p:cNvSpPr/>
          <p:nvPr/>
        </p:nvSpPr>
        <p:spPr>
          <a:xfrm>
            <a:off x="9464509" y="-1"/>
            <a:ext cx="205559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1"/>
          <p:cNvSpPr txBox="1"/>
          <p:nvPr/>
        </p:nvSpPr>
        <p:spPr>
          <a:xfrm>
            <a:off x="727515" y="2352948"/>
            <a:ext cx="7600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RESGATE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ASSISTIDO</a:t>
            </a:r>
            <a:endParaRPr sz="6000" b="1" dirty="0">
              <a:solidFill>
                <a:schemeClr val="bg1"/>
              </a:solidFill>
              <a:latin typeface="Arial Black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3;p21"/>
          <p:cNvSpPr/>
          <p:nvPr/>
        </p:nvSpPr>
        <p:spPr>
          <a:xfrm rot="10800000" flipH="1">
            <a:off x="5272817" y="5583194"/>
            <a:ext cx="4772369" cy="610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600058" y="1260269"/>
            <a:ext cx="5337084" cy="533708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172;p21"/>
          <p:cNvSpPr txBox="1"/>
          <p:nvPr/>
        </p:nvSpPr>
        <p:spPr>
          <a:xfrm>
            <a:off x="727515" y="4201924"/>
            <a:ext cx="46484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A PARTIR DE UMA POSIÇÃO REMOTA</a:t>
            </a:r>
            <a:endParaRPr lang="pt-BR" sz="30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095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39416" y="3515280"/>
            <a:ext cx="104411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66">
            <a:extLst>
              <a:ext uri="{FF2B5EF4-FFF2-40B4-BE49-F238E27FC236}">
                <a16:creationId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8782981" y="3267269"/>
            <a:ext cx="496022" cy="4960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Oval 67">
            <a:extLst>
              <a:ext uri="{FF2B5EF4-FFF2-40B4-BE49-F238E27FC236}">
                <a16:creationId xmlns:a16="http://schemas.microsoft.com/office/drawing/2014/main" id="{94CEF04D-1485-4D02-BB4D-D9134A65A664}"/>
              </a:ext>
            </a:extLst>
          </p:cNvPr>
          <p:cNvSpPr/>
          <p:nvPr/>
        </p:nvSpPr>
        <p:spPr>
          <a:xfrm>
            <a:off x="7579671" y="3267269"/>
            <a:ext cx="496022" cy="496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Oval 68">
            <a:extLst>
              <a:ext uri="{FF2B5EF4-FFF2-40B4-BE49-F238E27FC236}">
                <a16:creationId xmlns:a16="http://schemas.microsoft.com/office/drawing/2014/main" id="{1EDFD1BC-BB3F-4111-948C-8FB039909681}"/>
              </a:ext>
            </a:extLst>
          </p:cNvPr>
          <p:cNvSpPr/>
          <p:nvPr/>
        </p:nvSpPr>
        <p:spPr>
          <a:xfrm>
            <a:off x="6380819" y="3267269"/>
            <a:ext cx="496022" cy="4960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Oval 69">
            <a:extLst>
              <a:ext uri="{FF2B5EF4-FFF2-40B4-BE49-F238E27FC236}">
                <a16:creationId xmlns:a16="http://schemas.microsoft.com/office/drawing/2014/main" id="{99FDB4E0-BEF9-4F5A-AB57-CBCAAD3FBF42}"/>
              </a:ext>
            </a:extLst>
          </p:cNvPr>
          <p:cNvSpPr/>
          <p:nvPr/>
        </p:nvSpPr>
        <p:spPr>
          <a:xfrm>
            <a:off x="5181969" y="3267269"/>
            <a:ext cx="496022" cy="496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Oval 70">
            <a:extLst>
              <a:ext uri="{FF2B5EF4-FFF2-40B4-BE49-F238E27FC236}">
                <a16:creationId xmlns:a16="http://schemas.microsoft.com/office/drawing/2014/main" id="{1A913D14-EEAB-4E81-97B7-060E394B5893}"/>
              </a:ext>
            </a:extLst>
          </p:cNvPr>
          <p:cNvSpPr/>
          <p:nvPr/>
        </p:nvSpPr>
        <p:spPr>
          <a:xfrm>
            <a:off x="3983117" y="3267269"/>
            <a:ext cx="496022" cy="4960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Oval 71">
            <a:extLst>
              <a:ext uri="{FF2B5EF4-FFF2-40B4-BE49-F238E27FC236}">
                <a16:creationId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2784267" y="3267269"/>
            <a:ext cx="496022" cy="496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Oval 71">
            <a:extLst>
              <a:ext uri="{FF2B5EF4-FFF2-40B4-BE49-F238E27FC236}">
                <a16:creationId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1567530" y="3288126"/>
            <a:ext cx="496022" cy="4960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Oval 66">
            <a:extLst>
              <a:ext uri="{FF2B5EF4-FFF2-40B4-BE49-F238E27FC236}">
                <a16:creationId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9984432" y="3280092"/>
            <a:ext cx="496022" cy="496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Google Shape;85;p16"/>
          <p:cNvSpPr txBox="1"/>
          <p:nvPr/>
        </p:nvSpPr>
        <p:spPr>
          <a:xfrm>
            <a:off x="2423592" y="476672"/>
            <a:ext cx="71287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3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 que o brigadista pode fazer?</a:t>
            </a:r>
          </a:p>
        </p:txBody>
      </p:sp>
      <p:sp>
        <p:nvSpPr>
          <p:cNvPr id="115" name="Rectangle 2"/>
          <p:cNvSpPr txBox="1">
            <a:spLocks noChangeArrowheads="1"/>
          </p:cNvSpPr>
          <p:nvPr/>
        </p:nvSpPr>
        <p:spPr>
          <a:xfrm>
            <a:off x="943640" y="4013820"/>
            <a:ext cx="1695976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Considerar a possibilidade de se usar uma corda para puxar a vítima até uma estrutura ou plataforma</a:t>
            </a:r>
          </a:p>
        </p:txBody>
      </p:sp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2063552" y="1862336"/>
            <a:ext cx="202356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Instalar uma escada de resgate numa posição superior, para que a vítima possa subir</a:t>
            </a: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3359696" y="3996308"/>
            <a:ext cx="1695976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Instalar uma escada numa posição inferior, para baixar a vítima ou 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alcançá-la</a:t>
            </a:r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4479608" y="1997596"/>
            <a:ext cx="202356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Utilizar outro tipo de equipamento (por exemplo, plataforma elevada)</a:t>
            </a:r>
          </a:p>
        </p:txBody>
      </p:sp>
      <p:sp>
        <p:nvSpPr>
          <p:cNvPr id="119" name="Rectangle 2"/>
          <p:cNvSpPr txBox="1">
            <a:spLocks noChangeArrowheads="1"/>
          </p:cNvSpPr>
          <p:nvPr/>
        </p:nvSpPr>
        <p:spPr>
          <a:xfrm>
            <a:off x="5807968" y="3996308"/>
            <a:ext cx="1695976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Conectar material de resgate à vítima a partir de uma posição remota (cabide telescópico, gancho de conexão,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etc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>
          <a:xfrm>
            <a:off x="6816080" y="2141612"/>
            <a:ext cx="202356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Subir a vítima para acesso a uma estrutura</a:t>
            </a:r>
          </a:p>
        </p:txBody>
      </p:sp>
      <p:sp>
        <p:nvSpPr>
          <p:cNvPr id="121" name="Rectangle 2"/>
          <p:cNvSpPr txBox="1">
            <a:spLocks noChangeArrowheads="1"/>
          </p:cNvSpPr>
          <p:nvPr/>
        </p:nvSpPr>
        <p:spPr>
          <a:xfrm>
            <a:off x="8184232" y="4013820"/>
            <a:ext cx="1695976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Içar e depois baixar a vítima até o piso</a:t>
            </a:r>
          </a:p>
        </p:txBody>
      </p:sp>
      <p:sp>
        <p:nvSpPr>
          <p:cNvPr id="122" name="Rectangle 2"/>
          <p:cNvSpPr txBox="1">
            <a:spLocks noChangeArrowheads="1"/>
          </p:cNvSpPr>
          <p:nvPr/>
        </p:nvSpPr>
        <p:spPr>
          <a:xfrm>
            <a:off x="9264352" y="1988840"/>
            <a:ext cx="202356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Preparar a vítima sobre a maca para transporte (cuidado com o choque tóxico)</a:t>
            </a:r>
          </a:p>
        </p:txBody>
      </p:sp>
    </p:spTree>
    <p:extLst>
      <p:ext uri="{BB962C8B-B14F-4D97-AF65-F5344CB8AC3E}">
        <p14:creationId xmlns:p14="http://schemas.microsoft.com/office/powerpoint/2010/main" val="100661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/>
        </p:nvSpPr>
        <p:spPr>
          <a:xfrm flipH="1">
            <a:off x="7104112" y="0"/>
            <a:ext cx="508788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6" r="10763" b="5664"/>
          <a:stretch/>
        </p:blipFill>
        <p:spPr bwMode="auto">
          <a:xfrm>
            <a:off x="7421881" y="404665"/>
            <a:ext cx="4480560" cy="6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mond 4"/>
          <p:cNvSpPr/>
          <p:nvPr/>
        </p:nvSpPr>
        <p:spPr>
          <a:xfrm>
            <a:off x="839416" y="2996952"/>
            <a:ext cx="996742" cy="99674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Google Shape;103;p17"/>
          <p:cNvSpPr txBox="1"/>
          <p:nvPr/>
        </p:nvSpPr>
        <p:spPr>
          <a:xfrm>
            <a:off x="623392" y="746701"/>
            <a:ext cx="59046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8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ACESS</a:t>
            </a:r>
            <a:r>
              <a:rPr lang="pt-BR" sz="3800" b="1" dirty="0">
                <a:solidFill>
                  <a:srgbClr val="3F3F3F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Ó</a:t>
            </a:r>
            <a:r>
              <a:rPr lang="pt-BR" sz="38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RIOS DE AUTO-RESGATE OU RESGATE ASSISTIDO</a:t>
            </a:r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>
          <a:xfrm>
            <a:off x="695399" y="4303637"/>
            <a:ext cx="5832649" cy="4525963"/>
          </a:xfrm>
          <a:prstGeom prst="rect">
            <a:avLst/>
          </a:prstGeom>
          <a:noFill/>
        </p:spPr>
        <p:txBody>
          <a:bodyPr lIns="92075" tIns="46038" rIns="92075" bIns="46038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Uma </a:t>
            </a:r>
            <a:r>
              <a:rPr lang="pt-BR" sz="2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escada de resgate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pode ser usada para que a vítima suba ou para que deixe de estar em suspensão (posição temporária para apoiar os pés).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3996" y="692696"/>
            <a:ext cx="3600400" cy="5040560"/>
          </a:xfrm>
          <a:prstGeom prst="rect">
            <a:avLst/>
          </a:prstGeom>
        </p:spPr>
      </p:pic>
      <p:grpSp>
        <p:nvGrpSpPr>
          <p:cNvPr id="34" name="Google Shape;9573;p82"/>
          <p:cNvGrpSpPr/>
          <p:nvPr/>
        </p:nvGrpSpPr>
        <p:grpSpPr>
          <a:xfrm>
            <a:off x="1199456" y="3357306"/>
            <a:ext cx="285919" cy="274026"/>
            <a:chOff x="7075663" y="2444129"/>
            <a:chExt cx="362163" cy="347098"/>
          </a:xfrm>
        </p:grpSpPr>
        <p:sp>
          <p:nvSpPr>
            <p:cNvPr id="35" name="Google Shape;9574;p82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75;p82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76;p82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77;p82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578;p82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79;p82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80;p82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81;p82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983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0;p21"/>
          <p:cNvSpPr txBox="1"/>
          <p:nvPr/>
        </p:nvSpPr>
        <p:spPr>
          <a:xfrm>
            <a:off x="768154" y="1772816"/>
            <a:ext cx="81361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Nível 4</a:t>
            </a:r>
          </a:p>
        </p:txBody>
      </p:sp>
      <p:sp>
        <p:nvSpPr>
          <p:cNvPr id="4" name="Google Shape;171;p21"/>
          <p:cNvSpPr/>
          <p:nvPr/>
        </p:nvSpPr>
        <p:spPr>
          <a:xfrm>
            <a:off x="9464509" y="-1"/>
            <a:ext cx="205559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1"/>
          <p:cNvSpPr txBox="1"/>
          <p:nvPr/>
        </p:nvSpPr>
        <p:spPr>
          <a:xfrm>
            <a:off x="727515" y="2496964"/>
            <a:ext cx="50804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BRIGADISTA INDO ATÉ A VÍTIMA</a:t>
            </a:r>
            <a:endParaRPr sz="5500" b="1" dirty="0">
              <a:solidFill>
                <a:schemeClr val="bg1"/>
              </a:solidFill>
              <a:latin typeface="Arial Black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3;p21"/>
          <p:cNvSpPr/>
          <p:nvPr/>
        </p:nvSpPr>
        <p:spPr>
          <a:xfrm rot="10800000" flipH="1">
            <a:off x="5272817" y="5583194"/>
            <a:ext cx="4772369" cy="610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lipse 9"/>
          <p:cNvSpPr/>
          <p:nvPr/>
        </p:nvSpPr>
        <p:spPr>
          <a:xfrm flipH="1">
            <a:off x="6600058" y="1260269"/>
            <a:ext cx="5337084" cy="5337084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93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de cantos arredondados 41"/>
          <p:cNvSpPr/>
          <p:nvPr/>
        </p:nvSpPr>
        <p:spPr>
          <a:xfrm>
            <a:off x="3901714" y="1340768"/>
            <a:ext cx="4354526" cy="601667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508794" y="332656"/>
            <a:ext cx="919571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2500" b="1" dirty="0">
                <a:latin typeface="Montserrat" charset="0"/>
              </a:rPr>
              <a:t>O que o </a:t>
            </a:r>
            <a:r>
              <a:rPr lang="pt-BR" sz="2800" b="1" dirty="0">
                <a:latin typeface="Montserrat" charset="0"/>
              </a:rPr>
              <a:t>brigadista</a:t>
            </a:r>
            <a:r>
              <a:rPr lang="pt-BR" sz="2500" b="1" dirty="0">
                <a:latin typeface="Montserrat" charset="0"/>
              </a:rPr>
              <a:t> pode fazer se todos os outros</a:t>
            </a:r>
          </a:p>
          <a:p>
            <a:pPr algn="ctr">
              <a:buFont typeface="Wingdings" pitchFamily="2" charset="2"/>
              <a:buNone/>
            </a:pPr>
            <a:r>
              <a:rPr lang="pt-BR" sz="2500" b="1" dirty="0">
                <a:latin typeface="Montserrat" charset="0"/>
              </a:rPr>
              <a:t>métodos falharam ou não podem ser utilizados? </a:t>
            </a:r>
          </a:p>
        </p:txBody>
      </p:sp>
      <p:sp>
        <p:nvSpPr>
          <p:cNvPr id="28" name="직사각형 3">
            <a:extLst>
              <a:ext uri="{FF2B5EF4-FFF2-40B4-BE49-F238E27FC236}">
                <a16:creationId xmlns:a16="http://schemas.microsoft.com/office/drawing/2014/main" id="{2272CF6A-3140-410B-BA24-05A094C210DA}"/>
              </a:ext>
            </a:extLst>
          </p:cNvPr>
          <p:cNvSpPr/>
          <p:nvPr/>
        </p:nvSpPr>
        <p:spPr>
          <a:xfrm>
            <a:off x="1158240" y="4728768"/>
            <a:ext cx="2548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Subindo o brigadista até à vítima.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" y="6565692"/>
            <a:ext cx="12190413" cy="2938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21" tIns="61311" rIns="122621" bIns="61311" spcCol="0"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/>
          <p:nvPr/>
        </p:nvCxnSpPr>
        <p:spPr>
          <a:xfrm>
            <a:off x="0" y="6520720"/>
            <a:ext cx="1219041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">
            <a:extLst>
              <a:ext uri="{FF2B5EF4-FFF2-40B4-BE49-F238E27FC236}">
                <a16:creationId xmlns:a16="http://schemas.microsoft.com/office/drawing/2014/main" id="{2272CF6A-3140-410B-BA24-05A094C210DA}"/>
              </a:ext>
            </a:extLst>
          </p:cNvPr>
          <p:cNvSpPr/>
          <p:nvPr/>
        </p:nvSpPr>
        <p:spPr>
          <a:xfrm>
            <a:off x="4720638" y="4728768"/>
            <a:ext cx="2548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Baixando o brigadista até à vítima.</a:t>
            </a:r>
          </a:p>
        </p:txBody>
      </p:sp>
      <p:sp>
        <p:nvSpPr>
          <p:cNvPr id="33" name="직사각형 3">
            <a:extLst>
              <a:ext uri="{FF2B5EF4-FFF2-40B4-BE49-F238E27FC236}">
                <a16:creationId xmlns:a16="http://schemas.microsoft.com/office/drawing/2014/main" id="{2272CF6A-3140-410B-BA24-05A094C210DA}"/>
              </a:ext>
            </a:extLst>
          </p:cNvPr>
          <p:cNvSpPr/>
          <p:nvPr/>
        </p:nvSpPr>
        <p:spPr>
          <a:xfrm>
            <a:off x="8150347" y="4702419"/>
            <a:ext cx="28421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Subindo ou baixando uma escada de acesso para conectar um sistema de resgate à vítima.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989705" y="1393031"/>
            <a:ext cx="422423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</a:rPr>
              <a:t>Ter acesso direto à vítima</a:t>
            </a:r>
            <a:endParaRPr lang="pt-BR" sz="1900" b="1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5731860" y="4896"/>
            <a:ext cx="727601" cy="111852"/>
            <a:chOff x="5061300" y="705935"/>
            <a:chExt cx="1714056" cy="102543"/>
          </a:xfrm>
        </p:grpSpPr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AutoShape 4" descr="Ecofire | Brigadistas e Socorristas | NR-35 - Trabalho em A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Picture 2" descr="5 M Escada De Incêndio Escada De Resgate Macio Resposta Auto-Resgate Corda  De Emergência 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251" y="2433923"/>
            <a:ext cx="2832293" cy="21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PIs para Trabalho em Altura - NR 35 | Prometal EPI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4" t="4158"/>
          <a:stretch/>
        </p:blipFill>
        <p:spPr bwMode="auto">
          <a:xfrm>
            <a:off x="1064668" y="2433923"/>
            <a:ext cx="2789104" cy="21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ércules Equipamentos Trabalho em Altura: tudo o que você precisa sab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4" r="14202"/>
          <a:stretch/>
        </p:blipFill>
        <p:spPr bwMode="auto">
          <a:xfrm>
            <a:off x="4637365" y="2433923"/>
            <a:ext cx="2745797" cy="21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6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240016" y="397113"/>
            <a:ext cx="59519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000" b="1" dirty="0">
                <a:latin typeface="Montserrat" charset="0"/>
              </a:rPr>
              <a:t>RESGATES REALIZADOS PELA </a:t>
            </a:r>
            <a:r>
              <a:rPr lang="pt-BR" sz="3300" b="1" dirty="0">
                <a:latin typeface="Montserrat" charset="0"/>
              </a:rPr>
              <a:t>BRIGADA INTERNA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888088" y="1844824"/>
            <a:ext cx="4867350" cy="5207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O menor número possível de trabalhadores devem se expor ao risco durante um resgate.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Os brigadistas não devem estar expostos a riscos.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Os limites de competência dos brigadistas internos têm de ser conhecidos. A intervenção de equipes externas é necessária quando este limite é alcançado.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Existem vários níveis de resgate com exposição progressiva do brigadista.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/>
          </a:p>
          <a:p>
            <a:endParaRPr lang="pt-BR" sz="1850" dirty="0"/>
          </a:p>
        </p:txBody>
      </p:sp>
      <p:pic>
        <p:nvPicPr>
          <p:cNvPr id="13314" name="Picture 2" descr="Resgate Técnico Industrial (RTI): normas e orientações | Ranger SM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96688" y="1392952"/>
            <a:ext cx="5699026" cy="31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6456040" y="1916832"/>
            <a:ext cx="339117" cy="368013"/>
            <a:chOff x="6064791" y="2003286"/>
            <a:chExt cx="4244393" cy="4606061"/>
          </a:xfrm>
        </p:grpSpPr>
        <p:sp>
          <p:nvSpPr>
            <p:cNvPr id="22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6456040" y="2844963"/>
            <a:ext cx="339117" cy="368013"/>
            <a:chOff x="6064791" y="2003286"/>
            <a:chExt cx="4244393" cy="4606061"/>
          </a:xfrm>
        </p:grpSpPr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6456040" y="3781067"/>
            <a:ext cx="339117" cy="368013"/>
            <a:chOff x="6064791" y="2003286"/>
            <a:chExt cx="4244393" cy="4606061"/>
          </a:xfrm>
        </p:grpSpPr>
        <p:sp>
          <p:nvSpPr>
            <p:cNvPr id="38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6456040" y="5301208"/>
            <a:ext cx="339117" cy="368013"/>
            <a:chOff x="6064791" y="2003286"/>
            <a:chExt cx="4244393" cy="4606061"/>
          </a:xfrm>
        </p:grpSpPr>
        <p:sp>
          <p:nvSpPr>
            <p:cNvPr id="46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45"/>
          <a:stretch/>
        </p:blipFill>
        <p:spPr>
          <a:xfrm rot="16200000">
            <a:off x="1137420" y="127421"/>
            <a:ext cx="3230812" cy="5699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AA65B5-6939-421D-8453-B2F572899CF6}"/>
              </a:ext>
            </a:extLst>
          </p:cNvPr>
          <p:cNvSpPr txBox="1"/>
          <p:nvPr/>
        </p:nvSpPr>
        <p:spPr>
          <a:xfrm>
            <a:off x="7559557" y="2138080"/>
            <a:ext cx="37175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Esse material foi desenvolvido pela Escola da Prevenção.</a:t>
            </a:r>
          </a:p>
          <a:p>
            <a:endParaRPr lang="pt-BR" sz="1200" dirty="0"/>
          </a:p>
          <a:p>
            <a:r>
              <a:rPr lang="pt-BR" sz="1200" dirty="0"/>
              <a:t>Caso você tenha adquirido em nosso site, ótimo. Obrigado por apoiar nossa missão.</a:t>
            </a:r>
          </a:p>
          <a:p>
            <a:endParaRPr lang="pt-BR" sz="1200" dirty="0"/>
          </a:p>
          <a:p>
            <a:r>
              <a:rPr lang="pt-BR" sz="1200" dirty="0"/>
              <a:t>Conheça mais produtos em nosso site</a:t>
            </a:r>
          </a:p>
          <a:p>
            <a:r>
              <a:rPr lang="pt-BR" sz="1200" dirty="0"/>
              <a:t>www.escoladaprevencao.com </a:t>
            </a:r>
          </a:p>
          <a:p>
            <a:endParaRPr lang="pt-BR" sz="1200" dirty="0"/>
          </a:p>
          <a:p>
            <a:r>
              <a:rPr lang="pt-BR" sz="1200" dirty="0"/>
              <a:t>Ajude as empresas brasileiras que se dedicam a produção de conteúdo na área de segurança do trabalho.</a:t>
            </a:r>
          </a:p>
          <a:p>
            <a:endParaRPr lang="pt-BR" sz="1200" dirty="0"/>
          </a:p>
          <a:p>
            <a:r>
              <a:rPr lang="pt-BR" sz="1200" dirty="0"/>
              <a:t>Obrigado!</a:t>
            </a:r>
          </a:p>
          <a:p>
            <a:r>
              <a:rPr lang="pt-BR" sz="1200" dirty="0"/>
              <a:t>Herbert Bento da Escola da Prevenção</a:t>
            </a:r>
          </a:p>
        </p:txBody>
      </p:sp>
      <p:sp>
        <p:nvSpPr>
          <p:cNvPr id="55" name="Google Shape;55;p14"/>
          <p:cNvSpPr/>
          <p:nvPr/>
        </p:nvSpPr>
        <p:spPr>
          <a:xfrm>
            <a:off x="7885217" y="-59377"/>
            <a:ext cx="3046320" cy="701831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1271464" y="2409269"/>
            <a:ext cx="478763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O objetivo desta apresentação é resumir as técnicas de resgate existentes, sendo portanto uma introdução à prática de resgate para situações críticas em altura.</a:t>
            </a:r>
          </a:p>
        </p:txBody>
      </p:sp>
      <p:sp>
        <p:nvSpPr>
          <p:cNvPr id="58" name="Google Shape;58;p14"/>
          <p:cNvSpPr txBox="1"/>
          <p:nvPr/>
        </p:nvSpPr>
        <p:spPr>
          <a:xfrm>
            <a:off x="625231" y="753085"/>
            <a:ext cx="543386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OBJETIVO DA</a:t>
            </a:r>
            <a:endParaRPr sz="3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APRESENTAÇÃO</a:t>
            </a:r>
            <a:endParaRPr sz="3500" dirty="0"/>
          </a:p>
        </p:txBody>
      </p:sp>
      <p:pic>
        <p:nvPicPr>
          <p:cNvPr id="10" name="Picture 4" descr="NR 35 - Riscos que Podem Ocorrer no Trabalho em Altu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41" r="10296"/>
          <a:stretch/>
        </p:blipFill>
        <p:spPr bwMode="auto">
          <a:xfrm>
            <a:off x="7178039" y="1484784"/>
            <a:ext cx="4480561" cy="39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695400" y="2481277"/>
            <a:ext cx="504056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798887" y="2565661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57;p14"/>
          <p:cNvSpPr txBox="1"/>
          <p:nvPr/>
        </p:nvSpPr>
        <p:spPr>
          <a:xfrm>
            <a:off x="1271464" y="4137461"/>
            <a:ext cx="478763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Este assunto deve ter continuidade nas unidades através da preparação de um procedimento específico de resgate e realização de simulações periódicas. </a:t>
            </a:r>
          </a:p>
        </p:txBody>
      </p:sp>
      <p:sp>
        <p:nvSpPr>
          <p:cNvPr id="22" name="Elipse 21"/>
          <p:cNvSpPr/>
          <p:nvPr/>
        </p:nvSpPr>
        <p:spPr>
          <a:xfrm>
            <a:off x="695400" y="4197850"/>
            <a:ext cx="504056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798887" y="4282234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/>
        </p:nvGrpSpPr>
        <p:grpSpPr>
          <a:xfrm>
            <a:off x="-10152" y="0"/>
            <a:ext cx="12202151" cy="6865851"/>
            <a:chOff x="-10152" y="0"/>
            <a:chExt cx="12202151" cy="6865851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CDA03F6-FE28-4973-AE33-19E2975F8363}"/>
                </a:ext>
              </a:extLst>
            </p:cNvPr>
            <p:cNvSpPr/>
            <p:nvPr/>
          </p:nvSpPr>
          <p:spPr>
            <a:xfrm>
              <a:off x="-10152" y="0"/>
              <a:ext cx="1546199" cy="68580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ight Triangle 3">
              <a:extLst>
                <a:ext uri="{FF2B5EF4-FFF2-40B4-BE49-F238E27FC236}">
                  <a16:creationId xmlns:a16="http://schemas.microsoft.com/office/drawing/2014/main" id="{D30280A3-FC8E-4B67-8163-4F72E5F7092B}"/>
                </a:ext>
              </a:extLst>
            </p:cNvPr>
            <p:cNvSpPr/>
            <p:nvPr/>
          </p:nvSpPr>
          <p:spPr>
            <a:xfrm flipH="1" flipV="1">
              <a:off x="11280575" y="0"/>
              <a:ext cx="911424" cy="6865851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F5C74C7C-4173-4390-9B62-5F9DC8F03BD2}"/>
                </a:ext>
              </a:extLst>
            </p:cNvPr>
            <p:cNvGrpSpPr/>
            <p:nvPr/>
          </p:nvGrpSpPr>
          <p:grpSpPr>
            <a:xfrm>
              <a:off x="323529" y="5529794"/>
              <a:ext cx="11595131" cy="892632"/>
              <a:chOff x="323529" y="255315"/>
              <a:chExt cx="11595131" cy="8926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Arrow: Chevron 10">
                <a:extLst>
                  <a:ext uri="{FF2B5EF4-FFF2-40B4-BE49-F238E27FC236}">
                    <a16:creationId xmlns:a16="http://schemas.microsoft.com/office/drawing/2014/main" id="{2611662F-A7C0-46A1-BFC3-1F1F064E477D}"/>
                  </a:ext>
                </a:extLst>
              </p:cNvPr>
              <p:cNvSpPr/>
              <p:nvPr userDrawn="1"/>
            </p:nvSpPr>
            <p:spPr>
              <a:xfrm flipH="1">
                <a:off x="323529" y="255315"/>
                <a:ext cx="678875" cy="892632"/>
              </a:xfrm>
              <a:prstGeom prst="chevron">
                <a:avLst>
                  <a:gd name="adj" fmla="val 5652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/>
              </a:p>
            </p:txBody>
          </p:sp>
          <p:sp>
            <p:nvSpPr>
              <p:cNvPr id="9" name="Arrow: Chevron 11">
                <a:extLst>
                  <a:ext uri="{FF2B5EF4-FFF2-40B4-BE49-F238E27FC236}">
                    <a16:creationId xmlns:a16="http://schemas.microsoft.com/office/drawing/2014/main" id="{3B672601-65CA-44F7-BC08-9D6EA9C2E46C}"/>
                  </a:ext>
                </a:extLst>
              </p:cNvPr>
              <p:cNvSpPr/>
              <p:nvPr userDrawn="1"/>
            </p:nvSpPr>
            <p:spPr>
              <a:xfrm flipH="1">
                <a:off x="780371" y="255315"/>
                <a:ext cx="678875" cy="892632"/>
              </a:xfrm>
              <a:prstGeom prst="chevron">
                <a:avLst>
                  <a:gd name="adj" fmla="val 5652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BA8BAB62-8BE3-46A9-A1BA-A2D9A1A1FE0D}"/>
                  </a:ext>
                </a:extLst>
              </p:cNvPr>
              <p:cNvSpPr/>
              <p:nvPr userDrawn="1"/>
            </p:nvSpPr>
            <p:spPr>
              <a:xfrm flipH="1">
                <a:off x="1219197" y="255315"/>
                <a:ext cx="9752245" cy="892632"/>
              </a:xfrm>
              <a:custGeom>
                <a:avLst/>
                <a:gdLst>
                  <a:gd name="connsiteX0" fmla="*/ 9363075 w 9752245"/>
                  <a:gd name="connsiteY0" fmla="*/ 0 h 892632"/>
                  <a:gd name="connsiteX1" fmla="*/ 0 w 9752245"/>
                  <a:gd name="connsiteY1" fmla="*/ 0 h 892632"/>
                  <a:gd name="connsiteX2" fmla="*/ 389170 w 9752245"/>
                  <a:gd name="connsiteY2" fmla="*/ 446316 h 892632"/>
                  <a:gd name="connsiteX3" fmla="*/ 0 w 9752245"/>
                  <a:gd name="connsiteY3" fmla="*/ 892632 h 892632"/>
                  <a:gd name="connsiteX4" fmla="*/ 9363075 w 9752245"/>
                  <a:gd name="connsiteY4" fmla="*/ 892632 h 892632"/>
                  <a:gd name="connsiteX5" fmla="*/ 9752245 w 9752245"/>
                  <a:gd name="connsiteY5" fmla="*/ 446316 h 89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2245" h="892632">
                    <a:moveTo>
                      <a:pt x="9363075" y="0"/>
                    </a:moveTo>
                    <a:lnTo>
                      <a:pt x="0" y="0"/>
                    </a:lnTo>
                    <a:lnTo>
                      <a:pt x="389170" y="446316"/>
                    </a:lnTo>
                    <a:lnTo>
                      <a:pt x="0" y="892632"/>
                    </a:lnTo>
                    <a:lnTo>
                      <a:pt x="9363075" y="892632"/>
                    </a:lnTo>
                    <a:lnTo>
                      <a:pt x="9752245" y="4463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/>
              </a:p>
            </p:txBody>
          </p:sp>
          <p:sp>
            <p:nvSpPr>
              <p:cNvPr id="11" name="Arrow: Chevron 13">
                <a:extLst>
                  <a:ext uri="{FF2B5EF4-FFF2-40B4-BE49-F238E27FC236}">
                    <a16:creationId xmlns:a16="http://schemas.microsoft.com/office/drawing/2014/main" id="{24333BE2-6EDB-46D1-AC52-5AB6D52F18F2}"/>
                  </a:ext>
                </a:extLst>
              </p:cNvPr>
              <p:cNvSpPr/>
              <p:nvPr userDrawn="1"/>
            </p:nvSpPr>
            <p:spPr>
              <a:xfrm flipH="1">
                <a:off x="10782943" y="255315"/>
                <a:ext cx="678875" cy="892632"/>
              </a:xfrm>
              <a:prstGeom prst="chevron">
                <a:avLst>
                  <a:gd name="adj" fmla="val 5652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/>
              </a:p>
            </p:txBody>
          </p:sp>
          <p:sp>
            <p:nvSpPr>
              <p:cNvPr id="12" name="Arrow: Chevron 14">
                <a:extLst>
                  <a:ext uri="{FF2B5EF4-FFF2-40B4-BE49-F238E27FC236}">
                    <a16:creationId xmlns:a16="http://schemas.microsoft.com/office/drawing/2014/main" id="{AE02611A-C481-4D16-9F52-3854D580C813}"/>
                  </a:ext>
                </a:extLst>
              </p:cNvPr>
              <p:cNvSpPr/>
              <p:nvPr userDrawn="1"/>
            </p:nvSpPr>
            <p:spPr>
              <a:xfrm flipH="1">
                <a:off x="11239785" y="255315"/>
                <a:ext cx="678875" cy="892632"/>
              </a:xfrm>
              <a:prstGeom prst="chevron">
                <a:avLst>
                  <a:gd name="adj" fmla="val 5652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/>
              </a:p>
            </p:txBody>
          </p:sp>
        </p:grp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9204D6DB-F6EA-4363-B7C0-669074B7EFAD}"/>
                </a:ext>
              </a:extLst>
            </p:cNvPr>
            <p:cNvGrpSpPr/>
            <p:nvPr/>
          </p:nvGrpSpPr>
          <p:grpSpPr>
            <a:xfrm>
              <a:off x="331928" y="1944675"/>
              <a:ext cx="5064168" cy="3983054"/>
              <a:chOff x="2444748" y="555045"/>
              <a:chExt cx="7282048" cy="5727454"/>
            </a:xfrm>
          </p:grpSpPr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id="{02D4F50D-DA74-44B8-A485-BD482707A093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8">
                <a:extLst>
                  <a:ext uri="{FF2B5EF4-FFF2-40B4-BE49-F238E27FC236}">
                    <a16:creationId xmlns:a16="http://schemas.microsoft.com/office/drawing/2014/main" id="{D7C03672-F927-48A6-9646-B1D1976F8FFC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9">
                <a:extLst>
                  <a:ext uri="{FF2B5EF4-FFF2-40B4-BE49-F238E27FC236}">
                    <a16:creationId xmlns:a16="http://schemas.microsoft.com/office/drawing/2014/main" id="{1E5DB077-E612-457D-90DA-848737FB3FF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0">
                <a:extLst>
                  <a:ext uri="{FF2B5EF4-FFF2-40B4-BE49-F238E27FC236}">
                    <a16:creationId xmlns:a16="http://schemas.microsoft.com/office/drawing/2014/main" id="{D042780F-48A2-4B26-9CEE-EB8BC7A05009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22">
                <a:extLst>
                  <a:ext uri="{FF2B5EF4-FFF2-40B4-BE49-F238E27FC236}">
                    <a16:creationId xmlns:a16="http://schemas.microsoft.com/office/drawing/2014/main" id="{A2089CC6-7C88-48A9-AADD-37D60F8EE5FF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23">
                <a:extLst>
                  <a:ext uri="{FF2B5EF4-FFF2-40B4-BE49-F238E27FC236}">
                    <a16:creationId xmlns:a16="http://schemas.microsoft.com/office/drawing/2014/main" id="{E35882EC-CE61-4A48-9BEA-0AB9CEC8B5A3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4">
                <a:extLst>
                  <a:ext uri="{FF2B5EF4-FFF2-40B4-BE49-F238E27FC236}">
                    <a16:creationId xmlns:a16="http://schemas.microsoft.com/office/drawing/2014/main" id="{B55CF1F7-81E9-45AE-ACDC-2B2D368467AC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Retângulo 22"/>
          <p:cNvSpPr/>
          <p:nvPr/>
        </p:nvSpPr>
        <p:spPr>
          <a:xfrm>
            <a:off x="407368" y="484510"/>
            <a:ext cx="529926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2800" b="1" dirty="0">
                <a:latin typeface="Montserrat" charset="0"/>
              </a:rPr>
              <a:t>RESGATES REALIZADOS PELA </a:t>
            </a:r>
            <a:r>
              <a:rPr lang="pt-BR" sz="3100" b="1" dirty="0">
                <a:latin typeface="Montserrat" charset="0"/>
              </a:rPr>
              <a:t>BRIGADA INTERNA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413226" y="670272"/>
            <a:ext cx="4867350" cy="5207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Somente como último recurso, o brigadista deve se expor para alcançar a vítima. Neste caso, é necessário usar métodos de ascensão ou descida pré-montados: tripé, guincho, sistemas com polia e </a:t>
            </a:r>
            <a:r>
              <a:rPr lang="pt-BR" sz="1850" dirty="0" err="1">
                <a:latin typeface="Calibri" pitchFamily="34" charset="0"/>
              </a:rPr>
              <a:t>auto-bloqueio</a:t>
            </a:r>
            <a:r>
              <a:rPr lang="pt-BR" sz="1850" dirty="0">
                <a:latin typeface="Calibri" pitchFamily="34" charset="0"/>
              </a:rPr>
              <a:t>. 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Em todos os casos, o brigadista precisa de uma proteção secundária contra queda.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8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850" dirty="0">
                <a:latin typeface="Calibri" pitchFamily="34" charset="0"/>
              </a:rPr>
              <a:t>Resgate com técnicas de “</a:t>
            </a:r>
            <a:r>
              <a:rPr lang="pt-BR" sz="1850" dirty="0" err="1">
                <a:latin typeface="Calibri" pitchFamily="34" charset="0"/>
              </a:rPr>
              <a:t>rappel</a:t>
            </a:r>
            <a:r>
              <a:rPr lang="pt-BR" sz="1850" dirty="0">
                <a:latin typeface="Calibri" pitchFamily="34" charset="0"/>
              </a:rPr>
              <a:t>” somente deve ser realizado por pessoas adequadamente treinadas e competentes para isto. Isto é tarefa de alpinistas </a:t>
            </a:r>
          </a:p>
        </p:txBody>
      </p:sp>
      <p:pic>
        <p:nvPicPr>
          <p:cNvPr id="28674" name="Picture 2" descr="CURSO DE RTI (RESGATE TÉCNICO INDUSTRIAL) | Ranger SM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3" t="10188" b="13045"/>
          <a:stretch/>
        </p:blipFill>
        <p:spPr bwMode="auto">
          <a:xfrm>
            <a:off x="542620" y="2192193"/>
            <a:ext cx="4660312" cy="26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5981178" y="742280"/>
            <a:ext cx="339117" cy="368013"/>
            <a:chOff x="6064791" y="2003286"/>
            <a:chExt cx="4244393" cy="4606061"/>
          </a:xfrm>
        </p:grpSpPr>
        <p:sp>
          <p:nvSpPr>
            <p:cNvPr id="26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5981178" y="2606515"/>
            <a:ext cx="339117" cy="368013"/>
            <a:chOff x="6064791" y="2003286"/>
            <a:chExt cx="4244393" cy="4606061"/>
          </a:xfrm>
        </p:grpSpPr>
        <p:sp>
          <p:nvSpPr>
            <p:cNvPr id="42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5981178" y="3637051"/>
            <a:ext cx="339117" cy="368013"/>
            <a:chOff x="6064791" y="2003286"/>
            <a:chExt cx="4244393" cy="4606061"/>
          </a:xfrm>
        </p:grpSpPr>
        <p:sp>
          <p:nvSpPr>
            <p:cNvPr id="50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32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558;p24"/>
          <p:cNvSpPr/>
          <p:nvPr/>
        </p:nvSpPr>
        <p:spPr>
          <a:xfrm rot="5400000">
            <a:off x="6813186" y="-7134"/>
            <a:ext cx="5401713" cy="5395925"/>
          </a:xfrm>
          <a:custGeom>
            <a:avLst/>
            <a:gdLst/>
            <a:ahLst/>
            <a:cxnLst/>
            <a:rect l="l" t="t" r="r" b="b"/>
            <a:pathLst>
              <a:path w="12134" h="12121" extrusionOk="0">
                <a:moveTo>
                  <a:pt x="1" y="0"/>
                </a:moveTo>
                <a:lnTo>
                  <a:pt x="1" y="12121"/>
                </a:lnTo>
                <a:cubicBezTo>
                  <a:pt x="6704" y="12121"/>
                  <a:pt x="12133" y="6692"/>
                  <a:pt x="1213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385860" y="3465007"/>
            <a:ext cx="339117" cy="368013"/>
            <a:chOff x="6064791" y="2003286"/>
            <a:chExt cx="4244393" cy="4606061"/>
          </a:xfrm>
        </p:grpSpPr>
        <p:sp>
          <p:nvSpPr>
            <p:cNvPr id="52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385860" y="4465146"/>
            <a:ext cx="339117" cy="368013"/>
            <a:chOff x="6064791" y="2003286"/>
            <a:chExt cx="4244393" cy="4606061"/>
          </a:xfrm>
        </p:grpSpPr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Retângulo 66"/>
          <p:cNvSpPr/>
          <p:nvPr/>
        </p:nvSpPr>
        <p:spPr>
          <a:xfrm>
            <a:off x="335360" y="836712"/>
            <a:ext cx="370510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2800" b="1" dirty="0">
                <a:latin typeface="Montserrat" charset="0"/>
              </a:rPr>
              <a:t>RESGATES REALIZADOS PELA </a:t>
            </a:r>
            <a:r>
              <a:rPr lang="pt-BR" sz="3300" b="1" dirty="0">
                <a:latin typeface="Montserrat" charset="0"/>
              </a:rPr>
              <a:t>BRIGADA INTERNA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839416" y="3392999"/>
            <a:ext cx="3467127" cy="5207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950" dirty="0">
                <a:latin typeface="Calibri" pitchFamily="34" charset="0"/>
              </a:rPr>
              <a:t>Utilização de um acesso remoto a trabalhador após uma queda.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pt-BR" sz="1950" dirty="0">
              <a:latin typeface="Calibri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pt-BR" sz="1950" dirty="0">
                <a:latin typeface="Calibri" pitchFamily="34" charset="0"/>
              </a:rPr>
              <a:t>Permite o acesso à vítima sem expor uma outra pessoa.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871864" y="833833"/>
            <a:ext cx="6696744" cy="5259463"/>
            <a:chOff x="4727848" y="1340768"/>
            <a:chExt cx="5885282" cy="4622160"/>
          </a:xfrm>
        </p:grpSpPr>
        <p:pic>
          <p:nvPicPr>
            <p:cNvPr id="72" name="Picture 2" descr="Resgate em altura - YouTube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581"/>
            <a:stretch/>
          </p:blipFill>
          <p:spPr bwMode="auto">
            <a:xfrm>
              <a:off x="4861838" y="1452439"/>
              <a:ext cx="4572819" cy="284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o 12"/>
            <p:cNvGrpSpPr/>
            <p:nvPr/>
          </p:nvGrpSpPr>
          <p:grpSpPr>
            <a:xfrm>
              <a:off x="4727848" y="1340768"/>
              <a:ext cx="5885282" cy="4622160"/>
              <a:chOff x="3661617" y="920658"/>
              <a:chExt cx="4823667" cy="3788393"/>
            </a:xfrm>
          </p:grpSpPr>
          <p:grpSp>
            <p:nvGrpSpPr>
              <p:cNvPr id="3" name="Google Shape;1014;p44"/>
              <p:cNvGrpSpPr/>
              <p:nvPr/>
            </p:nvGrpSpPr>
            <p:grpSpPr>
              <a:xfrm>
                <a:off x="3661617" y="920658"/>
                <a:ext cx="3964818" cy="3005042"/>
                <a:chOff x="1572575" y="3497750"/>
                <a:chExt cx="843650" cy="639425"/>
              </a:xfrm>
            </p:grpSpPr>
            <p:sp>
              <p:nvSpPr>
                <p:cNvPr id="4" name="Google Shape;1015;p44"/>
                <p:cNvSpPr/>
                <p:nvPr/>
              </p:nvSpPr>
              <p:spPr>
                <a:xfrm>
                  <a:off x="1572575" y="3497750"/>
                  <a:ext cx="843650" cy="5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46" h="21384" extrusionOk="0">
                      <a:moveTo>
                        <a:pt x="32548" y="1021"/>
                      </a:moveTo>
                      <a:lnTo>
                        <a:pt x="32548" y="20362"/>
                      </a:lnTo>
                      <a:lnTo>
                        <a:pt x="1197" y="20362"/>
                      </a:lnTo>
                      <a:lnTo>
                        <a:pt x="1197" y="1021"/>
                      </a:lnTo>
                      <a:close/>
                      <a:moveTo>
                        <a:pt x="477" y="0"/>
                      </a:moveTo>
                      <a:cubicBezTo>
                        <a:pt x="210" y="0"/>
                        <a:pt x="0" y="209"/>
                        <a:pt x="0" y="477"/>
                      </a:cubicBezTo>
                      <a:lnTo>
                        <a:pt x="0" y="20906"/>
                      </a:lnTo>
                      <a:cubicBezTo>
                        <a:pt x="0" y="21174"/>
                        <a:pt x="218" y="21384"/>
                        <a:pt x="477" y="21384"/>
                      </a:cubicBezTo>
                      <a:lnTo>
                        <a:pt x="33268" y="21384"/>
                      </a:lnTo>
                      <a:cubicBezTo>
                        <a:pt x="33536" y="21384"/>
                        <a:pt x="33745" y="21166"/>
                        <a:pt x="33745" y="20906"/>
                      </a:cubicBezTo>
                      <a:lnTo>
                        <a:pt x="33745" y="477"/>
                      </a:lnTo>
                      <a:cubicBezTo>
                        <a:pt x="33745" y="209"/>
                        <a:pt x="33536" y="0"/>
                        <a:pt x="3326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016;p44"/>
                <p:cNvSpPr/>
                <p:nvPr/>
              </p:nvSpPr>
              <p:spPr>
                <a:xfrm>
                  <a:off x="1904400" y="4032325"/>
                  <a:ext cx="179975" cy="1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9" h="4194" extrusionOk="0">
                      <a:moveTo>
                        <a:pt x="1" y="1"/>
                      </a:moveTo>
                      <a:lnTo>
                        <a:pt x="1" y="4194"/>
                      </a:lnTo>
                      <a:lnTo>
                        <a:pt x="7198" y="4194"/>
                      </a:lnTo>
                      <a:lnTo>
                        <a:pt x="7198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017;p44"/>
                <p:cNvSpPr/>
                <p:nvPr/>
              </p:nvSpPr>
              <p:spPr>
                <a:xfrm>
                  <a:off x="1904400" y="4032325"/>
                  <a:ext cx="179975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9" h="1993" extrusionOk="0">
                      <a:moveTo>
                        <a:pt x="1" y="1"/>
                      </a:moveTo>
                      <a:lnTo>
                        <a:pt x="1" y="980"/>
                      </a:lnTo>
                      <a:lnTo>
                        <a:pt x="7198" y="1992"/>
                      </a:lnTo>
                      <a:lnTo>
                        <a:pt x="7198" y="1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" name="Google Shape;1018;p44"/>
                <p:cNvSpPr/>
                <p:nvPr/>
              </p:nvSpPr>
              <p:spPr>
                <a:xfrm>
                  <a:off x="1852950" y="4127950"/>
                  <a:ext cx="283100" cy="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369" extrusionOk="0">
                      <a:moveTo>
                        <a:pt x="67" y="0"/>
                      </a:moveTo>
                      <a:cubicBezTo>
                        <a:pt x="25" y="0"/>
                        <a:pt x="0" y="34"/>
                        <a:pt x="0" y="67"/>
                      </a:cubicBezTo>
                      <a:lnTo>
                        <a:pt x="0" y="293"/>
                      </a:lnTo>
                      <a:cubicBezTo>
                        <a:pt x="0" y="335"/>
                        <a:pt x="25" y="369"/>
                        <a:pt x="67" y="369"/>
                      </a:cubicBezTo>
                      <a:lnTo>
                        <a:pt x="11248" y="369"/>
                      </a:lnTo>
                      <a:cubicBezTo>
                        <a:pt x="11290" y="369"/>
                        <a:pt x="11324" y="335"/>
                        <a:pt x="11324" y="293"/>
                      </a:cubicBezTo>
                      <a:lnTo>
                        <a:pt x="11324" y="67"/>
                      </a:lnTo>
                      <a:cubicBezTo>
                        <a:pt x="11324" y="34"/>
                        <a:pt x="11290" y="0"/>
                        <a:pt x="1124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" name="Google Shape;1020;p44"/>
              <p:cNvGrpSpPr/>
              <p:nvPr/>
            </p:nvGrpSpPr>
            <p:grpSpPr>
              <a:xfrm>
                <a:off x="6553542" y="2092320"/>
                <a:ext cx="1931742" cy="2616731"/>
                <a:chOff x="2636142" y="3481825"/>
                <a:chExt cx="488727" cy="662028"/>
              </a:xfrm>
            </p:grpSpPr>
            <p:sp>
              <p:nvSpPr>
                <p:cNvPr id="10" name="Google Shape;1021;p44"/>
                <p:cNvSpPr/>
                <p:nvPr/>
              </p:nvSpPr>
              <p:spPr>
                <a:xfrm>
                  <a:off x="2636142" y="3481825"/>
                  <a:ext cx="488727" cy="66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5" h="25419" extrusionOk="0">
                      <a:moveTo>
                        <a:pt x="17861" y="1055"/>
                      </a:moveTo>
                      <a:lnTo>
                        <a:pt x="17861" y="24364"/>
                      </a:lnTo>
                      <a:lnTo>
                        <a:pt x="896" y="24364"/>
                      </a:lnTo>
                      <a:lnTo>
                        <a:pt x="896" y="1055"/>
                      </a:lnTo>
                      <a:close/>
                      <a:moveTo>
                        <a:pt x="419" y="1"/>
                      </a:moveTo>
                      <a:cubicBezTo>
                        <a:pt x="185" y="1"/>
                        <a:pt x="1" y="193"/>
                        <a:pt x="1" y="428"/>
                      </a:cubicBezTo>
                      <a:lnTo>
                        <a:pt x="1" y="24992"/>
                      </a:lnTo>
                      <a:cubicBezTo>
                        <a:pt x="1" y="25226"/>
                        <a:pt x="185" y="25418"/>
                        <a:pt x="419" y="25418"/>
                      </a:cubicBezTo>
                      <a:lnTo>
                        <a:pt x="18338" y="25418"/>
                      </a:lnTo>
                      <a:cubicBezTo>
                        <a:pt x="18572" y="25418"/>
                        <a:pt x="18764" y="25226"/>
                        <a:pt x="18764" y="24992"/>
                      </a:cubicBezTo>
                      <a:lnTo>
                        <a:pt x="18764" y="428"/>
                      </a:lnTo>
                      <a:cubicBezTo>
                        <a:pt x="18764" y="193"/>
                        <a:pt x="18572" y="1"/>
                        <a:pt x="18338" y="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022;p44"/>
                <p:cNvSpPr/>
                <p:nvPr/>
              </p:nvSpPr>
              <p:spPr>
                <a:xfrm>
                  <a:off x="2872325" y="3491050"/>
                  <a:ext cx="817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19" extrusionOk="0">
                      <a:moveTo>
                        <a:pt x="168" y="0"/>
                      </a:moveTo>
                      <a:cubicBezTo>
                        <a:pt x="75" y="0"/>
                        <a:pt x="0" y="76"/>
                        <a:pt x="0" y="159"/>
                      </a:cubicBezTo>
                      <a:cubicBezTo>
                        <a:pt x="0" y="251"/>
                        <a:pt x="75" y="318"/>
                        <a:pt x="168" y="318"/>
                      </a:cubicBezTo>
                      <a:cubicBezTo>
                        <a:pt x="251" y="318"/>
                        <a:pt x="327" y="251"/>
                        <a:pt x="327" y="159"/>
                      </a:cubicBezTo>
                      <a:cubicBezTo>
                        <a:pt x="327" y="76"/>
                        <a:pt x="251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023;p44"/>
                <p:cNvSpPr/>
                <p:nvPr/>
              </p:nvSpPr>
              <p:spPr>
                <a:xfrm>
                  <a:off x="2874825" y="3493550"/>
                  <a:ext cx="40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52" extrusionOk="0">
                      <a:moveTo>
                        <a:pt x="76" y="1"/>
                      </a:moveTo>
                      <a:cubicBezTo>
                        <a:pt x="34" y="1"/>
                        <a:pt x="1" y="34"/>
                        <a:pt x="1" y="76"/>
                      </a:cubicBezTo>
                      <a:cubicBezTo>
                        <a:pt x="1" y="118"/>
                        <a:pt x="34" y="151"/>
                        <a:pt x="76" y="151"/>
                      </a:cubicBezTo>
                      <a:cubicBezTo>
                        <a:pt x="118" y="151"/>
                        <a:pt x="160" y="118"/>
                        <a:pt x="160" y="76"/>
                      </a:cubicBezTo>
                      <a:cubicBezTo>
                        <a:pt x="160" y="34"/>
                        <a:pt x="118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" name="Retângulo 48"/>
            <p:cNvSpPr/>
            <p:nvPr/>
          </p:nvSpPr>
          <p:spPr>
            <a:xfrm>
              <a:off x="8357877" y="2879247"/>
              <a:ext cx="2073366" cy="2881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8" name="Picture 4" descr="RESCUE-UTILIT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6208" y="2905201"/>
              <a:ext cx="1456899" cy="2796260"/>
            </a:xfrm>
            <a:prstGeom prst="rect">
              <a:avLst/>
            </a:prstGeom>
          </p:spPr>
        </p:pic>
        <p:pic>
          <p:nvPicPr>
            <p:cNvPr id="70" name="Picture 4" descr="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98" t="19047" r="27922" b="29197"/>
            <a:stretch/>
          </p:blipFill>
          <p:spPr>
            <a:xfrm>
              <a:off x="8357877" y="2873442"/>
              <a:ext cx="2147765" cy="2963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22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64F114B5-BF08-46FB-880A-2EB8C212F8E7}"/>
              </a:ext>
            </a:extLst>
          </p:cNvPr>
          <p:cNvSpPr/>
          <p:nvPr/>
        </p:nvSpPr>
        <p:spPr>
          <a:xfrm>
            <a:off x="1" y="0"/>
            <a:ext cx="4868173" cy="6858000"/>
          </a:xfrm>
          <a:custGeom>
            <a:avLst/>
            <a:gdLst>
              <a:gd name="connsiteX0" fmla="*/ 0 w 4868173"/>
              <a:gd name="connsiteY0" fmla="*/ 0 h 6858000"/>
              <a:gd name="connsiteX1" fmla="*/ 4868173 w 4868173"/>
              <a:gd name="connsiteY1" fmla="*/ 0 h 6858000"/>
              <a:gd name="connsiteX2" fmla="*/ 2126832 w 4868173"/>
              <a:gd name="connsiteY2" fmla="*/ 6858000 h 6858000"/>
              <a:gd name="connsiteX3" fmla="*/ 0 w 48681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73" h="6858000">
                <a:moveTo>
                  <a:pt x="0" y="0"/>
                </a:moveTo>
                <a:lnTo>
                  <a:pt x="4868173" y="0"/>
                </a:lnTo>
                <a:lnTo>
                  <a:pt x="21268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56">
            <a:extLst>
              <a:ext uri="{FF2B5EF4-FFF2-40B4-BE49-F238E27FC236}">
                <a16:creationId xmlns:a16="http://schemas.microsoft.com/office/drawing/2014/main" id="{3AEFA7AC-34B4-45A5-BE3F-7C686A56B498}"/>
              </a:ext>
            </a:extLst>
          </p:cNvPr>
          <p:cNvCxnSpPr>
            <a:cxnSpLocks/>
          </p:cNvCxnSpPr>
          <p:nvPr/>
        </p:nvCxnSpPr>
        <p:spPr>
          <a:xfrm flipH="1">
            <a:off x="10998827" y="4140745"/>
            <a:ext cx="1001829" cy="2528035"/>
          </a:xfrm>
          <a:prstGeom prst="line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 flipH="1" flipV="1">
            <a:off x="2711624" y="188640"/>
            <a:ext cx="1362588" cy="1885932"/>
            <a:chOff x="972424" y="4140745"/>
            <a:chExt cx="1826508" cy="2528035"/>
          </a:xfrm>
        </p:grpSpPr>
        <p:cxnSp>
          <p:nvCxnSpPr>
            <p:cNvPr id="30" name="Straight Connector 722">
              <a:extLst>
                <a:ext uri="{FF2B5EF4-FFF2-40B4-BE49-F238E27FC236}">
                  <a16:creationId xmlns:a16="http://schemas.microsoft.com/office/drawing/2014/main" id="{08DAAE6F-835C-44D8-A927-AA56CC07ED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23">
              <a:extLst>
                <a:ext uri="{FF2B5EF4-FFF2-40B4-BE49-F238E27FC236}">
                  <a16:creationId xmlns:a16="http://schemas.microsoft.com/office/drawing/2014/main" id="{9F276600-9B9D-4CAF-B10B-041D668C0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725">
              <a:extLst>
                <a:ext uri="{FF2B5EF4-FFF2-40B4-BE49-F238E27FC236}">
                  <a16:creationId xmlns:a16="http://schemas.microsoft.com/office/drawing/2014/main" id="{651915D1-9D71-4DBF-A0E7-F7F093CBD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9198" y="28870"/>
            <a:ext cx="2385690" cy="681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ângulo 34"/>
          <p:cNvSpPr/>
          <p:nvPr/>
        </p:nvSpPr>
        <p:spPr>
          <a:xfrm>
            <a:off x="1997026" y="-13763"/>
            <a:ext cx="792088" cy="14127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4007768" y="620688"/>
            <a:ext cx="7078978" cy="9599488"/>
            <a:chOff x="4007768" y="620688"/>
            <a:chExt cx="7078978" cy="9599488"/>
          </a:xfrm>
        </p:grpSpPr>
        <p:cxnSp>
          <p:nvCxnSpPr>
            <p:cNvPr id="33" name="Straight Connector 727">
              <a:extLst>
                <a:ext uri="{FF2B5EF4-FFF2-40B4-BE49-F238E27FC236}">
                  <a16:creationId xmlns:a16="http://schemas.microsoft.com/office/drawing/2014/main" id="{B394B36D-783E-4560-94FB-5F422257D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0879" y="5230026"/>
              <a:ext cx="575020" cy="1451018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ângulo 35"/>
            <p:cNvSpPr/>
            <p:nvPr/>
          </p:nvSpPr>
          <p:spPr>
            <a:xfrm>
              <a:off x="5294574" y="620688"/>
              <a:ext cx="5792172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pt-BR" sz="2800" b="1" dirty="0">
                  <a:latin typeface="Montserrat" charset="0"/>
                </a:rPr>
                <a:t>RESGATES REALIZADOS PELA </a:t>
              </a:r>
              <a:r>
                <a:rPr lang="pt-BR" sz="3300" b="1" dirty="0">
                  <a:latin typeface="Montserrat" charset="0"/>
                </a:rPr>
                <a:t>BRIGADA INTERNA</a:t>
              </a: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>
            <a:xfrm>
              <a:off x="5438590" y="2254448"/>
              <a:ext cx="4867350" cy="52070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</a:pPr>
              <a:r>
                <a:rPr lang="pt-BR" sz="2000" dirty="0">
                  <a:latin typeface="Calibri" pitchFamily="34" charset="0"/>
                </a:rPr>
                <a:t>Nível mais alto de participação e responsabilidade do brigadista. </a:t>
              </a:r>
            </a:p>
          </p:txBody>
        </p:sp>
        <p:grpSp>
          <p:nvGrpSpPr>
            <p:cNvPr id="67" name="Group 61">
              <a:extLst>
                <a:ext uri="{FF2B5EF4-FFF2-40B4-BE49-F238E27FC236}">
                  <a16:creationId xmlns:a16="http://schemas.microsoft.com/office/drawing/2014/main" id="{21E3A6A9-21FD-4BA5-9931-63135F0DB722}"/>
                </a:ext>
              </a:extLst>
            </p:cNvPr>
            <p:cNvGrpSpPr/>
            <p:nvPr/>
          </p:nvGrpSpPr>
          <p:grpSpPr>
            <a:xfrm>
              <a:off x="4947536" y="2334917"/>
              <a:ext cx="339117" cy="368013"/>
              <a:chOff x="6064791" y="2003286"/>
              <a:chExt cx="4244393" cy="4606061"/>
            </a:xfrm>
          </p:grpSpPr>
          <p:sp>
            <p:nvSpPr>
              <p:cNvPr id="68" name="Freeform: Shape 62">
                <a:extLst>
                  <a:ext uri="{FF2B5EF4-FFF2-40B4-BE49-F238E27FC236}">
                    <a16:creationId xmlns:a16="http://schemas.microsoft.com/office/drawing/2014/main" id="{EE2EB2DC-49DD-4847-A881-AB8AA249BFBA}"/>
                  </a:ext>
                </a:extLst>
              </p:cNvPr>
              <p:cNvSpPr/>
              <p:nvPr/>
            </p:nvSpPr>
            <p:spPr>
              <a:xfrm>
                <a:off x="6064791" y="5552161"/>
                <a:ext cx="4244393" cy="1057186"/>
              </a:xfrm>
              <a:custGeom>
                <a:avLst/>
                <a:gdLst>
                  <a:gd name="connsiteX0" fmla="*/ 4229829 w 4244392"/>
                  <a:gd name="connsiteY0" fmla="*/ 72820 h 1081903"/>
                  <a:gd name="connsiteX1" fmla="*/ 4229829 w 4244392"/>
                  <a:gd name="connsiteY1" fmla="*/ 31209 h 1081903"/>
                  <a:gd name="connsiteX2" fmla="*/ 31209 w 4244392"/>
                  <a:gd name="connsiteY2" fmla="*/ 31209 h 1081903"/>
                  <a:gd name="connsiteX3" fmla="*/ 31209 w 4244392"/>
                  <a:gd name="connsiteY3" fmla="*/ 72820 h 1081903"/>
                  <a:gd name="connsiteX4" fmla="*/ 2132599 w 4244392"/>
                  <a:gd name="connsiteY4" fmla="*/ 1054856 h 108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4392" h="1081903">
                    <a:moveTo>
                      <a:pt x="4229829" y="72820"/>
                    </a:moveTo>
                    <a:lnTo>
                      <a:pt x="4229829" y="31209"/>
                    </a:lnTo>
                    <a:lnTo>
                      <a:pt x="31209" y="31209"/>
                    </a:lnTo>
                    <a:lnTo>
                      <a:pt x="31209" y="72820"/>
                    </a:lnTo>
                    <a:lnTo>
                      <a:pt x="2132599" y="1054856"/>
                    </a:lnTo>
                    <a:close/>
                  </a:path>
                </a:pathLst>
              </a:custGeom>
              <a:gradFill>
                <a:gsLst>
                  <a:gs pos="100000">
                    <a:srgbClr val="FF7F00">
                      <a:alpha val="77000"/>
                      <a:lumMod val="15000"/>
                    </a:srgbClr>
                  </a:gs>
                  <a:gs pos="0">
                    <a:srgbClr val="FF7F00">
                      <a:lumMod val="35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3">
                <a:extLst>
                  <a:ext uri="{FF2B5EF4-FFF2-40B4-BE49-F238E27FC236}">
                    <a16:creationId xmlns:a16="http://schemas.microsoft.com/office/drawing/2014/main" id="{2E53FCC6-7F63-4011-9DE3-5F152E253726}"/>
                  </a:ext>
                </a:extLst>
              </p:cNvPr>
              <p:cNvSpPr/>
              <p:nvPr/>
            </p:nvSpPr>
            <p:spPr>
              <a:xfrm>
                <a:off x="6064791" y="4616500"/>
                <a:ext cx="4244393" cy="1955749"/>
              </a:xfrm>
              <a:custGeom>
                <a:avLst/>
                <a:gdLst>
                  <a:gd name="connsiteX0" fmla="*/ 4229829 w 4244392"/>
                  <a:gd name="connsiteY0" fmla="*/ 950827 h 1955749"/>
                  <a:gd name="connsiteX1" fmla="*/ 2132599 w 4244392"/>
                  <a:gd name="connsiteY1" fmla="*/ 31209 h 1955749"/>
                  <a:gd name="connsiteX2" fmla="*/ 2132599 w 4244392"/>
                  <a:gd name="connsiteY2" fmla="*/ 31209 h 1955749"/>
                  <a:gd name="connsiteX3" fmla="*/ 2132599 w 4244392"/>
                  <a:gd name="connsiteY3" fmla="*/ 31209 h 1955749"/>
                  <a:gd name="connsiteX4" fmla="*/ 31209 w 4244392"/>
                  <a:gd name="connsiteY4" fmla="*/ 950827 h 1955749"/>
                  <a:gd name="connsiteX5" fmla="*/ 2132599 w 4244392"/>
                  <a:gd name="connsiteY5" fmla="*/ 1928702 h 1955749"/>
                  <a:gd name="connsiteX6" fmla="*/ 2132599 w 4244392"/>
                  <a:gd name="connsiteY6" fmla="*/ 1928702 h 1955749"/>
                  <a:gd name="connsiteX7" fmla="*/ 2132599 w 4244392"/>
                  <a:gd name="connsiteY7" fmla="*/ 1928702 h 195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4392" h="1955749">
                    <a:moveTo>
                      <a:pt x="4229829" y="950827"/>
                    </a:move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31209" y="950827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6">
                <a:extLst>
                  <a:ext uri="{FF2B5EF4-FFF2-40B4-BE49-F238E27FC236}">
                    <a16:creationId xmlns:a16="http://schemas.microsoft.com/office/drawing/2014/main" id="{77AC9AED-52AE-4CD5-B298-F03EF21EA8FE}"/>
                  </a:ext>
                </a:extLst>
              </p:cNvPr>
              <p:cNvSpPr/>
              <p:nvPr/>
            </p:nvSpPr>
            <p:spPr>
              <a:xfrm>
                <a:off x="6709772" y="2461015"/>
                <a:ext cx="2954430" cy="3412159"/>
              </a:xfrm>
              <a:custGeom>
                <a:avLst/>
                <a:gdLst>
                  <a:gd name="connsiteX0" fmla="*/ 1845479 w 2954430"/>
                  <a:gd name="connsiteY0" fmla="*/ 31209 h 3412158"/>
                  <a:gd name="connsiteX1" fmla="*/ 1487618 w 2954430"/>
                  <a:gd name="connsiteY1" fmla="*/ 56176 h 3412158"/>
                  <a:gd name="connsiteX2" fmla="*/ 1129758 w 2954430"/>
                  <a:gd name="connsiteY2" fmla="*/ 31209 h 3412158"/>
                  <a:gd name="connsiteX3" fmla="*/ 31209 w 2954430"/>
                  <a:gd name="connsiteY3" fmla="*/ 2993961 h 3412158"/>
                  <a:gd name="connsiteX4" fmla="*/ 1487618 w 2954430"/>
                  <a:gd name="connsiteY4" fmla="*/ 3405917 h 3412158"/>
                  <a:gd name="connsiteX5" fmla="*/ 2944027 w 2954430"/>
                  <a:gd name="connsiteY5" fmla="*/ 2993961 h 3412158"/>
                  <a:gd name="connsiteX6" fmla="*/ 1845479 w 2954430"/>
                  <a:gd name="connsiteY6" fmla="*/ 31209 h 341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430" h="3412158">
                    <a:moveTo>
                      <a:pt x="1845479" y="31209"/>
                    </a:moveTo>
                    <a:cubicBezTo>
                      <a:pt x="1724805" y="47853"/>
                      <a:pt x="1608292" y="56176"/>
                      <a:pt x="1487618" y="56176"/>
                    </a:cubicBezTo>
                    <a:cubicBezTo>
                      <a:pt x="1366944" y="56176"/>
                      <a:pt x="1246270" y="47853"/>
                      <a:pt x="1129758" y="31209"/>
                    </a:cubicBezTo>
                    <a:cubicBezTo>
                      <a:pt x="746930" y="1083985"/>
                      <a:pt x="372425" y="2099310"/>
                      <a:pt x="31209" y="2993961"/>
                    </a:cubicBezTo>
                    <a:cubicBezTo>
                      <a:pt x="476454" y="3268599"/>
                      <a:pt x="984117" y="3405917"/>
                      <a:pt x="1487618" y="3405917"/>
                    </a:cubicBezTo>
                    <a:cubicBezTo>
                      <a:pt x="1991120" y="3405917"/>
                      <a:pt x="2498782" y="3268599"/>
                      <a:pt x="2944027" y="2993961"/>
                    </a:cubicBezTo>
                    <a:cubicBezTo>
                      <a:pt x="2602812" y="2099310"/>
                      <a:pt x="2228306" y="1083985"/>
                      <a:pt x="1845479" y="3120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7">
                <a:extLst>
                  <a:ext uri="{FF2B5EF4-FFF2-40B4-BE49-F238E27FC236}">
                    <a16:creationId xmlns:a16="http://schemas.microsoft.com/office/drawing/2014/main" id="{51F828D2-9769-4780-9754-29FDA2E9285F}"/>
                  </a:ext>
                </a:extLst>
              </p:cNvPr>
              <p:cNvSpPr/>
              <p:nvPr/>
            </p:nvSpPr>
            <p:spPr>
              <a:xfrm>
                <a:off x="6709772" y="4870332"/>
                <a:ext cx="2954430" cy="998681"/>
              </a:xfrm>
              <a:custGeom>
                <a:avLst/>
                <a:gdLst>
                  <a:gd name="connsiteX0" fmla="*/ 31209 w 2954430"/>
                  <a:gd name="connsiteY0" fmla="*/ 584644 h 998680"/>
                  <a:gd name="connsiteX1" fmla="*/ 1487618 w 2954430"/>
                  <a:gd name="connsiteY1" fmla="*/ 996600 h 998680"/>
                  <a:gd name="connsiteX2" fmla="*/ 2944027 w 2954430"/>
                  <a:gd name="connsiteY2" fmla="*/ 584644 h 998680"/>
                  <a:gd name="connsiteX3" fmla="*/ 2731808 w 2954430"/>
                  <a:gd name="connsiteY3" fmla="*/ 31209 h 998680"/>
                  <a:gd name="connsiteX4" fmla="*/ 239267 w 2954430"/>
                  <a:gd name="connsiteY4" fmla="*/ 31209 h 998680"/>
                  <a:gd name="connsiteX5" fmla="*/ 31209 w 2954430"/>
                  <a:gd name="connsiteY5" fmla="*/ 584644 h 9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4430" h="998680">
                    <a:moveTo>
                      <a:pt x="31209" y="584644"/>
                    </a:moveTo>
                    <a:cubicBezTo>
                      <a:pt x="476454" y="859282"/>
                      <a:pt x="984117" y="996600"/>
                      <a:pt x="1487618" y="996600"/>
                    </a:cubicBezTo>
                    <a:cubicBezTo>
                      <a:pt x="1991120" y="996600"/>
                      <a:pt x="2498782" y="859282"/>
                      <a:pt x="2944027" y="584644"/>
                    </a:cubicBezTo>
                    <a:cubicBezTo>
                      <a:pt x="2873288" y="405714"/>
                      <a:pt x="2806709" y="218461"/>
                      <a:pt x="2731808" y="31209"/>
                    </a:cubicBezTo>
                    <a:cubicBezTo>
                      <a:pt x="1949508" y="422359"/>
                      <a:pt x="1025728" y="422359"/>
                      <a:pt x="239267" y="31209"/>
                    </a:cubicBezTo>
                    <a:cubicBezTo>
                      <a:pt x="168527" y="222622"/>
                      <a:pt x="97787" y="405714"/>
                      <a:pt x="31209" y="58464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68">
                <a:extLst>
                  <a:ext uri="{FF2B5EF4-FFF2-40B4-BE49-F238E27FC236}">
                    <a16:creationId xmlns:a16="http://schemas.microsoft.com/office/drawing/2014/main" id="{07406858-6356-440B-BC92-B71201E92D06}"/>
                  </a:ext>
                </a:extLst>
              </p:cNvPr>
              <p:cNvSpPr/>
              <p:nvPr/>
            </p:nvSpPr>
            <p:spPr>
              <a:xfrm>
                <a:off x="7130051" y="3642787"/>
                <a:ext cx="2122196" cy="915457"/>
              </a:xfrm>
              <a:custGeom>
                <a:avLst/>
                <a:gdLst>
                  <a:gd name="connsiteX0" fmla="*/ 31209 w 2122196"/>
                  <a:gd name="connsiteY0" fmla="*/ 705318 h 915457"/>
                  <a:gd name="connsiteX1" fmla="*/ 2099310 w 2122196"/>
                  <a:gd name="connsiteY1" fmla="*/ 705318 h 915457"/>
                  <a:gd name="connsiteX2" fmla="*/ 1874607 w 2122196"/>
                  <a:gd name="connsiteY2" fmla="*/ 31209 h 915457"/>
                  <a:gd name="connsiteX3" fmla="*/ 251751 w 2122196"/>
                  <a:gd name="connsiteY3" fmla="*/ 31209 h 915457"/>
                  <a:gd name="connsiteX4" fmla="*/ 31209 w 2122196"/>
                  <a:gd name="connsiteY4" fmla="*/ 705318 h 91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196" h="915457">
                    <a:moveTo>
                      <a:pt x="31209" y="705318"/>
                    </a:moveTo>
                    <a:cubicBezTo>
                      <a:pt x="692835" y="971633"/>
                      <a:pt x="1437684" y="971633"/>
                      <a:pt x="2099310" y="705318"/>
                    </a:cubicBezTo>
                    <a:cubicBezTo>
                      <a:pt x="2024409" y="509743"/>
                      <a:pt x="1949508" y="230945"/>
                      <a:pt x="1874607" y="31209"/>
                    </a:cubicBezTo>
                    <a:cubicBezTo>
                      <a:pt x="1346138" y="193494"/>
                      <a:pt x="780219" y="193494"/>
                      <a:pt x="251751" y="31209"/>
                    </a:cubicBezTo>
                    <a:cubicBezTo>
                      <a:pt x="181011" y="230945"/>
                      <a:pt x="106110" y="509743"/>
                      <a:pt x="31209" y="7053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69">
                <a:extLst>
                  <a:ext uri="{FF2B5EF4-FFF2-40B4-BE49-F238E27FC236}">
                    <a16:creationId xmlns:a16="http://schemas.microsoft.com/office/drawing/2014/main" id="{AC937ECF-8ABA-4002-A903-D1C6283FC65C}"/>
                  </a:ext>
                </a:extLst>
              </p:cNvPr>
              <p:cNvSpPr/>
              <p:nvPr/>
            </p:nvSpPr>
            <p:spPr>
              <a:xfrm>
                <a:off x="7579457" y="2461015"/>
                <a:ext cx="1206739" cy="749010"/>
              </a:xfrm>
              <a:custGeom>
                <a:avLst/>
                <a:gdLst>
                  <a:gd name="connsiteX0" fmla="*/ 975794 w 1206739"/>
                  <a:gd name="connsiteY0" fmla="*/ 31209 h 749010"/>
                  <a:gd name="connsiteX1" fmla="*/ 617934 w 1206739"/>
                  <a:gd name="connsiteY1" fmla="*/ 56176 h 749010"/>
                  <a:gd name="connsiteX2" fmla="*/ 260073 w 1206739"/>
                  <a:gd name="connsiteY2" fmla="*/ 31209 h 749010"/>
                  <a:gd name="connsiteX3" fmla="*/ 31209 w 1206739"/>
                  <a:gd name="connsiteY3" fmla="*/ 659545 h 749010"/>
                  <a:gd name="connsiteX4" fmla="*/ 1208820 w 1206739"/>
                  <a:gd name="connsiteY4" fmla="*/ 659545 h 749010"/>
                  <a:gd name="connsiteX5" fmla="*/ 975794 w 1206739"/>
                  <a:gd name="connsiteY5" fmla="*/ 31209 h 7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739" h="749010">
                    <a:moveTo>
                      <a:pt x="975794" y="31209"/>
                    </a:moveTo>
                    <a:cubicBezTo>
                      <a:pt x="855120" y="47853"/>
                      <a:pt x="738608" y="56176"/>
                      <a:pt x="617934" y="56176"/>
                    </a:cubicBezTo>
                    <a:cubicBezTo>
                      <a:pt x="497260" y="56176"/>
                      <a:pt x="376586" y="47853"/>
                      <a:pt x="260073" y="31209"/>
                    </a:cubicBezTo>
                    <a:cubicBezTo>
                      <a:pt x="181011" y="243428"/>
                      <a:pt x="106110" y="455648"/>
                      <a:pt x="31209" y="659545"/>
                    </a:cubicBezTo>
                    <a:cubicBezTo>
                      <a:pt x="418197" y="742769"/>
                      <a:pt x="821831" y="742769"/>
                      <a:pt x="1208820" y="659545"/>
                    </a:cubicBezTo>
                    <a:cubicBezTo>
                      <a:pt x="1129757" y="455648"/>
                      <a:pt x="1054856" y="243428"/>
                      <a:pt x="975794" y="31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0">
                <a:extLst>
                  <a:ext uri="{FF2B5EF4-FFF2-40B4-BE49-F238E27FC236}">
                    <a16:creationId xmlns:a16="http://schemas.microsoft.com/office/drawing/2014/main" id="{5C626648-97CC-4543-8540-F32E87E465EA}"/>
                  </a:ext>
                </a:extLst>
              </p:cNvPr>
              <p:cNvSpPr/>
              <p:nvPr/>
            </p:nvSpPr>
            <p:spPr>
              <a:xfrm>
                <a:off x="7807245" y="2003286"/>
                <a:ext cx="749010" cy="582564"/>
              </a:xfrm>
              <a:custGeom>
                <a:avLst/>
                <a:gdLst>
                  <a:gd name="connsiteX0" fmla="*/ 748006 w 749010"/>
                  <a:gd name="connsiteY0" fmla="*/ 488937 h 582563"/>
                  <a:gd name="connsiteX1" fmla="*/ 390146 w 749010"/>
                  <a:gd name="connsiteY1" fmla="*/ 572161 h 582563"/>
                  <a:gd name="connsiteX2" fmla="*/ 32285 w 749010"/>
                  <a:gd name="connsiteY2" fmla="*/ 488937 h 582563"/>
                  <a:gd name="connsiteX3" fmla="*/ 390146 w 749010"/>
                  <a:gd name="connsiteY3" fmla="*/ 31209 h 582563"/>
                  <a:gd name="connsiteX4" fmla="*/ 748006 w 749010"/>
                  <a:gd name="connsiteY4" fmla="*/ 488937 h 5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010" h="582563">
                    <a:moveTo>
                      <a:pt x="748006" y="488937"/>
                    </a:moveTo>
                    <a:cubicBezTo>
                      <a:pt x="764651" y="530549"/>
                      <a:pt x="585721" y="572161"/>
                      <a:pt x="390146" y="572161"/>
                    </a:cubicBezTo>
                    <a:cubicBezTo>
                      <a:pt x="194571" y="572161"/>
                      <a:pt x="15641" y="534710"/>
                      <a:pt x="32285" y="488937"/>
                    </a:cubicBezTo>
                    <a:cubicBezTo>
                      <a:pt x="53091" y="422359"/>
                      <a:pt x="194571" y="31209"/>
                      <a:pt x="390146" y="31209"/>
                    </a:cubicBezTo>
                    <a:cubicBezTo>
                      <a:pt x="585721" y="31209"/>
                      <a:pt x="689750" y="351619"/>
                      <a:pt x="748006" y="4889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oup 61">
              <a:extLst>
                <a:ext uri="{FF2B5EF4-FFF2-40B4-BE49-F238E27FC236}">
                  <a16:creationId xmlns:a16="http://schemas.microsoft.com/office/drawing/2014/main" id="{21E3A6A9-21FD-4BA5-9931-63135F0DB722}"/>
                </a:ext>
              </a:extLst>
            </p:cNvPr>
            <p:cNvGrpSpPr/>
            <p:nvPr/>
          </p:nvGrpSpPr>
          <p:grpSpPr>
            <a:xfrm>
              <a:off x="4468488" y="3703544"/>
              <a:ext cx="339117" cy="368013"/>
              <a:chOff x="6064791" y="2003286"/>
              <a:chExt cx="4244393" cy="4606061"/>
            </a:xfrm>
          </p:grpSpPr>
          <p:sp>
            <p:nvSpPr>
              <p:cNvPr id="76" name="Freeform: Shape 62">
                <a:extLst>
                  <a:ext uri="{FF2B5EF4-FFF2-40B4-BE49-F238E27FC236}">
                    <a16:creationId xmlns:a16="http://schemas.microsoft.com/office/drawing/2014/main" id="{EE2EB2DC-49DD-4847-A881-AB8AA249BFBA}"/>
                  </a:ext>
                </a:extLst>
              </p:cNvPr>
              <p:cNvSpPr/>
              <p:nvPr/>
            </p:nvSpPr>
            <p:spPr>
              <a:xfrm>
                <a:off x="6064791" y="5552161"/>
                <a:ext cx="4244393" cy="1057186"/>
              </a:xfrm>
              <a:custGeom>
                <a:avLst/>
                <a:gdLst>
                  <a:gd name="connsiteX0" fmla="*/ 4229829 w 4244392"/>
                  <a:gd name="connsiteY0" fmla="*/ 72820 h 1081903"/>
                  <a:gd name="connsiteX1" fmla="*/ 4229829 w 4244392"/>
                  <a:gd name="connsiteY1" fmla="*/ 31209 h 1081903"/>
                  <a:gd name="connsiteX2" fmla="*/ 31209 w 4244392"/>
                  <a:gd name="connsiteY2" fmla="*/ 31209 h 1081903"/>
                  <a:gd name="connsiteX3" fmla="*/ 31209 w 4244392"/>
                  <a:gd name="connsiteY3" fmla="*/ 72820 h 1081903"/>
                  <a:gd name="connsiteX4" fmla="*/ 2132599 w 4244392"/>
                  <a:gd name="connsiteY4" fmla="*/ 1054856 h 108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4392" h="1081903">
                    <a:moveTo>
                      <a:pt x="4229829" y="72820"/>
                    </a:moveTo>
                    <a:lnTo>
                      <a:pt x="4229829" y="31209"/>
                    </a:lnTo>
                    <a:lnTo>
                      <a:pt x="31209" y="31209"/>
                    </a:lnTo>
                    <a:lnTo>
                      <a:pt x="31209" y="72820"/>
                    </a:lnTo>
                    <a:lnTo>
                      <a:pt x="2132599" y="1054856"/>
                    </a:lnTo>
                    <a:close/>
                  </a:path>
                </a:pathLst>
              </a:custGeom>
              <a:gradFill>
                <a:gsLst>
                  <a:gs pos="100000">
                    <a:srgbClr val="FF7F00">
                      <a:alpha val="77000"/>
                      <a:lumMod val="15000"/>
                    </a:srgbClr>
                  </a:gs>
                  <a:gs pos="0">
                    <a:srgbClr val="FF7F00">
                      <a:lumMod val="35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63">
                <a:extLst>
                  <a:ext uri="{FF2B5EF4-FFF2-40B4-BE49-F238E27FC236}">
                    <a16:creationId xmlns:a16="http://schemas.microsoft.com/office/drawing/2014/main" id="{2E53FCC6-7F63-4011-9DE3-5F152E253726}"/>
                  </a:ext>
                </a:extLst>
              </p:cNvPr>
              <p:cNvSpPr/>
              <p:nvPr/>
            </p:nvSpPr>
            <p:spPr>
              <a:xfrm>
                <a:off x="6064791" y="4616500"/>
                <a:ext cx="4244393" cy="1955749"/>
              </a:xfrm>
              <a:custGeom>
                <a:avLst/>
                <a:gdLst>
                  <a:gd name="connsiteX0" fmla="*/ 4229829 w 4244392"/>
                  <a:gd name="connsiteY0" fmla="*/ 950827 h 1955749"/>
                  <a:gd name="connsiteX1" fmla="*/ 2132599 w 4244392"/>
                  <a:gd name="connsiteY1" fmla="*/ 31209 h 1955749"/>
                  <a:gd name="connsiteX2" fmla="*/ 2132599 w 4244392"/>
                  <a:gd name="connsiteY2" fmla="*/ 31209 h 1955749"/>
                  <a:gd name="connsiteX3" fmla="*/ 2132599 w 4244392"/>
                  <a:gd name="connsiteY3" fmla="*/ 31209 h 1955749"/>
                  <a:gd name="connsiteX4" fmla="*/ 31209 w 4244392"/>
                  <a:gd name="connsiteY4" fmla="*/ 950827 h 1955749"/>
                  <a:gd name="connsiteX5" fmla="*/ 2132599 w 4244392"/>
                  <a:gd name="connsiteY5" fmla="*/ 1928702 h 1955749"/>
                  <a:gd name="connsiteX6" fmla="*/ 2132599 w 4244392"/>
                  <a:gd name="connsiteY6" fmla="*/ 1928702 h 1955749"/>
                  <a:gd name="connsiteX7" fmla="*/ 2132599 w 4244392"/>
                  <a:gd name="connsiteY7" fmla="*/ 1928702 h 195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4392" h="1955749">
                    <a:moveTo>
                      <a:pt x="4229829" y="950827"/>
                    </a:move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31209" y="950827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6">
                <a:extLst>
                  <a:ext uri="{FF2B5EF4-FFF2-40B4-BE49-F238E27FC236}">
                    <a16:creationId xmlns:a16="http://schemas.microsoft.com/office/drawing/2014/main" id="{77AC9AED-52AE-4CD5-B298-F03EF21EA8FE}"/>
                  </a:ext>
                </a:extLst>
              </p:cNvPr>
              <p:cNvSpPr/>
              <p:nvPr/>
            </p:nvSpPr>
            <p:spPr>
              <a:xfrm>
                <a:off x="6709772" y="2461015"/>
                <a:ext cx="2954430" cy="3412159"/>
              </a:xfrm>
              <a:custGeom>
                <a:avLst/>
                <a:gdLst>
                  <a:gd name="connsiteX0" fmla="*/ 1845479 w 2954430"/>
                  <a:gd name="connsiteY0" fmla="*/ 31209 h 3412158"/>
                  <a:gd name="connsiteX1" fmla="*/ 1487618 w 2954430"/>
                  <a:gd name="connsiteY1" fmla="*/ 56176 h 3412158"/>
                  <a:gd name="connsiteX2" fmla="*/ 1129758 w 2954430"/>
                  <a:gd name="connsiteY2" fmla="*/ 31209 h 3412158"/>
                  <a:gd name="connsiteX3" fmla="*/ 31209 w 2954430"/>
                  <a:gd name="connsiteY3" fmla="*/ 2993961 h 3412158"/>
                  <a:gd name="connsiteX4" fmla="*/ 1487618 w 2954430"/>
                  <a:gd name="connsiteY4" fmla="*/ 3405917 h 3412158"/>
                  <a:gd name="connsiteX5" fmla="*/ 2944027 w 2954430"/>
                  <a:gd name="connsiteY5" fmla="*/ 2993961 h 3412158"/>
                  <a:gd name="connsiteX6" fmla="*/ 1845479 w 2954430"/>
                  <a:gd name="connsiteY6" fmla="*/ 31209 h 341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430" h="3412158">
                    <a:moveTo>
                      <a:pt x="1845479" y="31209"/>
                    </a:moveTo>
                    <a:cubicBezTo>
                      <a:pt x="1724805" y="47853"/>
                      <a:pt x="1608292" y="56176"/>
                      <a:pt x="1487618" y="56176"/>
                    </a:cubicBezTo>
                    <a:cubicBezTo>
                      <a:pt x="1366944" y="56176"/>
                      <a:pt x="1246270" y="47853"/>
                      <a:pt x="1129758" y="31209"/>
                    </a:cubicBezTo>
                    <a:cubicBezTo>
                      <a:pt x="746930" y="1083985"/>
                      <a:pt x="372425" y="2099310"/>
                      <a:pt x="31209" y="2993961"/>
                    </a:cubicBezTo>
                    <a:cubicBezTo>
                      <a:pt x="476454" y="3268599"/>
                      <a:pt x="984117" y="3405917"/>
                      <a:pt x="1487618" y="3405917"/>
                    </a:cubicBezTo>
                    <a:cubicBezTo>
                      <a:pt x="1991120" y="3405917"/>
                      <a:pt x="2498782" y="3268599"/>
                      <a:pt x="2944027" y="2993961"/>
                    </a:cubicBezTo>
                    <a:cubicBezTo>
                      <a:pt x="2602812" y="2099310"/>
                      <a:pt x="2228306" y="1083985"/>
                      <a:pt x="1845479" y="3120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7">
                <a:extLst>
                  <a:ext uri="{FF2B5EF4-FFF2-40B4-BE49-F238E27FC236}">
                    <a16:creationId xmlns:a16="http://schemas.microsoft.com/office/drawing/2014/main" id="{51F828D2-9769-4780-9754-29FDA2E9285F}"/>
                  </a:ext>
                </a:extLst>
              </p:cNvPr>
              <p:cNvSpPr/>
              <p:nvPr/>
            </p:nvSpPr>
            <p:spPr>
              <a:xfrm>
                <a:off x="6709772" y="4870332"/>
                <a:ext cx="2954430" cy="998681"/>
              </a:xfrm>
              <a:custGeom>
                <a:avLst/>
                <a:gdLst>
                  <a:gd name="connsiteX0" fmla="*/ 31209 w 2954430"/>
                  <a:gd name="connsiteY0" fmla="*/ 584644 h 998680"/>
                  <a:gd name="connsiteX1" fmla="*/ 1487618 w 2954430"/>
                  <a:gd name="connsiteY1" fmla="*/ 996600 h 998680"/>
                  <a:gd name="connsiteX2" fmla="*/ 2944027 w 2954430"/>
                  <a:gd name="connsiteY2" fmla="*/ 584644 h 998680"/>
                  <a:gd name="connsiteX3" fmla="*/ 2731808 w 2954430"/>
                  <a:gd name="connsiteY3" fmla="*/ 31209 h 998680"/>
                  <a:gd name="connsiteX4" fmla="*/ 239267 w 2954430"/>
                  <a:gd name="connsiteY4" fmla="*/ 31209 h 998680"/>
                  <a:gd name="connsiteX5" fmla="*/ 31209 w 2954430"/>
                  <a:gd name="connsiteY5" fmla="*/ 584644 h 9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4430" h="998680">
                    <a:moveTo>
                      <a:pt x="31209" y="584644"/>
                    </a:moveTo>
                    <a:cubicBezTo>
                      <a:pt x="476454" y="859282"/>
                      <a:pt x="984117" y="996600"/>
                      <a:pt x="1487618" y="996600"/>
                    </a:cubicBezTo>
                    <a:cubicBezTo>
                      <a:pt x="1991120" y="996600"/>
                      <a:pt x="2498782" y="859282"/>
                      <a:pt x="2944027" y="584644"/>
                    </a:cubicBezTo>
                    <a:cubicBezTo>
                      <a:pt x="2873288" y="405714"/>
                      <a:pt x="2806709" y="218461"/>
                      <a:pt x="2731808" y="31209"/>
                    </a:cubicBezTo>
                    <a:cubicBezTo>
                      <a:pt x="1949508" y="422359"/>
                      <a:pt x="1025728" y="422359"/>
                      <a:pt x="239267" y="31209"/>
                    </a:cubicBezTo>
                    <a:cubicBezTo>
                      <a:pt x="168527" y="222622"/>
                      <a:pt x="97787" y="405714"/>
                      <a:pt x="31209" y="58464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8">
                <a:extLst>
                  <a:ext uri="{FF2B5EF4-FFF2-40B4-BE49-F238E27FC236}">
                    <a16:creationId xmlns:a16="http://schemas.microsoft.com/office/drawing/2014/main" id="{07406858-6356-440B-BC92-B71201E92D06}"/>
                  </a:ext>
                </a:extLst>
              </p:cNvPr>
              <p:cNvSpPr/>
              <p:nvPr/>
            </p:nvSpPr>
            <p:spPr>
              <a:xfrm>
                <a:off x="7130051" y="3642787"/>
                <a:ext cx="2122196" cy="915457"/>
              </a:xfrm>
              <a:custGeom>
                <a:avLst/>
                <a:gdLst>
                  <a:gd name="connsiteX0" fmla="*/ 31209 w 2122196"/>
                  <a:gd name="connsiteY0" fmla="*/ 705318 h 915457"/>
                  <a:gd name="connsiteX1" fmla="*/ 2099310 w 2122196"/>
                  <a:gd name="connsiteY1" fmla="*/ 705318 h 915457"/>
                  <a:gd name="connsiteX2" fmla="*/ 1874607 w 2122196"/>
                  <a:gd name="connsiteY2" fmla="*/ 31209 h 915457"/>
                  <a:gd name="connsiteX3" fmla="*/ 251751 w 2122196"/>
                  <a:gd name="connsiteY3" fmla="*/ 31209 h 915457"/>
                  <a:gd name="connsiteX4" fmla="*/ 31209 w 2122196"/>
                  <a:gd name="connsiteY4" fmla="*/ 705318 h 91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196" h="915457">
                    <a:moveTo>
                      <a:pt x="31209" y="705318"/>
                    </a:moveTo>
                    <a:cubicBezTo>
                      <a:pt x="692835" y="971633"/>
                      <a:pt x="1437684" y="971633"/>
                      <a:pt x="2099310" y="705318"/>
                    </a:cubicBezTo>
                    <a:cubicBezTo>
                      <a:pt x="2024409" y="509743"/>
                      <a:pt x="1949508" y="230945"/>
                      <a:pt x="1874607" y="31209"/>
                    </a:cubicBezTo>
                    <a:cubicBezTo>
                      <a:pt x="1346138" y="193494"/>
                      <a:pt x="780219" y="193494"/>
                      <a:pt x="251751" y="31209"/>
                    </a:cubicBezTo>
                    <a:cubicBezTo>
                      <a:pt x="181011" y="230945"/>
                      <a:pt x="106110" y="509743"/>
                      <a:pt x="31209" y="7053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9">
                <a:extLst>
                  <a:ext uri="{FF2B5EF4-FFF2-40B4-BE49-F238E27FC236}">
                    <a16:creationId xmlns:a16="http://schemas.microsoft.com/office/drawing/2014/main" id="{AC937ECF-8ABA-4002-A903-D1C6283FC65C}"/>
                  </a:ext>
                </a:extLst>
              </p:cNvPr>
              <p:cNvSpPr/>
              <p:nvPr/>
            </p:nvSpPr>
            <p:spPr>
              <a:xfrm>
                <a:off x="7579457" y="2461015"/>
                <a:ext cx="1206739" cy="749010"/>
              </a:xfrm>
              <a:custGeom>
                <a:avLst/>
                <a:gdLst>
                  <a:gd name="connsiteX0" fmla="*/ 975794 w 1206739"/>
                  <a:gd name="connsiteY0" fmla="*/ 31209 h 749010"/>
                  <a:gd name="connsiteX1" fmla="*/ 617934 w 1206739"/>
                  <a:gd name="connsiteY1" fmla="*/ 56176 h 749010"/>
                  <a:gd name="connsiteX2" fmla="*/ 260073 w 1206739"/>
                  <a:gd name="connsiteY2" fmla="*/ 31209 h 749010"/>
                  <a:gd name="connsiteX3" fmla="*/ 31209 w 1206739"/>
                  <a:gd name="connsiteY3" fmla="*/ 659545 h 749010"/>
                  <a:gd name="connsiteX4" fmla="*/ 1208820 w 1206739"/>
                  <a:gd name="connsiteY4" fmla="*/ 659545 h 749010"/>
                  <a:gd name="connsiteX5" fmla="*/ 975794 w 1206739"/>
                  <a:gd name="connsiteY5" fmla="*/ 31209 h 7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739" h="749010">
                    <a:moveTo>
                      <a:pt x="975794" y="31209"/>
                    </a:moveTo>
                    <a:cubicBezTo>
                      <a:pt x="855120" y="47853"/>
                      <a:pt x="738608" y="56176"/>
                      <a:pt x="617934" y="56176"/>
                    </a:cubicBezTo>
                    <a:cubicBezTo>
                      <a:pt x="497260" y="56176"/>
                      <a:pt x="376586" y="47853"/>
                      <a:pt x="260073" y="31209"/>
                    </a:cubicBezTo>
                    <a:cubicBezTo>
                      <a:pt x="181011" y="243428"/>
                      <a:pt x="106110" y="455648"/>
                      <a:pt x="31209" y="659545"/>
                    </a:cubicBezTo>
                    <a:cubicBezTo>
                      <a:pt x="418197" y="742769"/>
                      <a:pt x="821831" y="742769"/>
                      <a:pt x="1208820" y="659545"/>
                    </a:cubicBezTo>
                    <a:cubicBezTo>
                      <a:pt x="1129757" y="455648"/>
                      <a:pt x="1054856" y="243428"/>
                      <a:pt x="975794" y="31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70">
                <a:extLst>
                  <a:ext uri="{FF2B5EF4-FFF2-40B4-BE49-F238E27FC236}">
                    <a16:creationId xmlns:a16="http://schemas.microsoft.com/office/drawing/2014/main" id="{5C626648-97CC-4543-8540-F32E87E465EA}"/>
                  </a:ext>
                </a:extLst>
              </p:cNvPr>
              <p:cNvSpPr/>
              <p:nvPr/>
            </p:nvSpPr>
            <p:spPr>
              <a:xfrm>
                <a:off x="7807245" y="2003286"/>
                <a:ext cx="749010" cy="582564"/>
              </a:xfrm>
              <a:custGeom>
                <a:avLst/>
                <a:gdLst>
                  <a:gd name="connsiteX0" fmla="*/ 748006 w 749010"/>
                  <a:gd name="connsiteY0" fmla="*/ 488937 h 582563"/>
                  <a:gd name="connsiteX1" fmla="*/ 390146 w 749010"/>
                  <a:gd name="connsiteY1" fmla="*/ 572161 h 582563"/>
                  <a:gd name="connsiteX2" fmla="*/ 32285 w 749010"/>
                  <a:gd name="connsiteY2" fmla="*/ 488937 h 582563"/>
                  <a:gd name="connsiteX3" fmla="*/ 390146 w 749010"/>
                  <a:gd name="connsiteY3" fmla="*/ 31209 h 582563"/>
                  <a:gd name="connsiteX4" fmla="*/ 748006 w 749010"/>
                  <a:gd name="connsiteY4" fmla="*/ 488937 h 5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010" h="582563">
                    <a:moveTo>
                      <a:pt x="748006" y="488937"/>
                    </a:moveTo>
                    <a:cubicBezTo>
                      <a:pt x="764651" y="530549"/>
                      <a:pt x="585721" y="572161"/>
                      <a:pt x="390146" y="572161"/>
                    </a:cubicBezTo>
                    <a:cubicBezTo>
                      <a:pt x="194571" y="572161"/>
                      <a:pt x="15641" y="534710"/>
                      <a:pt x="32285" y="488937"/>
                    </a:cubicBezTo>
                    <a:cubicBezTo>
                      <a:pt x="53091" y="422359"/>
                      <a:pt x="194571" y="31209"/>
                      <a:pt x="390146" y="31209"/>
                    </a:cubicBezTo>
                    <a:cubicBezTo>
                      <a:pt x="585721" y="31209"/>
                      <a:pt x="689750" y="351619"/>
                      <a:pt x="748006" y="4889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61">
              <a:extLst>
                <a:ext uri="{FF2B5EF4-FFF2-40B4-BE49-F238E27FC236}">
                  <a16:creationId xmlns:a16="http://schemas.microsoft.com/office/drawing/2014/main" id="{21E3A6A9-21FD-4BA5-9931-63135F0DB722}"/>
                </a:ext>
              </a:extLst>
            </p:cNvPr>
            <p:cNvGrpSpPr/>
            <p:nvPr/>
          </p:nvGrpSpPr>
          <p:grpSpPr>
            <a:xfrm>
              <a:off x="4007768" y="5082067"/>
              <a:ext cx="339117" cy="368013"/>
              <a:chOff x="6064791" y="2003286"/>
              <a:chExt cx="4244393" cy="4606061"/>
            </a:xfrm>
          </p:grpSpPr>
          <p:sp>
            <p:nvSpPr>
              <p:cNvPr id="84" name="Freeform: Shape 62">
                <a:extLst>
                  <a:ext uri="{FF2B5EF4-FFF2-40B4-BE49-F238E27FC236}">
                    <a16:creationId xmlns:a16="http://schemas.microsoft.com/office/drawing/2014/main" id="{EE2EB2DC-49DD-4847-A881-AB8AA249BFBA}"/>
                  </a:ext>
                </a:extLst>
              </p:cNvPr>
              <p:cNvSpPr/>
              <p:nvPr/>
            </p:nvSpPr>
            <p:spPr>
              <a:xfrm>
                <a:off x="6064791" y="5552161"/>
                <a:ext cx="4244393" cy="1057186"/>
              </a:xfrm>
              <a:custGeom>
                <a:avLst/>
                <a:gdLst>
                  <a:gd name="connsiteX0" fmla="*/ 4229829 w 4244392"/>
                  <a:gd name="connsiteY0" fmla="*/ 72820 h 1081903"/>
                  <a:gd name="connsiteX1" fmla="*/ 4229829 w 4244392"/>
                  <a:gd name="connsiteY1" fmla="*/ 31209 h 1081903"/>
                  <a:gd name="connsiteX2" fmla="*/ 31209 w 4244392"/>
                  <a:gd name="connsiteY2" fmla="*/ 31209 h 1081903"/>
                  <a:gd name="connsiteX3" fmla="*/ 31209 w 4244392"/>
                  <a:gd name="connsiteY3" fmla="*/ 72820 h 1081903"/>
                  <a:gd name="connsiteX4" fmla="*/ 2132599 w 4244392"/>
                  <a:gd name="connsiteY4" fmla="*/ 1054856 h 108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4392" h="1081903">
                    <a:moveTo>
                      <a:pt x="4229829" y="72820"/>
                    </a:moveTo>
                    <a:lnTo>
                      <a:pt x="4229829" y="31209"/>
                    </a:lnTo>
                    <a:lnTo>
                      <a:pt x="31209" y="31209"/>
                    </a:lnTo>
                    <a:lnTo>
                      <a:pt x="31209" y="72820"/>
                    </a:lnTo>
                    <a:lnTo>
                      <a:pt x="2132599" y="1054856"/>
                    </a:lnTo>
                    <a:close/>
                  </a:path>
                </a:pathLst>
              </a:custGeom>
              <a:gradFill>
                <a:gsLst>
                  <a:gs pos="100000">
                    <a:srgbClr val="FF7F00">
                      <a:alpha val="77000"/>
                      <a:lumMod val="15000"/>
                    </a:srgbClr>
                  </a:gs>
                  <a:gs pos="0">
                    <a:srgbClr val="FF7F00">
                      <a:lumMod val="35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63">
                <a:extLst>
                  <a:ext uri="{FF2B5EF4-FFF2-40B4-BE49-F238E27FC236}">
                    <a16:creationId xmlns:a16="http://schemas.microsoft.com/office/drawing/2014/main" id="{2E53FCC6-7F63-4011-9DE3-5F152E253726}"/>
                  </a:ext>
                </a:extLst>
              </p:cNvPr>
              <p:cNvSpPr/>
              <p:nvPr/>
            </p:nvSpPr>
            <p:spPr>
              <a:xfrm>
                <a:off x="6064791" y="4616500"/>
                <a:ext cx="4244393" cy="1955749"/>
              </a:xfrm>
              <a:custGeom>
                <a:avLst/>
                <a:gdLst>
                  <a:gd name="connsiteX0" fmla="*/ 4229829 w 4244392"/>
                  <a:gd name="connsiteY0" fmla="*/ 950827 h 1955749"/>
                  <a:gd name="connsiteX1" fmla="*/ 2132599 w 4244392"/>
                  <a:gd name="connsiteY1" fmla="*/ 31209 h 1955749"/>
                  <a:gd name="connsiteX2" fmla="*/ 2132599 w 4244392"/>
                  <a:gd name="connsiteY2" fmla="*/ 31209 h 1955749"/>
                  <a:gd name="connsiteX3" fmla="*/ 2132599 w 4244392"/>
                  <a:gd name="connsiteY3" fmla="*/ 31209 h 1955749"/>
                  <a:gd name="connsiteX4" fmla="*/ 31209 w 4244392"/>
                  <a:gd name="connsiteY4" fmla="*/ 950827 h 1955749"/>
                  <a:gd name="connsiteX5" fmla="*/ 2132599 w 4244392"/>
                  <a:gd name="connsiteY5" fmla="*/ 1928702 h 1955749"/>
                  <a:gd name="connsiteX6" fmla="*/ 2132599 w 4244392"/>
                  <a:gd name="connsiteY6" fmla="*/ 1928702 h 1955749"/>
                  <a:gd name="connsiteX7" fmla="*/ 2132599 w 4244392"/>
                  <a:gd name="connsiteY7" fmla="*/ 1928702 h 195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4392" h="1955749">
                    <a:moveTo>
                      <a:pt x="4229829" y="950827"/>
                    </a:move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2132599" y="31209"/>
                    </a:lnTo>
                    <a:lnTo>
                      <a:pt x="31209" y="950827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lnTo>
                      <a:pt x="2132599" y="192870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66">
                <a:extLst>
                  <a:ext uri="{FF2B5EF4-FFF2-40B4-BE49-F238E27FC236}">
                    <a16:creationId xmlns:a16="http://schemas.microsoft.com/office/drawing/2014/main" id="{77AC9AED-52AE-4CD5-B298-F03EF21EA8FE}"/>
                  </a:ext>
                </a:extLst>
              </p:cNvPr>
              <p:cNvSpPr/>
              <p:nvPr/>
            </p:nvSpPr>
            <p:spPr>
              <a:xfrm>
                <a:off x="6709772" y="2461015"/>
                <a:ext cx="2954430" cy="3412159"/>
              </a:xfrm>
              <a:custGeom>
                <a:avLst/>
                <a:gdLst>
                  <a:gd name="connsiteX0" fmla="*/ 1845479 w 2954430"/>
                  <a:gd name="connsiteY0" fmla="*/ 31209 h 3412158"/>
                  <a:gd name="connsiteX1" fmla="*/ 1487618 w 2954430"/>
                  <a:gd name="connsiteY1" fmla="*/ 56176 h 3412158"/>
                  <a:gd name="connsiteX2" fmla="*/ 1129758 w 2954430"/>
                  <a:gd name="connsiteY2" fmla="*/ 31209 h 3412158"/>
                  <a:gd name="connsiteX3" fmla="*/ 31209 w 2954430"/>
                  <a:gd name="connsiteY3" fmla="*/ 2993961 h 3412158"/>
                  <a:gd name="connsiteX4" fmla="*/ 1487618 w 2954430"/>
                  <a:gd name="connsiteY4" fmla="*/ 3405917 h 3412158"/>
                  <a:gd name="connsiteX5" fmla="*/ 2944027 w 2954430"/>
                  <a:gd name="connsiteY5" fmla="*/ 2993961 h 3412158"/>
                  <a:gd name="connsiteX6" fmla="*/ 1845479 w 2954430"/>
                  <a:gd name="connsiteY6" fmla="*/ 31209 h 341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430" h="3412158">
                    <a:moveTo>
                      <a:pt x="1845479" y="31209"/>
                    </a:moveTo>
                    <a:cubicBezTo>
                      <a:pt x="1724805" y="47853"/>
                      <a:pt x="1608292" y="56176"/>
                      <a:pt x="1487618" y="56176"/>
                    </a:cubicBezTo>
                    <a:cubicBezTo>
                      <a:pt x="1366944" y="56176"/>
                      <a:pt x="1246270" y="47853"/>
                      <a:pt x="1129758" y="31209"/>
                    </a:cubicBezTo>
                    <a:cubicBezTo>
                      <a:pt x="746930" y="1083985"/>
                      <a:pt x="372425" y="2099310"/>
                      <a:pt x="31209" y="2993961"/>
                    </a:cubicBezTo>
                    <a:cubicBezTo>
                      <a:pt x="476454" y="3268599"/>
                      <a:pt x="984117" y="3405917"/>
                      <a:pt x="1487618" y="3405917"/>
                    </a:cubicBezTo>
                    <a:cubicBezTo>
                      <a:pt x="1991120" y="3405917"/>
                      <a:pt x="2498782" y="3268599"/>
                      <a:pt x="2944027" y="2993961"/>
                    </a:cubicBezTo>
                    <a:cubicBezTo>
                      <a:pt x="2602812" y="2099310"/>
                      <a:pt x="2228306" y="1083985"/>
                      <a:pt x="1845479" y="3120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67">
                <a:extLst>
                  <a:ext uri="{FF2B5EF4-FFF2-40B4-BE49-F238E27FC236}">
                    <a16:creationId xmlns:a16="http://schemas.microsoft.com/office/drawing/2014/main" id="{51F828D2-9769-4780-9754-29FDA2E9285F}"/>
                  </a:ext>
                </a:extLst>
              </p:cNvPr>
              <p:cNvSpPr/>
              <p:nvPr/>
            </p:nvSpPr>
            <p:spPr>
              <a:xfrm>
                <a:off x="6709772" y="4870332"/>
                <a:ext cx="2954430" cy="998681"/>
              </a:xfrm>
              <a:custGeom>
                <a:avLst/>
                <a:gdLst>
                  <a:gd name="connsiteX0" fmla="*/ 31209 w 2954430"/>
                  <a:gd name="connsiteY0" fmla="*/ 584644 h 998680"/>
                  <a:gd name="connsiteX1" fmla="*/ 1487618 w 2954430"/>
                  <a:gd name="connsiteY1" fmla="*/ 996600 h 998680"/>
                  <a:gd name="connsiteX2" fmla="*/ 2944027 w 2954430"/>
                  <a:gd name="connsiteY2" fmla="*/ 584644 h 998680"/>
                  <a:gd name="connsiteX3" fmla="*/ 2731808 w 2954430"/>
                  <a:gd name="connsiteY3" fmla="*/ 31209 h 998680"/>
                  <a:gd name="connsiteX4" fmla="*/ 239267 w 2954430"/>
                  <a:gd name="connsiteY4" fmla="*/ 31209 h 998680"/>
                  <a:gd name="connsiteX5" fmla="*/ 31209 w 2954430"/>
                  <a:gd name="connsiteY5" fmla="*/ 584644 h 99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4430" h="998680">
                    <a:moveTo>
                      <a:pt x="31209" y="584644"/>
                    </a:moveTo>
                    <a:cubicBezTo>
                      <a:pt x="476454" y="859282"/>
                      <a:pt x="984117" y="996600"/>
                      <a:pt x="1487618" y="996600"/>
                    </a:cubicBezTo>
                    <a:cubicBezTo>
                      <a:pt x="1991120" y="996600"/>
                      <a:pt x="2498782" y="859282"/>
                      <a:pt x="2944027" y="584644"/>
                    </a:cubicBezTo>
                    <a:cubicBezTo>
                      <a:pt x="2873288" y="405714"/>
                      <a:pt x="2806709" y="218461"/>
                      <a:pt x="2731808" y="31209"/>
                    </a:cubicBezTo>
                    <a:cubicBezTo>
                      <a:pt x="1949508" y="422359"/>
                      <a:pt x="1025728" y="422359"/>
                      <a:pt x="239267" y="31209"/>
                    </a:cubicBezTo>
                    <a:cubicBezTo>
                      <a:pt x="168527" y="222622"/>
                      <a:pt x="97787" y="405714"/>
                      <a:pt x="31209" y="58464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68">
                <a:extLst>
                  <a:ext uri="{FF2B5EF4-FFF2-40B4-BE49-F238E27FC236}">
                    <a16:creationId xmlns:a16="http://schemas.microsoft.com/office/drawing/2014/main" id="{07406858-6356-440B-BC92-B71201E92D06}"/>
                  </a:ext>
                </a:extLst>
              </p:cNvPr>
              <p:cNvSpPr/>
              <p:nvPr/>
            </p:nvSpPr>
            <p:spPr>
              <a:xfrm>
                <a:off x="7130051" y="3642787"/>
                <a:ext cx="2122196" cy="915457"/>
              </a:xfrm>
              <a:custGeom>
                <a:avLst/>
                <a:gdLst>
                  <a:gd name="connsiteX0" fmla="*/ 31209 w 2122196"/>
                  <a:gd name="connsiteY0" fmla="*/ 705318 h 915457"/>
                  <a:gd name="connsiteX1" fmla="*/ 2099310 w 2122196"/>
                  <a:gd name="connsiteY1" fmla="*/ 705318 h 915457"/>
                  <a:gd name="connsiteX2" fmla="*/ 1874607 w 2122196"/>
                  <a:gd name="connsiteY2" fmla="*/ 31209 h 915457"/>
                  <a:gd name="connsiteX3" fmla="*/ 251751 w 2122196"/>
                  <a:gd name="connsiteY3" fmla="*/ 31209 h 915457"/>
                  <a:gd name="connsiteX4" fmla="*/ 31209 w 2122196"/>
                  <a:gd name="connsiteY4" fmla="*/ 705318 h 91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196" h="915457">
                    <a:moveTo>
                      <a:pt x="31209" y="705318"/>
                    </a:moveTo>
                    <a:cubicBezTo>
                      <a:pt x="692835" y="971633"/>
                      <a:pt x="1437684" y="971633"/>
                      <a:pt x="2099310" y="705318"/>
                    </a:cubicBezTo>
                    <a:cubicBezTo>
                      <a:pt x="2024409" y="509743"/>
                      <a:pt x="1949508" y="230945"/>
                      <a:pt x="1874607" y="31209"/>
                    </a:cubicBezTo>
                    <a:cubicBezTo>
                      <a:pt x="1346138" y="193494"/>
                      <a:pt x="780219" y="193494"/>
                      <a:pt x="251751" y="31209"/>
                    </a:cubicBezTo>
                    <a:cubicBezTo>
                      <a:pt x="181011" y="230945"/>
                      <a:pt x="106110" y="509743"/>
                      <a:pt x="31209" y="7053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69">
                <a:extLst>
                  <a:ext uri="{FF2B5EF4-FFF2-40B4-BE49-F238E27FC236}">
                    <a16:creationId xmlns:a16="http://schemas.microsoft.com/office/drawing/2014/main" id="{AC937ECF-8ABA-4002-A903-D1C6283FC65C}"/>
                  </a:ext>
                </a:extLst>
              </p:cNvPr>
              <p:cNvSpPr/>
              <p:nvPr/>
            </p:nvSpPr>
            <p:spPr>
              <a:xfrm>
                <a:off x="7579457" y="2461015"/>
                <a:ext cx="1206739" cy="749010"/>
              </a:xfrm>
              <a:custGeom>
                <a:avLst/>
                <a:gdLst>
                  <a:gd name="connsiteX0" fmla="*/ 975794 w 1206739"/>
                  <a:gd name="connsiteY0" fmla="*/ 31209 h 749010"/>
                  <a:gd name="connsiteX1" fmla="*/ 617934 w 1206739"/>
                  <a:gd name="connsiteY1" fmla="*/ 56176 h 749010"/>
                  <a:gd name="connsiteX2" fmla="*/ 260073 w 1206739"/>
                  <a:gd name="connsiteY2" fmla="*/ 31209 h 749010"/>
                  <a:gd name="connsiteX3" fmla="*/ 31209 w 1206739"/>
                  <a:gd name="connsiteY3" fmla="*/ 659545 h 749010"/>
                  <a:gd name="connsiteX4" fmla="*/ 1208820 w 1206739"/>
                  <a:gd name="connsiteY4" fmla="*/ 659545 h 749010"/>
                  <a:gd name="connsiteX5" fmla="*/ 975794 w 1206739"/>
                  <a:gd name="connsiteY5" fmla="*/ 31209 h 7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739" h="749010">
                    <a:moveTo>
                      <a:pt x="975794" y="31209"/>
                    </a:moveTo>
                    <a:cubicBezTo>
                      <a:pt x="855120" y="47853"/>
                      <a:pt x="738608" y="56176"/>
                      <a:pt x="617934" y="56176"/>
                    </a:cubicBezTo>
                    <a:cubicBezTo>
                      <a:pt x="497260" y="56176"/>
                      <a:pt x="376586" y="47853"/>
                      <a:pt x="260073" y="31209"/>
                    </a:cubicBezTo>
                    <a:cubicBezTo>
                      <a:pt x="181011" y="243428"/>
                      <a:pt x="106110" y="455648"/>
                      <a:pt x="31209" y="659545"/>
                    </a:cubicBezTo>
                    <a:cubicBezTo>
                      <a:pt x="418197" y="742769"/>
                      <a:pt x="821831" y="742769"/>
                      <a:pt x="1208820" y="659545"/>
                    </a:cubicBezTo>
                    <a:cubicBezTo>
                      <a:pt x="1129757" y="455648"/>
                      <a:pt x="1054856" y="243428"/>
                      <a:pt x="975794" y="31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70">
                <a:extLst>
                  <a:ext uri="{FF2B5EF4-FFF2-40B4-BE49-F238E27FC236}">
                    <a16:creationId xmlns:a16="http://schemas.microsoft.com/office/drawing/2014/main" id="{5C626648-97CC-4543-8540-F32E87E465EA}"/>
                  </a:ext>
                </a:extLst>
              </p:cNvPr>
              <p:cNvSpPr/>
              <p:nvPr/>
            </p:nvSpPr>
            <p:spPr>
              <a:xfrm>
                <a:off x="7807245" y="2003286"/>
                <a:ext cx="749010" cy="582564"/>
              </a:xfrm>
              <a:custGeom>
                <a:avLst/>
                <a:gdLst>
                  <a:gd name="connsiteX0" fmla="*/ 748006 w 749010"/>
                  <a:gd name="connsiteY0" fmla="*/ 488937 h 582563"/>
                  <a:gd name="connsiteX1" fmla="*/ 390146 w 749010"/>
                  <a:gd name="connsiteY1" fmla="*/ 572161 h 582563"/>
                  <a:gd name="connsiteX2" fmla="*/ 32285 w 749010"/>
                  <a:gd name="connsiteY2" fmla="*/ 488937 h 582563"/>
                  <a:gd name="connsiteX3" fmla="*/ 390146 w 749010"/>
                  <a:gd name="connsiteY3" fmla="*/ 31209 h 582563"/>
                  <a:gd name="connsiteX4" fmla="*/ 748006 w 749010"/>
                  <a:gd name="connsiteY4" fmla="*/ 488937 h 5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010" h="582563">
                    <a:moveTo>
                      <a:pt x="748006" y="488937"/>
                    </a:moveTo>
                    <a:cubicBezTo>
                      <a:pt x="764651" y="530549"/>
                      <a:pt x="585721" y="572161"/>
                      <a:pt x="390146" y="572161"/>
                    </a:cubicBezTo>
                    <a:cubicBezTo>
                      <a:pt x="194571" y="572161"/>
                      <a:pt x="15641" y="534710"/>
                      <a:pt x="32285" y="488937"/>
                    </a:cubicBezTo>
                    <a:cubicBezTo>
                      <a:pt x="53091" y="422359"/>
                      <a:pt x="194571" y="31209"/>
                      <a:pt x="390146" y="31209"/>
                    </a:cubicBezTo>
                    <a:cubicBezTo>
                      <a:pt x="585721" y="31209"/>
                      <a:pt x="689750" y="351619"/>
                      <a:pt x="748006" y="4889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" name="Rectangle 3"/>
            <p:cNvSpPr txBox="1">
              <a:spLocks noChangeArrowheads="1"/>
            </p:cNvSpPr>
            <p:nvPr/>
          </p:nvSpPr>
          <p:spPr>
            <a:xfrm>
              <a:off x="4963728" y="3694608"/>
              <a:ext cx="4867350" cy="52070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</a:pPr>
              <a:r>
                <a:rPr lang="pt-BR" sz="2000" dirty="0">
                  <a:latin typeface="Calibri" pitchFamily="34" charset="0"/>
                </a:rPr>
                <a:t>Só como último recurso para resgate. </a:t>
              </a:r>
            </a:p>
          </p:txBody>
        </p:sp>
        <p:sp>
          <p:nvSpPr>
            <p:cNvPr id="93" name="Rectangle 3"/>
            <p:cNvSpPr txBox="1">
              <a:spLocks noChangeArrowheads="1"/>
            </p:cNvSpPr>
            <p:nvPr/>
          </p:nvSpPr>
          <p:spPr>
            <a:xfrm>
              <a:off x="4430478" y="5013176"/>
              <a:ext cx="4867350" cy="52070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</a:pPr>
              <a:r>
                <a:rPr lang="pt-BR" sz="2000" dirty="0">
                  <a:latin typeface="Calibri" pitchFamily="34" charset="0"/>
                </a:rPr>
                <a:t>Necessário muita experiência, conhecimento e prática.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67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5">
            <a:extLst>
              <a:ext uri="{FF2B5EF4-FFF2-40B4-BE49-F238E27FC236}">
                <a16:creationId xmlns:a16="http://schemas.microsoft.com/office/drawing/2014/main" id="{87B717A4-B04E-47EF-9C2D-21FC12E3AC70}"/>
              </a:ext>
            </a:extLst>
          </p:cNvPr>
          <p:cNvSpPr/>
          <p:nvPr/>
        </p:nvSpPr>
        <p:spPr>
          <a:xfrm>
            <a:off x="-18116" y="-2"/>
            <a:ext cx="1793636" cy="6858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634;p26"/>
          <p:cNvSpPr/>
          <p:nvPr/>
        </p:nvSpPr>
        <p:spPr>
          <a:xfrm rot="10800000">
            <a:off x="-2" y="-1"/>
            <a:ext cx="12192001" cy="6858073"/>
          </a:xfrm>
          <a:custGeom>
            <a:avLst/>
            <a:gdLst/>
            <a:ahLst/>
            <a:cxnLst/>
            <a:rect l="l" t="t" r="r" b="b"/>
            <a:pathLst>
              <a:path w="98444" h="56120" extrusionOk="0">
                <a:moveTo>
                  <a:pt x="1" y="1"/>
                </a:moveTo>
                <a:lnTo>
                  <a:pt x="1" y="56119"/>
                </a:lnTo>
                <a:lnTo>
                  <a:pt x="89313" y="56119"/>
                </a:lnTo>
                <a:lnTo>
                  <a:pt x="98444" y="36922"/>
                </a:lnTo>
                <a:lnTo>
                  <a:pt x="89313" y="19889"/>
                </a:lnTo>
                <a:lnTo>
                  <a:pt x="984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856184" y="692696"/>
            <a:ext cx="3263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600" b="1" dirty="0">
                <a:latin typeface="Montserrat" charset="0"/>
              </a:rPr>
              <a:t>ÁRVORE DE DECISÃO DE RESGATE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975911" y="2741084"/>
            <a:ext cx="727601" cy="111852"/>
            <a:chOff x="5061300" y="705935"/>
            <a:chExt cx="1714056" cy="102543"/>
          </a:xfrm>
        </p:grpSpPr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AutoShape 4" descr="Ecofire | Brigadistas e Socorristas | NR-35 - Trabalho em Altura"/>
          <p:cNvSpPr>
            <a:spLocks noChangeAspect="1" noChangeArrowheads="1"/>
          </p:cNvSpPr>
          <p:nvPr/>
        </p:nvSpPr>
        <p:spPr bwMode="auto">
          <a:xfrm>
            <a:off x="551384" y="2875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Google Shape;649;p26"/>
          <p:cNvSpPr/>
          <p:nvPr/>
        </p:nvSpPr>
        <p:spPr>
          <a:xfrm>
            <a:off x="911424" y="5886911"/>
            <a:ext cx="422374" cy="422409"/>
          </a:xfrm>
          <a:custGeom>
            <a:avLst/>
            <a:gdLst/>
            <a:ahLst/>
            <a:cxnLst/>
            <a:rect l="l" t="t" r="r" b="b"/>
            <a:pathLst>
              <a:path w="13757" h="13757" extrusionOk="0">
                <a:moveTo>
                  <a:pt x="5141" y="0"/>
                </a:moveTo>
                <a:lnTo>
                  <a:pt x="5141" y="5159"/>
                </a:lnTo>
                <a:lnTo>
                  <a:pt x="1" y="5159"/>
                </a:lnTo>
                <a:lnTo>
                  <a:pt x="1" y="8616"/>
                </a:lnTo>
                <a:lnTo>
                  <a:pt x="5141" y="8616"/>
                </a:lnTo>
                <a:lnTo>
                  <a:pt x="5141" y="13756"/>
                </a:lnTo>
                <a:lnTo>
                  <a:pt x="8598" y="13756"/>
                </a:lnTo>
                <a:lnTo>
                  <a:pt x="8598" y="8616"/>
                </a:lnTo>
                <a:lnTo>
                  <a:pt x="13757" y="8616"/>
                </a:lnTo>
                <a:lnTo>
                  <a:pt x="13757" y="5159"/>
                </a:lnTo>
                <a:lnTo>
                  <a:pt x="8598" y="5159"/>
                </a:lnTo>
                <a:lnTo>
                  <a:pt x="859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649;p26"/>
          <p:cNvSpPr/>
          <p:nvPr/>
        </p:nvSpPr>
        <p:spPr>
          <a:xfrm>
            <a:off x="1289451" y="3518943"/>
            <a:ext cx="630085" cy="630137"/>
          </a:xfrm>
          <a:custGeom>
            <a:avLst/>
            <a:gdLst/>
            <a:ahLst/>
            <a:cxnLst/>
            <a:rect l="l" t="t" r="r" b="b"/>
            <a:pathLst>
              <a:path w="13757" h="13757" extrusionOk="0">
                <a:moveTo>
                  <a:pt x="5141" y="0"/>
                </a:moveTo>
                <a:lnTo>
                  <a:pt x="5141" y="5159"/>
                </a:lnTo>
                <a:lnTo>
                  <a:pt x="1" y="5159"/>
                </a:lnTo>
                <a:lnTo>
                  <a:pt x="1" y="8616"/>
                </a:lnTo>
                <a:lnTo>
                  <a:pt x="5141" y="8616"/>
                </a:lnTo>
                <a:lnTo>
                  <a:pt x="5141" y="13756"/>
                </a:lnTo>
                <a:lnTo>
                  <a:pt x="8598" y="13756"/>
                </a:lnTo>
                <a:lnTo>
                  <a:pt x="8598" y="8616"/>
                </a:lnTo>
                <a:lnTo>
                  <a:pt x="13757" y="8616"/>
                </a:lnTo>
                <a:lnTo>
                  <a:pt x="13757" y="5159"/>
                </a:lnTo>
                <a:lnTo>
                  <a:pt x="8598" y="5159"/>
                </a:lnTo>
                <a:lnTo>
                  <a:pt x="859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rupo 97"/>
          <p:cNvGrpSpPr/>
          <p:nvPr/>
        </p:nvGrpSpPr>
        <p:grpSpPr>
          <a:xfrm flipH="1">
            <a:off x="11201531" y="0"/>
            <a:ext cx="990469" cy="990853"/>
            <a:chOff x="0" y="0"/>
            <a:chExt cx="990469" cy="990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9" name="Google Shape;59;p7"/>
            <p:cNvSpPr/>
            <p:nvPr/>
          </p:nvSpPr>
          <p:spPr>
            <a:xfrm>
              <a:off x="0" y="384"/>
              <a:ext cx="990469" cy="990469"/>
            </a:xfrm>
            <a:custGeom>
              <a:avLst/>
              <a:gdLst/>
              <a:ahLst/>
              <a:cxnLst/>
              <a:rect l="l" t="t" r="r" b="b"/>
              <a:pathLst>
                <a:path w="30957" h="30957" extrusionOk="0">
                  <a:moveTo>
                    <a:pt x="23015" y="0"/>
                  </a:moveTo>
                  <a:cubicBezTo>
                    <a:pt x="23015" y="9394"/>
                    <a:pt x="17216" y="18205"/>
                    <a:pt x="7870" y="21610"/>
                  </a:cubicBezTo>
                  <a:cubicBezTo>
                    <a:pt x="5263" y="22563"/>
                    <a:pt x="2619" y="23015"/>
                    <a:pt x="0" y="23015"/>
                  </a:cubicBezTo>
                  <a:lnTo>
                    <a:pt x="0" y="30956"/>
                  </a:lnTo>
                  <a:cubicBezTo>
                    <a:pt x="3512" y="30956"/>
                    <a:pt x="7096" y="30349"/>
                    <a:pt x="10597" y="29087"/>
                  </a:cubicBezTo>
                  <a:cubicBezTo>
                    <a:pt x="23158" y="24515"/>
                    <a:pt x="30956" y="12657"/>
                    <a:pt x="30956" y="12"/>
                  </a:cubicBezTo>
                  <a:lnTo>
                    <a:pt x="23015" y="12"/>
                  </a:lnTo>
                  <a:lnTo>
                    <a:pt x="230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;p7"/>
            <p:cNvSpPr/>
            <p:nvPr/>
          </p:nvSpPr>
          <p:spPr>
            <a:xfrm>
              <a:off x="352" y="0"/>
              <a:ext cx="388227" cy="387811"/>
            </a:xfrm>
            <a:custGeom>
              <a:avLst/>
              <a:gdLst/>
              <a:ahLst/>
              <a:cxnLst/>
              <a:rect l="l" t="t" r="r" b="b"/>
              <a:pathLst>
                <a:path w="12134" h="12121" extrusionOk="0">
                  <a:moveTo>
                    <a:pt x="1" y="0"/>
                  </a:moveTo>
                  <a:lnTo>
                    <a:pt x="1" y="12121"/>
                  </a:lnTo>
                  <a:cubicBezTo>
                    <a:pt x="6704" y="12121"/>
                    <a:pt x="12133" y="6692"/>
                    <a:pt x="12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830979" y="234778"/>
            <a:ext cx="9169677" cy="6290566"/>
            <a:chOff x="808" y="673"/>
            <a:chExt cx="4555" cy="2946"/>
          </a:xfrm>
        </p:grpSpPr>
        <p:sp>
          <p:nvSpPr>
            <p:cNvPr id="20" name="Rectangle 60"/>
            <p:cNvSpPr>
              <a:spLocks noChangeArrowheads="1"/>
            </p:cNvSpPr>
            <p:nvPr/>
          </p:nvSpPr>
          <p:spPr bwMode="auto">
            <a:xfrm>
              <a:off x="3698" y="673"/>
              <a:ext cx="654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 dirty="0"/>
                <a:t>A vítima </a:t>
              </a:r>
            </a:p>
            <a:p>
              <a:pPr algn="ctr" eaLnBrk="0" hangingPunct="0"/>
              <a:r>
                <a:rPr lang="pt-BR" sz="1300" dirty="0"/>
                <a:t>responde?</a:t>
              </a:r>
            </a:p>
          </p:txBody>
        </p:sp>
        <p:sp>
          <p:nvSpPr>
            <p:cNvPr id="21" name="Rectangle 61"/>
            <p:cNvSpPr>
              <a:spLocks noChangeArrowheads="1"/>
            </p:cNvSpPr>
            <p:nvPr/>
          </p:nvSpPr>
          <p:spPr bwMode="auto">
            <a:xfrm>
              <a:off x="4456" y="1263"/>
              <a:ext cx="654" cy="2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Possibilidade de </a:t>
              </a:r>
            </a:p>
            <a:p>
              <a:pPr algn="ctr" eaLnBrk="0" hangingPunct="0"/>
              <a:r>
                <a:rPr lang="pt-BR" sz="1300"/>
                <a:t>conectá-la?</a:t>
              </a:r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3698" y="1638"/>
              <a:ext cx="654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Capaz de </a:t>
              </a:r>
            </a:p>
            <a:p>
              <a:pPr algn="ctr" eaLnBrk="0" hangingPunct="0"/>
              <a:r>
                <a:rPr lang="pt-BR" sz="1300"/>
                <a:t>conectar-se?</a:t>
              </a:r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2889" y="1798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 dirty="0"/>
                <a:t>Estrutura para </a:t>
              </a:r>
            </a:p>
            <a:p>
              <a:pPr algn="ctr" eaLnBrk="0" hangingPunct="0"/>
              <a:r>
                <a:rPr lang="pt-BR" sz="1300" dirty="0"/>
                <a:t>subir?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2738" y="1209"/>
              <a:ext cx="654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 dirty="0"/>
                <a:t>A vítima </a:t>
              </a:r>
            </a:p>
            <a:p>
              <a:pPr algn="ctr" eaLnBrk="0" hangingPunct="0"/>
              <a:r>
                <a:rPr lang="pt-BR" sz="1300" dirty="0"/>
                <a:t>responde?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1828" y="1370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 dirty="0"/>
                <a:t>Assistência verbal</a:t>
              </a:r>
            </a:p>
            <a:p>
              <a:pPr algn="ctr" eaLnBrk="0" hangingPunct="0"/>
              <a:r>
                <a:rPr lang="pt-BR" sz="1300" dirty="0"/>
                <a:t>necessária? </a:t>
              </a: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1626" y="2442"/>
              <a:ext cx="503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 dirty="0"/>
                <a:t>Nível 1</a:t>
              </a:r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2384" y="2442"/>
              <a:ext cx="504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Nível 2</a:t>
              </a:r>
            </a:p>
          </p:txBody>
        </p:sp>
        <p:sp>
          <p:nvSpPr>
            <p:cNvPr id="29" name="Rectangle 68"/>
            <p:cNvSpPr>
              <a:spLocks noChangeArrowheads="1"/>
            </p:cNvSpPr>
            <p:nvPr/>
          </p:nvSpPr>
          <p:spPr bwMode="auto">
            <a:xfrm>
              <a:off x="3142" y="2442"/>
              <a:ext cx="504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Nível 3</a:t>
              </a:r>
            </a:p>
          </p:txBody>
        </p:sp>
        <p:sp>
          <p:nvSpPr>
            <p:cNvPr id="34" name="Rectangle 69"/>
            <p:cNvSpPr>
              <a:spLocks noChangeArrowheads="1"/>
            </p:cNvSpPr>
            <p:nvPr/>
          </p:nvSpPr>
          <p:spPr bwMode="auto">
            <a:xfrm>
              <a:off x="3950" y="2442"/>
              <a:ext cx="505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Nível 4</a:t>
              </a:r>
            </a:p>
          </p:txBody>
        </p:sp>
        <p:sp>
          <p:nvSpPr>
            <p:cNvPr id="35" name="Rectangle 70"/>
            <p:cNvSpPr>
              <a:spLocks noChangeArrowheads="1"/>
            </p:cNvSpPr>
            <p:nvPr/>
          </p:nvSpPr>
          <p:spPr bwMode="auto">
            <a:xfrm>
              <a:off x="4708" y="2442"/>
              <a:ext cx="504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Nível 5</a:t>
              </a:r>
            </a:p>
          </p:txBody>
        </p:sp>
        <p:sp>
          <p:nvSpPr>
            <p:cNvPr id="36" name="Rectangle 71"/>
            <p:cNvSpPr>
              <a:spLocks noChangeArrowheads="1"/>
            </p:cNvSpPr>
            <p:nvPr/>
          </p:nvSpPr>
          <p:spPr bwMode="auto">
            <a:xfrm>
              <a:off x="4304" y="2817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Brigadista pode </a:t>
              </a:r>
            </a:p>
            <a:p>
              <a:pPr algn="ctr" eaLnBrk="0" hangingPunct="0"/>
              <a:r>
                <a:rPr lang="pt-BR" sz="1300"/>
                <a:t>subir?</a:t>
              </a:r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1525" y="3353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Instalar escada?</a:t>
              </a:r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283" y="3353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Subir a vítima? </a:t>
              </a:r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3091" y="3353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Baixar a vítima?</a:t>
              </a: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3900" y="3353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Subir brigadista </a:t>
              </a:r>
            </a:p>
            <a:p>
              <a:pPr algn="ctr" eaLnBrk="0" hangingPunct="0"/>
              <a:r>
                <a:rPr lang="pt-BR" sz="1300"/>
                <a:t>até a vítima?</a:t>
              </a: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4708" y="3353"/>
              <a:ext cx="655" cy="2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Baixar brigadista </a:t>
              </a:r>
            </a:p>
            <a:p>
              <a:pPr algn="ctr" eaLnBrk="0" hangingPunct="0"/>
              <a:r>
                <a:rPr lang="pt-BR" sz="1300"/>
                <a:t>até a vítima?</a:t>
              </a: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 flipH="1">
              <a:off x="3141" y="779"/>
              <a:ext cx="556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3344" y="941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54" name="Line 79"/>
            <p:cNvSpPr>
              <a:spLocks noChangeShapeType="1"/>
            </p:cNvSpPr>
            <p:nvPr/>
          </p:nvSpPr>
          <p:spPr bwMode="auto">
            <a:xfrm>
              <a:off x="4353" y="779"/>
              <a:ext cx="455" cy="4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4506" y="941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3393" y="1369"/>
              <a:ext cx="506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57" name="Line 82"/>
            <p:cNvSpPr>
              <a:spLocks noChangeShapeType="1"/>
            </p:cNvSpPr>
            <p:nvPr/>
          </p:nvSpPr>
          <p:spPr bwMode="auto">
            <a:xfrm flipV="1">
              <a:off x="4101" y="1369"/>
              <a:ext cx="354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4152" y="1477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546" y="1423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60" name="Line 85"/>
            <p:cNvSpPr>
              <a:spLocks noChangeShapeType="1"/>
            </p:cNvSpPr>
            <p:nvPr/>
          </p:nvSpPr>
          <p:spPr bwMode="auto">
            <a:xfrm>
              <a:off x="4000" y="1905"/>
              <a:ext cx="202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1" name="Line 86"/>
            <p:cNvSpPr>
              <a:spLocks noChangeShapeType="1"/>
            </p:cNvSpPr>
            <p:nvPr/>
          </p:nvSpPr>
          <p:spPr bwMode="auto">
            <a:xfrm flipH="1">
              <a:off x="4303" y="1529"/>
              <a:ext cx="354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2" name="Line 87"/>
            <p:cNvSpPr>
              <a:spLocks noChangeShapeType="1"/>
            </p:cNvSpPr>
            <p:nvPr/>
          </p:nvSpPr>
          <p:spPr bwMode="auto">
            <a:xfrm>
              <a:off x="4859" y="1529"/>
              <a:ext cx="151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4304" y="2013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950" y="2013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4860" y="1798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66" name="Line 91"/>
            <p:cNvSpPr>
              <a:spLocks noChangeShapeType="1"/>
            </p:cNvSpPr>
            <p:nvPr/>
          </p:nvSpPr>
          <p:spPr bwMode="auto">
            <a:xfrm>
              <a:off x="3040" y="1476"/>
              <a:ext cx="151" cy="3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7" name="Line 92"/>
            <p:cNvSpPr>
              <a:spLocks noChangeShapeType="1"/>
            </p:cNvSpPr>
            <p:nvPr/>
          </p:nvSpPr>
          <p:spPr bwMode="auto">
            <a:xfrm flipH="1" flipV="1">
              <a:off x="2484" y="1529"/>
              <a:ext cx="404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>
              <a:off x="2282" y="1637"/>
              <a:ext cx="354" cy="8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69" name="Line 94"/>
            <p:cNvSpPr>
              <a:spLocks noChangeShapeType="1"/>
            </p:cNvSpPr>
            <p:nvPr/>
          </p:nvSpPr>
          <p:spPr bwMode="auto">
            <a:xfrm flipH="1">
              <a:off x="1827" y="1637"/>
              <a:ext cx="152" cy="8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778" y="1959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2333" y="1959"/>
              <a:ext cx="201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2990" y="1530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2637" y="1638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74" name="Line 99"/>
            <p:cNvSpPr>
              <a:spLocks noChangeShapeType="1"/>
            </p:cNvSpPr>
            <p:nvPr/>
          </p:nvSpPr>
          <p:spPr bwMode="auto">
            <a:xfrm>
              <a:off x="3191" y="2065"/>
              <a:ext cx="202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3192" y="2174"/>
              <a:ext cx="200" cy="1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No</a:t>
              </a:r>
            </a:p>
          </p:txBody>
        </p:sp>
        <p:sp>
          <p:nvSpPr>
            <p:cNvPr id="76" name="Line 101"/>
            <p:cNvSpPr>
              <a:spLocks noChangeShapeType="1"/>
            </p:cNvSpPr>
            <p:nvPr/>
          </p:nvSpPr>
          <p:spPr bwMode="auto">
            <a:xfrm flipH="1">
              <a:off x="2029" y="2655"/>
              <a:ext cx="1112" cy="6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77" name="Line 102"/>
            <p:cNvSpPr>
              <a:spLocks noChangeShapeType="1"/>
            </p:cNvSpPr>
            <p:nvPr/>
          </p:nvSpPr>
          <p:spPr bwMode="auto">
            <a:xfrm flipH="1">
              <a:off x="2535" y="3084"/>
              <a:ext cx="404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78" name="Line 103"/>
            <p:cNvSpPr>
              <a:spLocks noChangeShapeType="1"/>
            </p:cNvSpPr>
            <p:nvPr/>
          </p:nvSpPr>
          <p:spPr bwMode="auto">
            <a:xfrm>
              <a:off x="3242" y="3084"/>
              <a:ext cx="202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79" name="Line 104"/>
            <p:cNvSpPr>
              <a:spLocks noChangeShapeType="1"/>
            </p:cNvSpPr>
            <p:nvPr/>
          </p:nvSpPr>
          <p:spPr bwMode="auto">
            <a:xfrm flipH="1">
              <a:off x="4252" y="3084"/>
              <a:ext cx="253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80" name="Line 105"/>
            <p:cNvSpPr>
              <a:spLocks noChangeShapeType="1"/>
            </p:cNvSpPr>
            <p:nvPr/>
          </p:nvSpPr>
          <p:spPr bwMode="auto">
            <a:xfrm>
              <a:off x="4758" y="3084"/>
              <a:ext cx="303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4304" y="3138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4809" y="3138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2788" y="2817"/>
              <a:ext cx="655" cy="2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Possível baixar?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3243" y="3138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Sim</a:t>
              </a:r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2637" y="3138"/>
              <a:ext cx="200" cy="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300"/>
                <a:t>Não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307" y="2915"/>
              <a:ext cx="104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lang="pt-BR" sz="1500" b="1" dirty="0"/>
                <a:t>Nível de participação</a:t>
              </a:r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808" y="3351"/>
              <a:ext cx="6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 algn="ctr" eaLnBrk="0" hangingPunct="0"/>
              <a:r>
                <a:rPr lang="pt-BR" sz="1500" b="1" dirty="0"/>
                <a:t>Procedimento de resgate</a:t>
              </a:r>
            </a:p>
          </p:txBody>
        </p:sp>
        <p:sp>
          <p:nvSpPr>
            <p:cNvPr id="88" name="Line 113"/>
            <p:cNvSpPr>
              <a:spLocks noChangeShapeType="1"/>
            </p:cNvSpPr>
            <p:nvPr/>
          </p:nvSpPr>
          <p:spPr bwMode="auto">
            <a:xfrm flipH="1">
              <a:off x="3242" y="2655"/>
              <a:ext cx="859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  <p:sp>
          <p:nvSpPr>
            <p:cNvPr id="89" name="Line 114"/>
            <p:cNvSpPr>
              <a:spLocks noChangeShapeType="1"/>
            </p:cNvSpPr>
            <p:nvPr/>
          </p:nvSpPr>
          <p:spPr bwMode="auto">
            <a:xfrm flipH="1">
              <a:off x="4657" y="2655"/>
              <a:ext cx="303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300"/>
            </a:p>
          </p:txBody>
        </p:sp>
      </p:grpSp>
    </p:spTree>
    <p:extLst>
      <p:ext uri="{BB962C8B-B14F-4D97-AF65-F5344CB8AC3E}">
        <p14:creationId xmlns:p14="http://schemas.microsoft.com/office/powerpoint/2010/main" val="4326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439370" y="-1"/>
            <a:ext cx="2055596" cy="155514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538189" y="836712"/>
            <a:ext cx="9492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000" b="1" dirty="0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10246659" y="-1"/>
            <a:ext cx="147367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9" t="4932" r="5413" b="2840"/>
          <a:stretch/>
        </p:blipFill>
        <p:spPr>
          <a:xfrm>
            <a:off x="4223792" y="779626"/>
            <a:ext cx="7057542" cy="56737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407368" y="1988840"/>
            <a:ext cx="326333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000" b="1" dirty="0">
                <a:latin typeface="Montserrat" charset="0"/>
              </a:rPr>
              <a:t>EXEMPLOS DE RESGATES REALIZADO POR </a:t>
            </a:r>
            <a:r>
              <a:rPr lang="pt-BR" sz="3300" b="1" dirty="0">
                <a:latin typeface="Montserrat" charset="0"/>
              </a:rPr>
              <a:t>BRIGADA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79376" y="4365104"/>
            <a:ext cx="727601" cy="111852"/>
            <a:chOff x="5061300" y="705935"/>
            <a:chExt cx="1714056" cy="1025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36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439370" y="-1"/>
            <a:ext cx="2055596" cy="155514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538189" y="836712"/>
            <a:ext cx="9492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000" b="1" dirty="0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10246659" y="-1"/>
            <a:ext cx="147367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7368" y="1988840"/>
            <a:ext cx="326333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000" b="1" dirty="0">
                <a:latin typeface="Montserrat" charset="0"/>
              </a:rPr>
              <a:t>EXEMPLOS DE RESGATES T</a:t>
            </a:r>
            <a:r>
              <a:rPr lang="pt-BR" sz="3000" b="1" dirty="0">
                <a:latin typeface="+mj-lt"/>
              </a:rPr>
              <a:t>É</a:t>
            </a:r>
            <a:r>
              <a:rPr lang="pt-BR" sz="3000" b="1" dirty="0">
                <a:latin typeface="Montserrat" charset="0"/>
              </a:rPr>
              <a:t>CNICOS COM </a:t>
            </a:r>
            <a:r>
              <a:rPr lang="pt-BR" sz="3300" b="1" dirty="0">
                <a:latin typeface="Montserrat" charset="0"/>
              </a:rPr>
              <a:t>CORDAS</a:t>
            </a:r>
            <a:r>
              <a:rPr lang="pt-BR" sz="3000" b="1" dirty="0">
                <a:latin typeface="Montserrat" charset="0"/>
              </a:rPr>
              <a:t> </a:t>
            </a:r>
            <a:endParaRPr lang="pt-BR" sz="3300" b="1" dirty="0">
              <a:latin typeface="Montserrat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79376" y="4365104"/>
            <a:ext cx="727601" cy="111852"/>
            <a:chOff x="5061300" y="705935"/>
            <a:chExt cx="1714056" cy="1025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"/>
          <p:cNvSpPr txBox="1">
            <a:spLocks noChangeArrowheads="1"/>
          </p:cNvSpPr>
          <p:nvPr/>
        </p:nvSpPr>
        <p:spPr>
          <a:xfrm>
            <a:off x="407368" y="4907953"/>
            <a:ext cx="2592606" cy="46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Não autorizados para brigadistas Lafarge sozinhos</a:t>
            </a:r>
            <a:endParaRPr lang="es-MX" sz="1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" t="4285" r="8719" b="4184"/>
          <a:stretch/>
        </p:blipFill>
        <p:spPr>
          <a:xfrm>
            <a:off x="4209245" y="786186"/>
            <a:ext cx="7072089" cy="56671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742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382;p19"/>
          <p:cNvSpPr/>
          <p:nvPr/>
        </p:nvSpPr>
        <p:spPr>
          <a:xfrm>
            <a:off x="6718432" y="2148488"/>
            <a:ext cx="6002304" cy="5206857"/>
          </a:xfrm>
          <a:custGeom>
            <a:avLst/>
            <a:gdLst/>
            <a:ahLst/>
            <a:cxnLst/>
            <a:rect l="l" t="t" r="r" b="b"/>
            <a:pathLst>
              <a:path w="142103" h="123271" extrusionOk="0">
                <a:moveTo>
                  <a:pt x="88723" y="0"/>
                </a:moveTo>
                <a:cubicBezTo>
                  <a:pt x="65125" y="0"/>
                  <a:pt x="41678" y="9999"/>
                  <a:pt x="25314" y="29413"/>
                </a:cubicBezTo>
                <a:cubicBezTo>
                  <a:pt x="2477" y="56464"/>
                  <a:pt x="1" y="94028"/>
                  <a:pt x="16301" y="123270"/>
                </a:cubicBezTo>
                <a:lnTo>
                  <a:pt x="20206" y="123270"/>
                </a:lnTo>
                <a:cubicBezTo>
                  <a:pt x="3549" y="94993"/>
                  <a:pt x="5561" y="58072"/>
                  <a:pt x="27909" y="31592"/>
                </a:cubicBezTo>
                <a:cubicBezTo>
                  <a:pt x="43603" y="12983"/>
                  <a:pt x="66084" y="3398"/>
                  <a:pt x="88711" y="3398"/>
                </a:cubicBezTo>
                <a:cubicBezTo>
                  <a:pt x="106820" y="3398"/>
                  <a:pt x="125022" y="9538"/>
                  <a:pt x="139911" y="22103"/>
                </a:cubicBezTo>
                <a:lnTo>
                  <a:pt x="142102" y="19496"/>
                </a:lnTo>
                <a:cubicBezTo>
                  <a:pt x="126577" y="6399"/>
                  <a:pt x="107601" y="0"/>
                  <a:pt x="88723" y="0"/>
                </a:cubicBezTo>
                <a:close/>
              </a:path>
            </a:pathLst>
          </a:custGeom>
          <a:solidFill>
            <a:srgbClr val="FFF4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381;p19"/>
          <p:cNvSpPr/>
          <p:nvPr/>
        </p:nvSpPr>
        <p:spPr>
          <a:xfrm>
            <a:off x="-1" y="200"/>
            <a:ext cx="1334416" cy="1334906"/>
          </a:xfrm>
          <a:custGeom>
            <a:avLst/>
            <a:gdLst/>
            <a:ahLst/>
            <a:cxnLst/>
            <a:rect l="l" t="t" r="r" b="b"/>
            <a:pathLst>
              <a:path w="106133" h="106145" extrusionOk="0">
                <a:moveTo>
                  <a:pt x="78891" y="0"/>
                </a:moveTo>
                <a:lnTo>
                  <a:pt x="78891" y="12"/>
                </a:lnTo>
                <a:cubicBezTo>
                  <a:pt x="78891" y="32219"/>
                  <a:pt x="59007" y="62448"/>
                  <a:pt x="27003" y="74117"/>
                </a:cubicBezTo>
                <a:cubicBezTo>
                  <a:pt x="18120" y="77343"/>
                  <a:pt x="9047" y="78891"/>
                  <a:pt x="103" y="78891"/>
                </a:cubicBezTo>
                <a:cubicBezTo>
                  <a:pt x="69" y="78891"/>
                  <a:pt x="34" y="78891"/>
                  <a:pt x="0" y="78891"/>
                </a:cubicBezTo>
                <a:lnTo>
                  <a:pt x="0" y="106144"/>
                </a:lnTo>
                <a:cubicBezTo>
                  <a:pt x="12061" y="106144"/>
                  <a:pt x="24336" y="104073"/>
                  <a:pt x="36314" y="99703"/>
                </a:cubicBezTo>
                <a:cubicBezTo>
                  <a:pt x="79391" y="84011"/>
                  <a:pt x="106132" y="43327"/>
                  <a:pt x="106132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082;p43"/>
          <p:cNvGrpSpPr/>
          <p:nvPr/>
        </p:nvGrpSpPr>
        <p:grpSpPr>
          <a:xfrm>
            <a:off x="4151784" y="220809"/>
            <a:ext cx="6616587" cy="5670639"/>
            <a:chOff x="3576652" y="706459"/>
            <a:chExt cx="4352886" cy="3730571"/>
          </a:xfrm>
        </p:grpSpPr>
        <p:sp>
          <p:nvSpPr>
            <p:cNvPr id="7" name="Google Shape;1083;p43"/>
            <p:cNvSpPr/>
            <p:nvPr/>
          </p:nvSpPr>
          <p:spPr>
            <a:xfrm rot="5400000">
              <a:off x="4176922" y="684414"/>
              <a:ext cx="3152347" cy="4352886"/>
            </a:xfrm>
            <a:custGeom>
              <a:avLst/>
              <a:gdLst/>
              <a:ahLst/>
              <a:cxnLst/>
              <a:rect l="l" t="t" r="r" b="b"/>
              <a:pathLst>
                <a:path w="77601" h="107419" extrusionOk="0">
                  <a:moveTo>
                    <a:pt x="2402" y="0"/>
                  </a:moveTo>
                  <a:cubicBezTo>
                    <a:pt x="1065" y="0"/>
                    <a:pt x="1" y="1064"/>
                    <a:pt x="1" y="2402"/>
                  </a:cubicBezTo>
                  <a:lnTo>
                    <a:pt x="1" y="105017"/>
                  </a:lnTo>
                  <a:cubicBezTo>
                    <a:pt x="1" y="106354"/>
                    <a:pt x="1065" y="107418"/>
                    <a:pt x="2402" y="107418"/>
                  </a:cubicBezTo>
                  <a:lnTo>
                    <a:pt x="75169" y="107418"/>
                  </a:lnTo>
                  <a:cubicBezTo>
                    <a:pt x="76507" y="107418"/>
                    <a:pt x="77601" y="106354"/>
                    <a:pt x="77601" y="105017"/>
                  </a:cubicBezTo>
                  <a:lnTo>
                    <a:pt x="77601" y="2402"/>
                  </a:lnTo>
                  <a:cubicBezTo>
                    <a:pt x="77601" y="1064"/>
                    <a:pt x="76507" y="0"/>
                    <a:pt x="7516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4;p43"/>
            <p:cNvSpPr/>
            <p:nvPr/>
          </p:nvSpPr>
          <p:spPr>
            <a:xfrm rot="5400000">
              <a:off x="4357914" y="875962"/>
              <a:ext cx="2709074" cy="3968571"/>
            </a:xfrm>
            <a:custGeom>
              <a:avLst/>
              <a:gdLst/>
              <a:ahLst/>
              <a:cxnLst/>
              <a:rect l="l" t="t" r="r" b="b"/>
              <a:pathLst>
                <a:path w="66689" h="97935" extrusionOk="0">
                  <a:moveTo>
                    <a:pt x="1" y="0"/>
                  </a:moveTo>
                  <a:lnTo>
                    <a:pt x="1" y="97935"/>
                  </a:lnTo>
                  <a:lnTo>
                    <a:pt x="66689" y="97935"/>
                  </a:lnTo>
                  <a:lnTo>
                    <a:pt x="66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5;p43"/>
            <p:cNvSpPr/>
            <p:nvPr/>
          </p:nvSpPr>
          <p:spPr>
            <a:xfrm rot="5400000">
              <a:off x="4428140" y="877087"/>
              <a:ext cx="2709074" cy="3892227"/>
            </a:xfrm>
            <a:custGeom>
              <a:avLst/>
              <a:gdLst/>
              <a:ahLst/>
              <a:cxnLst/>
              <a:rect l="l" t="t" r="r" b="b"/>
              <a:pathLst>
                <a:path w="66689" h="96051" extrusionOk="0">
                  <a:moveTo>
                    <a:pt x="1" y="1"/>
                  </a:moveTo>
                  <a:lnTo>
                    <a:pt x="1" y="96051"/>
                  </a:lnTo>
                  <a:lnTo>
                    <a:pt x="66689" y="96051"/>
                  </a:lnTo>
                  <a:lnTo>
                    <a:pt x="6668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086;p43"/>
            <p:cNvGrpSpPr/>
            <p:nvPr/>
          </p:nvGrpSpPr>
          <p:grpSpPr>
            <a:xfrm rot="-5400000">
              <a:off x="5373845" y="121352"/>
              <a:ext cx="758500" cy="1928716"/>
              <a:chOff x="7665498" y="1570989"/>
              <a:chExt cx="758500" cy="1928716"/>
            </a:xfrm>
          </p:grpSpPr>
          <p:sp>
            <p:nvSpPr>
              <p:cNvPr id="11" name="Google Shape;1087;p43"/>
              <p:cNvSpPr/>
              <p:nvPr/>
            </p:nvSpPr>
            <p:spPr>
              <a:xfrm rot="5400000">
                <a:off x="6909933" y="2326555"/>
                <a:ext cx="1928716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47479" h="10305" extrusionOk="0">
                    <a:moveTo>
                      <a:pt x="31" y="0"/>
                    </a:moveTo>
                    <a:lnTo>
                      <a:pt x="31" y="5015"/>
                    </a:lnTo>
                    <a:cubicBezTo>
                      <a:pt x="0" y="7933"/>
                      <a:pt x="2371" y="10304"/>
                      <a:pt x="5289" y="10304"/>
                    </a:cubicBezTo>
                    <a:lnTo>
                      <a:pt x="42189" y="10304"/>
                    </a:lnTo>
                    <a:cubicBezTo>
                      <a:pt x="45107" y="10304"/>
                      <a:pt x="47478" y="7933"/>
                      <a:pt x="47478" y="5015"/>
                    </a:cubicBezTo>
                    <a:lnTo>
                      <a:pt x="47478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88;p43"/>
              <p:cNvSpPr/>
              <p:nvPr/>
            </p:nvSpPr>
            <p:spPr>
              <a:xfrm rot="5400000">
                <a:off x="7989323" y="2300718"/>
                <a:ext cx="469271" cy="400079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873" extrusionOk="0">
                    <a:moveTo>
                      <a:pt x="6597" y="1878"/>
                    </a:moveTo>
                    <a:cubicBezTo>
                      <a:pt x="8269" y="1878"/>
                      <a:pt x="9636" y="3246"/>
                      <a:pt x="9636" y="4918"/>
                    </a:cubicBezTo>
                    <a:cubicBezTo>
                      <a:pt x="9636" y="6751"/>
                      <a:pt x="8129" y="7969"/>
                      <a:pt x="6562" y="7969"/>
                    </a:cubicBezTo>
                    <a:cubicBezTo>
                      <a:pt x="5816" y="7969"/>
                      <a:pt x="5056" y="7693"/>
                      <a:pt x="4439" y="7076"/>
                    </a:cubicBezTo>
                    <a:cubicBezTo>
                      <a:pt x="2524" y="5161"/>
                      <a:pt x="3892" y="1878"/>
                      <a:pt x="6597" y="1878"/>
                    </a:cubicBezTo>
                    <a:close/>
                    <a:moveTo>
                      <a:pt x="6559" y="0"/>
                    </a:moveTo>
                    <a:cubicBezTo>
                      <a:pt x="5342" y="0"/>
                      <a:pt x="4104" y="450"/>
                      <a:pt x="3101" y="1453"/>
                    </a:cubicBezTo>
                    <a:cubicBezTo>
                      <a:pt x="1" y="4553"/>
                      <a:pt x="2189" y="9872"/>
                      <a:pt x="6597" y="9872"/>
                    </a:cubicBezTo>
                    <a:cubicBezTo>
                      <a:pt x="9332" y="9872"/>
                      <a:pt x="11521" y="7653"/>
                      <a:pt x="11551" y="4948"/>
                    </a:cubicBezTo>
                    <a:cubicBezTo>
                      <a:pt x="11551" y="1966"/>
                      <a:pt x="9103" y="0"/>
                      <a:pt x="65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95" name="Google Shape;1172;p43"/>
          <p:cNvCxnSpPr/>
          <p:nvPr/>
        </p:nvCxnSpPr>
        <p:spPr>
          <a:xfrm>
            <a:off x="623392" y="6104142"/>
            <a:ext cx="10675646" cy="1292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9" name="Grupo 228"/>
          <p:cNvGrpSpPr/>
          <p:nvPr/>
        </p:nvGrpSpPr>
        <p:grpSpPr>
          <a:xfrm>
            <a:off x="9668560" y="1760671"/>
            <a:ext cx="2116072" cy="4463795"/>
            <a:chOff x="6212176" y="1288811"/>
            <a:chExt cx="1617075" cy="3411175"/>
          </a:xfrm>
        </p:grpSpPr>
        <p:sp>
          <p:nvSpPr>
            <p:cNvPr id="112" name="Google Shape;865;p40"/>
            <p:cNvSpPr/>
            <p:nvPr/>
          </p:nvSpPr>
          <p:spPr>
            <a:xfrm>
              <a:off x="6838326" y="3083661"/>
              <a:ext cx="76775" cy="130725"/>
            </a:xfrm>
            <a:custGeom>
              <a:avLst/>
              <a:gdLst/>
              <a:ahLst/>
              <a:cxnLst/>
              <a:rect l="l" t="t" r="r" b="b"/>
              <a:pathLst>
                <a:path w="3071" h="5229" extrusionOk="0">
                  <a:moveTo>
                    <a:pt x="3071" y="1824"/>
                  </a:moveTo>
                  <a:lnTo>
                    <a:pt x="3071" y="1"/>
                  </a:lnTo>
                  <a:lnTo>
                    <a:pt x="1" y="1"/>
                  </a:lnTo>
                  <a:lnTo>
                    <a:pt x="1" y="1824"/>
                  </a:lnTo>
                  <a:cubicBezTo>
                    <a:pt x="1" y="2584"/>
                    <a:pt x="578" y="3253"/>
                    <a:pt x="1338" y="3344"/>
                  </a:cubicBezTo>
                  <a:lnTo>
                    <a:pt x="1338" y="4925"/>
                  </a:lnTo>
                  <a:lnTo>
                    <a:pt x="669" y="4925"/>
                  </a:lnTo>
                  <a:cubicBezTo>
                    <a:pt x="426" y="4925"/>
                    <a:pt x="214" y="5046"/>
                    <a:pt x="214" y="5229"/>
                  </a:cubicBezTo>
                  <a:lnTo>
                    <a:pt x="2828" y="5229"/>
                  </a:lnTo>
                  <a:cubicBezTo>
                    <a:pt x="2828" y="5046"/>
                    <a:pt x="2645" y="4925"/>
                    <a:pt x="2402" y="4925"/>
                  </a:cubicBezTo>
                  <a:lnTo>
                    <a:pt x="1733" y="4925"/>
                  </a:lnTo>
                  <a:lnTo>
                    <a:pt x="1733" y="3344"/>
                  </a:lnTo>
                  <a:cubicBezTo>
                    <a:pt x="2493" y="3253"/>
                    <a:pt x="3071" y="2584"/>
                    <a:pt x="3071" y="18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66;p40"/>
            <p:cNvSpPr/>
            <p:nvPr/>
          </p:nvSpPr>
          <p:spPr>
            <a:xfrm>
              <a:off x="6953826" y="3083661"/>
              <a:ext cx="107950" cy="141375"/>
            </a:xfrm>
            <a:custGeom>
              <a:avLst/>
              <a:gdLst/>
              <a:ahLst/>
              <a:cxnLst/>
              <a:rect l="l" t="t" r="r" b="b"/>
              <a:pathLst>
                <a:path w="4318" h="5655" extrusionOk="0">
                  <a:moveTo>
                    <a:pt x="4317" y="1703"/>
                  </a:moveTo>
                  <a:cubicBezTo>
                    <a:pt x="4074" y="700"/>
                    <a:pt x="3162" y="1"/>
                    <a:pt x="2159" y="1"/>
                  </a:cubicBezTo>
                  <a:lnTo>
                    <a:pt x="2159" y="1"/>
                  </a:lnTo>
                  <a:cubicBezTo>
                    <a:pt x="1126" y="1"/>
                    <a:pt x="244" y="700"/>
                    <a:pt x="1" y="1703"/>
                  </a:cubicBezTo>
                  <a:lnTo>
                    <a:pt x="1946" y="1703"/>
                  </a:lnTo>
                  <a:lnTo>
                    <a:pt x="1946" y="4530"/>
                  </a:lnTo>
                  <a:cubicBezTo>
                    <a:pt x="1916" y="4742"/>
                    <a:pt x="1733" y="4925"/>
                    <a:pt x="1521" y="4925"/>
                  </a:cubicBezTo>
                  <a:cubicBezTo>
                    <a:pt x="1308" y="4925"/>
                    <a:pt x="1095" y="4742"/>
                    <a:pt x="1095" y="4530"/>
                  </a:cubicBezTo>
                  <a:lnTo>
                    <a:pt x="670" y="4530"/>
                  </a:lnTo>
                  <a:cubicBezTo>
                    <a:pt x="670" y="5654"/>
                    <a:pt x="2372" y="5654"/>
                    <a:pt x="2372" y="4530"/>
                  </a:cubicBezTo>
                  <a:lnTo>
                    <a:pt x="2372" y="170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67;p40"/>
            <p:cNvSpPr/>
            <p:nvPr/>
          </p:nvSpPr>
          <p:spPr>
            <a:xfrm>
              <a:off x="6741826" y="3525911"/>
              <a:ext cx="1087425" cy="4600"/>
            </a:xfrm>
            <a:custGeom>
              <a:avLst/>
              <a:gdLst/>
              <a:ahLst/>
              <a:cxnLst/>
              <a:rect l="l" t="t" r="r" b="b"/>
              <a:pathLst>
                <a:path w="43497" h="184" extrusionOk="0">
                  <a:moveTo>
                    <a:pt x="21733" y="1"/>
                  </a:moveTo>
                  <a:cubicBezTo>
                    <a:pt x="9727" y="1"/>
                    <a:pt x="1" y="31"/>
                    <a:pt x="1" y="92"/>
                  </a:cubicBezTo>
                  <a:cubicBezTo>
                    <a:pt x="1" y="153"/>
                    <a:pt x="9758" y="183"/>
                    <a:pt x="21733" y="183"/>
                  </a:cubicBezTo>
                  <a:cubicBezTo>
                    <a:pt x="33740" y="183"/>
                    <a:pt x="43497" y="153"/>
                    <a:pt x="43497" y="92"/>
                  </a:cubicBezTo>
                  <a:cubicBezTo>
                    <a:pt x="43497" y="31"/>
                    <a:pt x="33740" y="1"/>
                    <a:pt x="2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69;p40"/>
            <p:cNvSpPr/>
            <p:nvPr/>
          </p:nvSpPr>
          <p:spPr>
            <a:xfrm>
              <a:off x="6212176" y="3388386"/>
              <a:ext cx="680900" cy="680875"/>
            </a:xfrm>
            <a:custGeom>
              <a:avLst/>
              <a:gdLst/>
              <a:ahLst/>
              <a:cxnLst/>
              <a:rect l="l" t="t" r="r" b="b"/>
              <a:pathLst>
                <a:path w="27236" h="27235" extrusionOk="0">
                  <a:moveTo>
                    <a:pt x="1" y="0"/>
                  </a:moveTo>
                  <a:lnTo>
                    <a:pt x="1" y="27235"/>
                  </a:lnTo>
                  <a:lnTo>
                    <a:pt x="27235" y="27235"/>
                  </a:lnTo>
                  <a:lnTo>
                    <a:pt x="2723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74;p40"/>
            <p:cNvSpPr/>
            <p:nvPr/>
          </p:nvSpPr>
          <p:spPr>
            <a:xfrm>
              <a:off x="7341376" y="4285811"/>
              <a:ext cx="315375" cy="414175"/>
            </a:xfrm>
            <a:custGeom>
              <a:avLst/>
              <a:gdLst/>
              <a:ahLst/>
              <a:cxnLst/>
              <a:rect l="l" t="t" r="r" b="b"/>
              <a:pathLst>
                <a:path w="12615" h="16567" extrusionOk="0">
                  <a:moveTo>
                    <a:pt x="6445" y="0"/>
                  </a:moveTo>
                  <a:lnTo>
                    <a:pt x="1" y="1703"/>
                  </a:lnTo>
                  <a:cubicBezTo>
                    <a:pt x="1" y="1703"/>
                    <a:pt x="2554" y="10548"/>
                    <a:pt x="2706" y="11338"/>
                  </a:cubicBezTo>
                  <a:cubicBezTo>
                    <a:pt x="2828" y="12007"/>
                    <a:pt x="9271" y="15533"/>
                    <a:pt x="11034" y="16475"/>
                  </a:cubicBezTo>
                  <a:cubicBezTo>
                    <a:pt x="11171" y="16536"/>
                    <a:pt x="11323" y="16566"/>
                    <a:pt x="11475" y="16566"/>
                  </a:cubicBezTo>
                  <a:cubicBezTo>
                    <a:pt x="11627" y="16566"/>
                    <a:pt x="11779" y="16536"/>
                    <a:pt x="11916" y="16475"/>
                  </a:cubicBezTo>
                  <a:cubicBezTo>
                    <a:pt x="12433" y="16201"/>
                    <a:pt x="12615" y="15593"/>
                    <a:pt x="12311" y="15107"/>
                  </a:cubicBezTo>
                  <a:lnTo>
                    <a:pt x="8420" y="842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75;p40"/>
            <p:cNvSpPr/>
            <p:nvPr/>
          </p:nvSpPr>
          <p:spPr>
            <a:xfrm>
              <a:off x="6712201" y="4335961"/>
              <a:ext cx="326000" cy="272075"/>
            </a:xfrm>
            <a:custGeom>
              <a:avLst/>
              <a:gdLst/>
              <a:ahLst/>
              <a:cxnLst/>
              <a:rect l="l" t="t" r="r" b="b"/>
              <a:pathLst>
                <a:path w="13040" h="10883" extrusionOk="0">
                  <a:moveTo>
                    <a:pt x="12797" y="1"/>
                  </a:moveTo>
                  <a:lnTo>
                    <a:pt x="6262" y="213"/>
                  </a:lnTo>
                  <a:lnTo>
                    <a:pt x="6687" y="6931"/>
                  </a:lnTo>
                  <a:cubicBezTo>
                    <a:pt x="6687" y="6931"/>
                    <a:pt x="31" y="9636"/>
                    <a:pt x="0" y="10882"/>
                  </a:cubicBezTo>
                  <a:lnTo>
                    <a:pt x="13040" y="10487"/>
                  </a:lnTo>
                  <a:lnTo>
                    <a:pt x="12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76;p40"/>
            <p:cNvSpPr/>
            <p:nvPr/>
          </p:nvSpPr>
          <p:spPr>
            <a:xfrm>
              <a:off x="7177251" y="1611761"/>
              <a:ext cx="206700" cy="426100"/>
            </a:xfrm>
            <a:custGeom>
              <a:avLst/>
              <a:gdLst/>
              <a:ahLst/>
              <a:cxnLst/>
              <a:rect l="l" t="t" r="r" b="b"/>
              <a:pathLst>
                <a:path w="8268" h="17044" extrusionOk="0">
                  <a:moveTo>
                    <a:pt x="4043" y="0"/>
                  </a:moveTo>
                  <a:lnTo>
                    <a:pt x="1550" y="1064"/>
                  </a:lnTo>
                  <a:cubicBezTo>
                    <a:pt x="608" y="5168"/>
                    <a:pt x="91" y="9362"/>
                    <a:pt x="0" y="13587"/>
                  </a:cubicBezTo>
                  <a:cubicBezTo>
                    <a:pt x="0" y="14317"/>
                    <a:pt x="0" y="15077"/>
                    <a:pt x="365" y="15715"/>
                  </a:cubicBezTo>
                  <a:cubicBezTo>
                    <a:pt x="821" y="16414"/>
                    <a:pt x="1672" y="16779"/>
                    <a:pt x="2523" y="16931"/>
                  </a:cubicBezTo>
                  <a:cubicBezTo>
                    <a:pt x="2935" y="17007"/>
                    <a:pt x="3350" y="17044"/>
                    <a:pt x="3764" y="17044"/>
                  </a:cubicBezTo>
                  <a:cubicBezTo>
                    <a:pt x="4511" y="17044"/>
                    <a:pt x="5254" y="16922"/>
                    <a:pt x="5958" y="16688"/>
                  </a:cubicBezTo>
                  <a:cubicBezTo>
                    <a:pt x="6657" y="16414"/>
                    <a:pt x="7356" y="15988"/>
                    <a:pt x="7447" y="15289"/>
                  </a:cubicBezTo>
                  <a:cubicBezTo>
                    <a:pt x="7508" y="14803"/>
                    <a:pt x="7234" y="14317"/>
                    <a:pt x="7143" y="13861"/>
                  </a:cubicBezTo>
                  <a:cubicBezTo>
                    <a:pt x="6961" y="12979"/>
                    <a:pt x="7356" y="12098"/>
                    <a:pt x="7690" y="11277"/>
                  </a:cubicBezTo>
                  <a:cubicBezTo>
                    <a:pt x="8025" y="10426"/>
                    <a:pt x="8268" y="9453"/>
                    <a:pt x="7812" y="8694"/>
                  </a:cubicBezTo>
                  <a:cubicBezTo>
                    <a:pt x="7386" y="7934"/>
                    <a:pt x="6383" y="7599"/>
                    <a:pt x="6079" y="6779"/>
                  </a:cubicBezTo>
                  <a:cubicBezTo>
                    <a:pt x="5684" y="5867"/>
                    <a:pt x="6383" y="4773"/>
                    <a:pt x="6079" y="3830"/>
                  </a:cubicBezTo>
                  <a:cubicBezTo>
                    <a:pt x="5836" y="3314"/>
                    <a:pt x="5502" y="2888"/>
                    <a:pt x="5046" y="2614"/>
                  </a:cubicBezTo>
                  <a:cubicBezTo>
                    <a:pt x="4590" y="2310"/>
                    <a:pt x="4195" y="1915"/>
                    <a:pt x="3891" y="1459"/>
                  </a:cubicBezTo>
                  <a:cubicBezTo>
                    <a:pt x="3587" y="1003"/>
                    <a:pt x="3648" y="396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77;p40"/>
            <p:cNvSpPr/>
            <p:nvPr/>
          </p:nvSpPr>
          <p:spPr>
            <a:xfrm>
              <a:off x="6681026" y="1875386"/>
              <a:ext cx="320700" cy="530475"/>
            </a:xfrm>
            <a:custGeom>
              <a:avLst/>
              <a:gdLst/>
              <a:ahLst/>
              <a:cxnLst/>
              <a:rect l="l" t="t" r="r" b="b"/>
              <a:pathLst>
                <a:path w="12828" h="21219" extrusionOk="0">
                  <a:moveTo>
                    <a:pt x="11649" y="1"/>
                  </a:moveTo>
                  <a:cubicBezTo>
                    <a:pt x="7247" y="1"/>
                    <a:pt x="4469" y="8605"/>
                    <a:pt x="4469" y="8605"/>
                  </a:cubicBezTo>
                  <a:lnTo>
                    <a:pt x="457" y="18210"/>
                  </a:lnTo>
                  <a:lnTo>
                    <a:pt x="1" y="18362"/>
                  </a:lnTo>
                  <a:lnTo>
                    <a:pt x="6627" y="21219"/>
                  </a:lnTo>
                  <a:lnTo>
                    <a:pt x="12828" y="7875"/>
                  </a:lnTo>
                  <a:lnTo>
                    <a:pt x="11764" y="3"/>
                  </a:lnTo>
                  <a:cubicBezTo>
                    <a:pt x="11726" y="1"/>
                    <a:pt x="11687" y="1"/>
                    <a:pt x="11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78;p40"/>
            <p:cNvSpPr/>
            <p:nvPr/>
          </p:nvSpPr>
          <p:spPr>
            <a:xfrm>
              <a:off x="6707424" y="2459786"/>
              <a:ext cx="855675" cy="1899750"/>
            </a:xfrm>
            <a:custGeom>
              <a:avLst/>
              <a:gdLst/>
              <a:ahLst/>
              <a:cxnLst/>
              <a:rect l="l" t="t" r="r" b="b"/>
              <a:pathLst>
                <a:path w="34227" h="75990" extrusionOk="0">
                  <a:moveTo>
                    <a:pt x="7296" y="1"/>
                  </a:moveTo>
                  <a:cubicBezTo>
                    <a:pt x="7296" y="1"/>
                    <a:pt x="1" y="14378"/>
                    <a:pt x="122" y="18877"/>
                  </a:cubicBezTo>
                  <a:cubicBezTo>
                    <a:pt x="214" y="21369"/>
                    <a:pt x="4013" y="75595"/>
                    <a:pt x="4013" y="75595"/>
                  </a:cubicBezTo>
                  <a:lnTo>
                    <a:pt x="15016" y="75595"/>
                  </a:lnTo>
                  <a:lnTo>
                    <a:pt x="12980" y="19029"/>
                  </a:lnTo>
                  <a:lnTo>
                    <a:pt x="24500" y="75990"/>
                  </a:lnTo>
                  <a:lnTo>
                    <a:pt x="34226" y="74409"/>
                  </a:lnTo>
                  <a:lnTo>
                    <a:pt x="26475" y="13497"/>
                  </a:lnTo>
                  <a:cubicBezTo>
                    <a:pt x="26475" y="13497"/>
                    <a:pt x="25138" y="5229"/>
                    <a:pt x="22402" y="1825"/>
                  </a:cubicBezTo>
                  <a:lnTo>
                    <a:pt x="7296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79;p40"/>
            <p:cNvSpPr/>
            <p:nvPr/>
          </p:nvSpPr>
          <p:spPr>
            <a:xfrm>
              <a:off x="7013101" y="2787311"/>
              <a:ext cx="9150" cy="148200"/>
            </a:xfrm>
            <a:custGeom>
              <a:avLst/>
              <a:gdLst/>
              <a:ahLst/>
              <a:cxnLst/>
              <a:rect l="l" t="t" r="r" b="b"/>
              <a:pathLst>
                <a:path w="366" h="5928" extrusionOk="0">
                  <a:moveTo>
                    <a:pt x="92" y="0"/>
                  </a:moveTo>
                  <a:cubicBezTo>
                    <a:pt x="1" y="973"/>
                    <a:pt x="1" y="1976"/>
                    <a:pt x="92" y="2979"/>
                  </a:cubicBezTo>
                  <a:cubicBezTo>
                    <a:pt x="92" y="3952"/>
                    <a:pt x="153" y="4955"/>
                    <a:pt x="274" y="5928"/>
                  </a:cubicBezTo>
                  <a:cubicBezTo>
                    <a:pt x="366" y="4955"/>
                    <a:pt x="366" y="3952"/>
                    <a:pt x="274" y="2949"/>
                  </a:cubicBezTo>
                  <a:cubicBezTo>
                    <a:pt x="274" y="1976"/>
                    <a:pt x="214" y="973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80;p40"/>
            <p:cNvSpPr/>
            <p:nvPr/>
          </p:nvSpPr>
          <p:spPr>
            <a:xfrm>
              <a:off x="7203076" y="2811636"/>
              <a:ext cx="167975" cy="117525"/>
            </a:xfrm>
            <a:custGeom>
              <a:avLst/>
              <a:gdLst/>
              <a:ahLst/>
              <a:cxnLst/>
              <a:rect l="l" t="t" r="r" b="b"/>
              <a:pathLst>
                <a:path w="6719" h="4701" extrusionOk="0">
                  <a:moveTo>
                    <a:pt x="1" y="0"/>
                  </a:moveTo>
                  <a:cubicBezTo>
                    <a:pt x="1" y="122"/>
                    <a:pt x="31" y="243"/>
                    <a:pt x="62" y="365"/>
                  </a:cubicBezTo>
                  <a:cubicBezTo>
                    <a:pt x="153" y="669"/>
                    <a:pt x="244" y="973"/>
                    <a:pt x="396" y="1277"/>
                  </a:cubicBezTo>
                  <a:cubicBezTo>
                    <a:pt x="1277" y="3252"/>
                    <a:pt x="3223" y="4590"/>
                    <a:pt x="5411" y="4681"/>
                  </a:cubicBezTo>
                  <a:cubicBezTo>
                    <a:pt x="5550" y="4694"/>
                    <a:pt x="5683" y="4701"/>
                    <a:pt x="5815" y="4701"/>
                  </a:cubicBezTo>
                  <a:cubicBezTo>
                    <a:pt x="6003" y="4701"/>
                    <a:pt x="6188" y="4686"/>
                    <a:pt x="6384" y="4651"/>
                  </a:cubicBezTo>
                  <a:cubicBezTo>
                    <a:pt x="6475" y="4651"/>
                    <a:pt x="6597" y="4620"/>
                    <a:pt x="6718" y="4590"/>
                  </a:cubicBezTo>
                  <a:cubicBezTo>
                    <a:pt x="6718" y="4585"/>
                    <a:pt x="6706" y="4583"/>
                    <a:pt x="6682" y="4583"/>
                  </a:cubicBezTo>
                  <a:cubicBezTo>
                    <a:pt x="6606" y="4583"/>
                    <a:pt x="6416" y="4601"/>
                    <a:pt x="6139" y="4601"/>
                  </a:cubicBezTo>
                  <a:cubicBezTo>
                    <a:pt x="5938" y="4601"/>
                    <a:pt x="5692" y="4592"/>
                    <a:pt x="5411" y="4559"/>
                  </a:cubicBezTo>
                  <a:cubicBezTo>
                    <a:pt x="3314" y="4377"/>
                    <a:pt x="1460" y="3100"/>
                    <a:pt x="517" y="1216"/>
                  </a:cubicBezTo>
                  <a:cubicBezTo>
                    <a:pt x="153" y="486"/>
                    <a:pt x="6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81;p40"/>
            <p:cNvSpPr/>
            <p:nvPr/>
          </p:nvSpPr>
          <p:spPr>
            <a:xfrm>
              <a:off x="6699276" y="2795661"/>
              <a:ext cx="110975" cy="115525"/>
            </a:xfrm>
            <a:custGeom>
              <a:avLst/>
              <a:gdLst/>
              <a:ahLst/>
              <a:cxnLst/>
              <a:rect l="l" t="t" r="r" b="b"/>
              <a:pathLst>
                <a:path w="4439" h="4621" extrusionOk="0">
                  <a:moveTo>
                    <a:pt x="4438" y="1"/>
                  </a:moveTo>
                  <a:lnTo>
                    <a:pt x="4438" y="1"/>
                  </a:lnTo>
                  <a:cubicBezTo>
                    <a:pt x="3405" y="1916"/>
                    <a:pt x="1885" y="3496"/>
                    <a:pt x="0" y="4621"/>
                  </a:cubicBezTo>
                  <a:cubicBezTo>
                    <a:pt x="304" y="4530"/>
                    <a:pt x="608" y="4378"/>
                    <a:pt x="882" y="4195"/>
                  </a:cubicBezTo>
                  <a:cubicBezTo>
                    <a:pt x="1551" y="3800"/>
                    <a:pt x="2158" y="3314"/>
                    <a:pt x="2675" y="2736"/>
                  </a:cubicBezTo>
                  <a:cubicBezTo>
                    <a:pt x="3222" y="2189"/>
                    <a:pt x="3678" y="1551"/>
                    <a:pt x="4073" y="882"/>
                  </a:cubicBezTo>
                  <a:cubicBezTo>
                    <a:pt x="4225" y="609"/>
                    <a:pt x="4347" y="305"/>
                    <a:pt x="4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82;p40"/>
            <p:cNvSpPr/>
            <p:nvPr/>
          </p:nvSpPr>
          <p:spPr>
            <a:xfrm>
              <a:off x="6965226" y="2911168"/>
              <a:ext cx="80575" cy="1415670"/>
            </a:xfrm>
            <a:custGeom>
              <a:avLst/>
              <a:gdLst/>
              <a:ahLst/>
              <a:cxnLst/>
              <a:rect l="l" t="t" r="r" b="b"/>
              <a:pathLst>
                <a:path w="3223" h="58300" extrusionOk="0">
                  <a:moveTo>
                    <a:pt x="1977" y="1"/>
                  </a:moveTo>
                  <a:lnTo>
                    <a:pt x="1855" y="92"/>
                  </a:lnTo>
                  <a:cubicBezTo>
                    <a:pt x="1733" y="183"/>
                    <a:pt x="1612" y="274"/>
                    <a:pt x="1521" y="396"/>
                  </a:cubicBezTo>
                  <a:cubicBezTo>
                    <a:pt x="1156" y="852"/>
                    <a:pt x="913" y="1369"/>
                    <a:pt x="730" y="1916"/>
                  </a:cubicBezTo>
                  <a:cubicBezTo>
                    <a:pt x="274" y="3344"/>
                    <a:pt x="1" y="5533"/>
                    <a:pt x="62" y="8177"/>
                  </a:cubicBezTo>
                  <a:cubicBezTo>
                    <a:pt x="366" y="13496"/>
                    <a:pt x="791" y="20852"/>
                    <a:pt x="1308" y="28937"/>
                  </a:cubicBezTo>
                  <a:cubicBezTo>
                    <a:pt x="1825" y="37053"/>
                    <a:pt x="2281" y="44378"/>
                    <a:pt x="2615" y="49698"/>
                  </a:cubicBezTo>
                  <a:cubicBezTo>
                    <a:pt x="2797" y="52342"/>
                    <a:pt x="2949" y="54500"/>
                    <a:pt x="3040" y="55990"/>
                  </a:cubicBezTo>
                  <a:cubicBezTo>
                    <a:pt x="3101" y="56719"/>
                    <a:pt x="3132" y="57297"/>
                    <a:pt x="3162" y="57692"/>
                  </a:cubicBezTo>
                  <a:cubicBezTo>
                    <a:pt x="3192" y="57874"/>
                    <a:pt x="3192" y="58026"/>
                    <a:pt x="3192" y="58148"/>
                  </a:cubicBezTo>
                  <a:cubicBezTo>
                    <a:pt x="3192" y="58026"/>
                    <a:pt x="3192" y="57874"/>
                    <a:pt x="3192" y="57692"/>
                  </a:cubicBezTo>
                  <a:cubicBezTo>
                    <a:pt x="3162" y="57297"/>
                    <a:pt x="3132" y="56719"/>
                    <a:pt x="3101" y="55990"/>
                  </a:cubicBezTo>
                  <a:cubicBezTo>
                    <a:pt x="3010" y="54500"/>
                    <a:pt x="2888" y="52342"/>
                    <a:pt x="2736" y="49698"/>
                  </a:cubicBezTo>
                  <a:cubicBezTo>
                    <a:pt x="2433" y="44378"/>
                    <a:pt x="2007" y="37023"/>
                    <a:pt x="1490" y="28937"/>
                  </a:cubicBezTo>
                  <a:cubicBezTo>
                    <a:pt x="1004" y="20822"/>
                    <a:pt x="548" y="13496"/>
                    <a:pt x="214" y="8177"/>
                  </a:cubicBezTo>
                  <a:cubicBezTo>
                    <a:pt x="92" y="5533"/>
                    <a:pt x="366" y="3375"/>
                    <a:pt x="791" y="1946"/>
                  </a:cubicBezTo>
                  <a:cubicBezTo>
                    <a:pt x="943" y="1399"/>
                    <a:pt x="1217" y="882"/>
                    <a:pt x="1551" y="426"/>
                  </a:cubicBezTo>
                  <a:cubicBezTo>
                    <a:pt x="1642" y="305"/>
                    <a:pt x="1733" y="214"/>
                    <a:pt x="1855" y="122"/>
                  </a:cubicBezTo>
                  <a:cubicBezTo>
                    <a:pt x="1885" y="62"/>
                    <a:pt x="1946" y="31"/>
                    <a:pt x="1977" y="1"/>
                  </a:cubicBezTo>
                  <a:close/>
                  <a:moveTo>
                    <a:pt x="3192" y="58148"/>
                  </a:moveTo>
                  <a:cubicBezTo>
                    <a:pt x="3192" y="58178"/>
                    <a:pt x="3192" y="58239"/>
                    <a:pt x="3223" y="58300"/>
                  </a:cubicBezTo>
                  <a:cubicBezTo>
                    <a:pt x="3223" y="58239"/>
                    <a:pt x="3223" y="58178"/>
                    <a:pt x="3192" y="58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83;p40"/>
            <p:cNvSpPr/>
            <p:nvPr/>
          </p:nvSpPr>
          <p:spPr>
            <a:xfrm>
              <a:off x="7339851" y="2927886"/>
              <a:ext cx="199125" cy="1415700"/>
            </a:xfrm>
            <a:custGeom>
              <a:avLst/>
              <a:gdLst/>
              <a:ahLst/>
              <a:cxnLst/>
              <a:rect l="l" t="t" r="r" b="b"/>
              <a:pathLst>
                <a:path w="7965" h="56628" extrusionOk="0">
                  <a:moveTo>
                    <a:pt x="62" y="1"/>
                  </a:moveTo>
                  <a:cubicBezTo>
                    <a:pt x="1" y="1"/>
                    <a:pt x="1734" y="12676"/>
                    <a:pt x="3892" y="28329"/>
                  </a:cubicBezTo>
                  <a:cubicBezTo>
                    <a:pt x="6050" y="43953"/>
                    <a:pt x="7843" y="56628"/>
                    <a:pt x="7904" y="56628"/>
                  </a:cubicBezTo>
                  <a:cubicBezTo>
                    <a:pt x="7965" y="56628"/>
                    <a:pt x="6232" y="43922"/>
                    <a:pt x="4074" y="28299"/>
                  </a:cubicBezTo>
                  <a:cubicBezTo>
                    <a:pt x="1916" y="12645"/>
                    <a:pt x="123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84;p40"/>
            <p:cNvSpPr/>
            <p:nvPr/>
          </p:nvSpPr>
          <p:spPr>
            <a:xfrm>
              <a:off x="6884676" y="1865561"/>
              <a:ext cx="458250" cy="660375"/>
            </a:xfrm>
            <a:custGeom>
              <a:avLst/>
              <a:gdLst/>
              <a:ahLst/>
              <a:cxnLst/>
              <a:rect l="l" t="t" r="r" b="b"/>
              <a:pathLst>
                <a:path w="18330" h="26415" extrusionOk="0">
                  <a:moveTo>
                    <a:pt x="13223" y="1"/>
                  </a:moveTo>
                  <a:lnTo>
                    <a:pt x="3618" y="396"/>
                  </a:lnTo>
                  <a:lnTo>
                    <a:pt x="1" y="8876"/>
                  </a:lnTo>
                  <a:lnTo>
                    <a:pt x="366" y="26414"/>
                  </a:lnTo>
                  <a:lnTo>
                    <a:pt x="14652" y="24195"/>
                  </a:lnTo>
                  <a:lnTo>
                    <a:pt x="16719" y="13709"/>
                  </a:lnTo>
                  <a:lnTo>
                    <a:pt x="18330" y="2432"/>
                  </a:lnTo>
                  <a:cubicBezTo>
                    <a:pt x="16871" y="1156"/>
                    <a:pt x="15108" y="335"/>
                    <a:pt x="13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85;p40"/>
            <p:cNvSpPr/>
            <p:nvPr/>
          </p:nvSpPr>
          <p:spPr>
            <a:xfrm>
              <a:off x="7009301" y="1870111"/>
              <a:ext cx="377700" cy="949125"/>
            </a:xfrm>
            <a:custGeom>
              <a:avLst/>
              <a:gdLst/>
              <a:ahLst/>
              <a:cxnLst/>
              <a:rect l="l" t="t" r="r" b="b"/>
              <a:pathLst>
                <a:path w="15108" h="37965" extrusionOk="0">
                  <a:moveTo>
                    <a:pt x="9028" y="1"/>
                  </a:moveTo>
                  <a:cubicBezTo>
                    <a:pt x="9028" y="1"/>
                    <a:pt x="4469" y="10183"/>
                    <a:pt x="2037" y="10852"/>
                  </a:cubicBezTo>
                  <a:cubicBezTo>
                    <a:pt x="943" y="15168"/>
                    <a:pt x="1" y="37965"/>
                    <a:pt x="1" y="37965"/>
                  </a:cubicBezTo>
                  <a:lnTo>
                    <a:pt x="15107" y="37357"/>
                  </a:lnTo>
                  <a:lnTo>
                    <a:pt x="10639" y="22554"/>
                  </a:lnTo>
                  <a:lnTo>
                    <a:pt x="12433" y="15138"/>
                  </a:lnTo>
                  <a:cubicBezTo>
                    <a:pt x="12433" y="15138"/>
                    <a:pt x="10487" y="3405"/>
                    <a:pt x="12585" y="1369"/>
                  </a:cubicBezTo>
                  <a:cubicBezTo>
                    <a:pt x="11369" y="578"/>
                    <a:pt x="10396" y="92"/>
                    <a:pt x="9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6;p40"/>
            <p:cNvSpPr/>
            <p:nvPr/>
          </p:nvSpPr>
          <p:spPr>
            <a:xfrm>
              <a:off x="6725876" y="1864911"/>
              <a:ext cx="317650" cy="954325"/>
            </a:xfrm>
            <a:custGeom>
              <a:avLst/>
              <a:gdLst/>
              <a:ahLst/>
              <a:cxnLst/>
              <a:rect l="l" t="t" r="r" b="b"/>
              <a:pathLst>
                <a:path w="12706" h="38173" extrusionOk="0">
                  <a:moveTo>
                    <a:pt x="10566" y="0"/>
                  </a:moveTo>
                  <a:cubicBezTo>
                    <a:pt x="9632" y="0"/>
                    <a:pt x="8724" y="313"/>
                    <a:pt x="7994" y="938"/>
                  </a:cubicBezTo>
                  <a:cubicBezTo>
                    <a:pt x="7994" y="938"/>
                    <a:pt x="5228" y="12367"/>
                    <a:pt x="5228" y="12823"/>
                  </a:cubicBezTo>
                  <a:cubicBezTo>
                    <a:pt x="5259" y="14069"/>
                    <a:pt x="6353" y="22762"/>
                    <a:pt x="6353" y="22762"/>
                  </a:cubicBezTo>
                  <a:cubicBezTo>
                    <a:pt x="4803" y="25437"/>
                    <a:pt x="3982" y="26835"/>
                    <a:pt x="3982" y="26835"/>
                  </a:cubicBezTo>
                  <a:cubicBezTo>
                    <a:pt x="2219" y="29814"/>
                    <a:pt x="0" y="36623"/>
                    <a:pt x="0" y="36623"/>
                  </a:cubicBezTo>
                  <a:lnTo>
                    <a:pt x="10700" y="38173"/>
                  </a:lnTo>
                  <a:lnTo>
                    <a:pt x="12706" y="10939"/>
                  </a:lnTo>
                  <a:cubicBezTo>
                    <a:pt x="11459" y="9601"/>
                    <a:pt x="10730" y="7869"/>
                    <a:pt x="10669" y="6075"/>
                  </a:cubicBezTo>
                  <a:cubicBezTo>
                    <a:pt x="10639" y="4039"/>
                    <a:pt x="10760" y="2033"/>
                    <a:pt x="11034" y="27"/>
                  </a:cubicBezTo>
                  <a:cubicBezTo>
                    <a:pt x="10878" y="9"/>
                    <a:pt x="10721" y="0"/>
                    <a:pt x="10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7;p40"/>
            <p:cNvSpPr/>
            <p:nvPr/>
          </p:nvSpPr>
          <p:spPr>
            <a:xfrm>
              <a:off x="6874801" y="1460536"/>
              <a:ext cx="400500" cy="84375"/>
            </a:xfrm>
            <a:custGeom>
              <a:avLst/>
              <a:gdLst/>
              <a:ahLst/>
              <a:cxnLst/>
              <a:rect l="l" t="t" r="r" b="b"/>
              <a:pathLst>
                <a:path w="16020" h="3375" extrusionOk="0">
                  <a:moveTo>
                    <a:pt x="7995" y="1"/>
                  </a:moveTo>
                  <a:cubicBezTo>
                    <a:pt x="3587" y="1"/>
                    <a:pt x="1" y="882"/>
                    <a:pt x="1" y="2007"/>
                  </a:cubicBezTo>
                  <a:cubicBezTo>
                    <a:pt x="1" y="2554"/>
                    <a:pt x="821" y="3040"/>
                    <a:pt x="2220" y="3375"/>
                  </a:cubicBezTo>
                  <a:lnTo>
                    <a:pt x="13831" y="3375"/>
                  </a:lnTo>
                  <a:cubicBezTo>
                    <a:pt x="15168" y="3010"/>
                    <a:pt x="16019" y="2524"/>
                    <a:pt x="16019" y="2007"/>
                  </a:cubicBezTo>
                  <a:cubicBezTo>
                    <a:pt x="16019" y="882"/>
                    <a:pt x="12433" y="1"/>
                    <a:pt x="799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8;p40"/>
            <p:cNvSpPr/>
            <p:nvPr/>
          </p:nvSpPr>
          <p:spPr>
            <a:xfrm>
              <a:off x="6899126" y="1468911"/>
              <a:ext cx="355650" cy="75250"/>
            </a:xfrm>
            <a:custGeom>
              <a:avLst/>
              <a:gdLst/>
              <a:ahLst/>
              <a:cxnLst/>
              <a:rect l="l" t="t" r="r" b="b"/>
              <a:pathLst>
                <a:path w="14226" h="3010" extrusionOk="0">
                  <a:moveTo>
                    <a:pt x="7143" y="0"/>
                  </a:moveTo>
                  <a:cubicBezTo>
                    <a:pt x="3222" y="0"/>
                    <a:pt x="122" y="456"/>
                    <a:pt x="31" y="1793"/>
                  </a:cubicBezTo>
                  <a:cubicBezTo>
                    <a:pt x="0" y="2249"/>
                    <a:pt x="791" y="2705"/>
                    <a:pt x="2007" y="3009"/>
                  </a:cubicBezTo>
                  <a:lnTo>
                    <a:pt x="12280" y="3009"/>
                  </a:lnTo>
                  <a:cubicBezTo>
                    <a:pt x="13496" y="2705"/>
                    <a:pt x="14226" y="2249"/>
                    <a:pt x="14226" y="1793"/>
                  </a:cubicBezTo>
                  <a:cubicBezTo>
                    <a:pt x="14226" y="790"/>
                    <a:pt x="11064" y="0"/>
                    <a:pt x="7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89;p40"/>
            <p:cNvSpPr/>
            <p:nvPr/>
          </p:nvSpPr>
          <p:spPr>
            <a:xfrm>
              <a:off x="7198526" y="1516761"/>
              <a:ext cx="87400" cy="186600"/>
            </a:xfrm>
            <a:custGeom>
              <a:avLst/>
              <a:gdLst/>
              <a:ahLst/>
              <a:cxnLst/>
              <a:rect l="l" t="t" r="r" b="b"/>
              <a:pathLst>
                <a:path w="3496" h="7464" extrusionOk="0">
                  <a:moveTo>
                    <a:pt x="821" y="1"/>
                  </a:moveTo>
                  <a:lnTo>
                    <a:pt x="821" y="1"/>
                  </a:lnTo>
                  <a:cubicBezTo>
                    <a:pt x="795" y="99"/>
                    <a:pt x="785" y="197"/>
                    <a:pt x="789" y="293"/>
                  </a:cubicBezTo>
                  <a:lnTo>
                    <a:pt x="789" y="293"/>
                  </a:lnTo>
                  <a:lnTo>
                    <a:pt x="821" y="1"/>
                  </a:lnTo>
                  <a:close/>
                  <a:moveTo>
                    <a:pt x="789" y="293"/>
                  </a:moveTo>
                  <a:lnTo>
                    <a:pt x="0" y="7417"/>
                  </a:lnTo>
                  <a:cubicBezTo>
                    <a:pt x="100" y="7449"/>
                    <a:pt x="201" y="7463"/>
                    <a:pt x="302" y="7463"/>
                  </a:cubicBezTo>
                  <a:cubicBezTo>
                    <a:pt x="783" y="7463"/>
                    <a:pt x="1265" y="7136"/>
                    <a:pt x="1642" y="6810"/>
                  </a:cubicBezTo>
                  <a:cubicBezTo>
                    <a:pt x="2280" y="6293"/>
                    <a:pt x="2827" y="5655"/>
                    <a:pt x="3162" y="4895"/>
                  </a:cubicBezTo>
                  <a:cubicBezTo>
                    <a:pt x="3496" y="4165"/>
                    <a:pt x="3435" y="3284"/>
                    <a:pt x="2949" y="2585"/>
                  </a:cubicBezTo>
                  <a:cubicBezTo>
                    <a:pt x="2584" y="2129"/>
                    <a:pt x="2037" y="1885"/>
                    <a:pt x="1551" y="1521"/>
                  </a:cubicBezTo>
                  <a:cubicBezTo>
                    <a:pt x="1147" y="1193"/>
                    <a:pt x="806" y="760"/>
                    <a:pt x="789" y="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90;p40"/>
            <p:cNvSpPr/>
            <p:nvPr/>
          </p:nvSpPr>
          <p:spPr>
            <a:xfrm>
              <a:off x="6944726" y="1401111"/>
              <a:ext cx="272050" cy="563250"/>
            </a:xfrm>
            <a:custGeom>
              <a:avLst/>
              <a:gdLst/>
              <a:ahLst/>
              <a:cxnLst/>
              <a:rect l="l" t="t" r="r" b="b"/>
              <a:pathLst>
                <a:path w="10882" h="22530" extrusionOk="0">
                  <a:moveTo>
                    <a:pt x="5443" y="0"/>
                  </a:moveTo>
                  <a:cubicBezTo>
                    <a:pt x="5352" y="0"/>
                    <a:pt x="5260" y="2"/>
                    <a:pt x="5167" y="7"/>
                  </a:cubicBezTo>
                  <a:cubicBezTo>
                    <a:pt x="2249" y="220"/>
                    <a:pt x="0" y="2651"/>
                    <a:pt x="31" y="5600"/>
                  </a:cubicBezTo>
                  <a:cubicBezTo>
                    <a:pt x="31" y="8122"/>
                    <a:pt x="61" y="10676"/>
                    <a:pt x="213" y="11588"/>
                  </a:cubicBezTo>
                  <a:cubicBezTo>
                    <a:pt x="639" y="14354"/>
                    <a:pt x="2401" y="15174"/>
                    <a:pt x="3101" y="15387"/>
                  </a:cubicBezTo>
                  <a:cubicBezTo>
                    <a:pt x="3374" y="15448"/>
                    <a:pt x="3617" y="15478"/>
                    <a:pt x="3860" y="15478"/>
                  </a:cubicBezTo>
                  <a:lnTo>
                    <a:pt x="3860" y="15509"/>
                  </a:lnTo>
                  <a:lnTo>
                    <a:pt x="3739" y="18731"/>
                  </a:lnTo>
                  <a:cubicBezTo>
                    <a:pt x="3739" y="20858"/>
                    <a:pt x="5167" y="22530"/>
                    <a:pt x="7295" y="22530"/>
                  </a:cubicBezTo>
                  <a:cubicBezTo>
                    <a:pt x="9392" y="22530"/>
                    <a:pt x="10791" y="20706"/>
                    <a:pt x="10791" y="18609"/>
                  </a:cubicBezTo>
                  <a:lnTo>
                    <a:pt x="10882" y="5326"/>
                  </a:lnTo>
                  <a:cubicBezTo>
                    <a:pt x="10823" y="2349"/>
                    <a:pt x="8391" y="0"/>
                    <a:pt x="544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91;p40"/>
            <p:cNvSpPr/>
            <p:nvPr/>
          </p:nvSpPr>
          <p:spPr>
            <a:xfrm>
              <a:off x="6971326" y="1566161"/>
              <a:ext cx="22050" cy="21300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456" y="1"/>
                  </a:moveTo>
                  <a:cubicBezTo>
                    <a:pt x="213" y="1"/>
                    <a:pt x="30" y="153"/>
                    <a:pt x="0" y="396"/>
                  </a:cubicBezTo>
                  <a:cubicBezTo>
                    <a:pt x="0" y="639"/>
                    <a:pt x="182" y="821"/>
                    <a:pt x="426" y="852"/>
                  </a:cubicBezTo>
                  <a:cubicBezTo>
                    <a:pt x="669" y="852"/>
                    <a:pt x="851" y="700"/>
                    <a:pt x="882" y="457"/>
                  </a:cubicBezTo>
                  <a:cubicBezTo>
                    <a:pt x="882" y="213"/>
                    <a:pt x="699" y="3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92;p40"/>
            <p:cNvSpPr/>
            <p:nvPr/>
          </p:nvSpPr>
          <p:spPr>
            <a:xfrm>
              <a:off x="6963726" y="1544886"/>
              <a:ext cx="44850" cy="12400"/>
            </a:xfrm>
            <a:custGeom>
              <a:avLst/>
              <a:gdLst/>
              <a:ahLst/>
              <a:cxnLst/>
              <a:rect l="l" t="t" r="r" b="b"/>
              <a:pathLst>
                <a:path w="1794" h="496" extrusionOk="0">
                  <a:moveTo>
                    <a:pt x="882" y="1"/>
                  </a:moveTo>
                  <a:cubicBezTo>
                    <a:pt x="638" y="1"/>
                    <a:pt x="395" y="92"/>
                    <a:pt x="182" y="244"/>
                  </a:cubicBezTo>
                  <a:cubicBezTo>
                    <a:pt x="30" y="335"/>
                    <a:pt x="0" y="457"/>
                    <a:pt x="30" y="487"/>
                  </a:cubicBezTo>
                  <a:cubicBezTo>
                    <a:pt x="34" y="493"/>
                    <a:pt x="40" y="496"/>
                    <a:pt x="49" y="496"/>
                  </a:cubicBezTo>
                  <a:cubicBezTo>
                    <a:pt x="129" y="496"/>
                    <a:pt x="444" y="274"/>
                    <a:pt x="882" y="274"/>
                  </a:cubicBezTo>
                  <a:cubicBezTo>
                    <a:pt x="1314" y="274"/>
                    <a:pt x="1626" y="466"/>
                    <a:pt x="1733" y="466"/>
                  </a:cubicBezTo>
                  <a:cubicBezTo>
                    <a:pt x="1746" y="466"/>
                    <a:pt x="1756" y="463"/>
                    <a:pt x="1763" y="457"/>
                  </a:cubicBezTo>
                  <a:cubicBezTo>
                    <a:pt x="1793" y="396"/>
                    <a:pt x="1733" y="335"/>
                    <a:pt x="1581" y="213"/>
                  </a:cubicBezTo>
                  <a:cubicBezTo>
                    <a:pt x="1368" y="92"/>
                    <a:pt x="1125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93;p40"/>
            <p:cNvSpPr/>
            <p:nvPr/>
          </p:nvSpPr>
          <p:spPr>
            <a:xfrm>
              <a:off x="7087576" y="1566161"/>
              <a:ext cx="22075" cy="21300"/>
            </a:xfrm>
            <a:custGeom>
              <a:avLst/>
              <a:gdLst/>
              <a:ahLst/>
              <a:cxnLst/>
              <a:rect l="l" t="t" r="r" b="b"/>
              <a:pathLst>
                <a:path w="883" h="852" extrusionOk="0">
                  <a:moveTo>
                    <a:pt x="457" y="1"/>
                  </a:moveTo>
                  <a:cubicBezTo>
                    <a:pt x="213" y="1"/>
                    <a:pt x="31" y="153"/>
                    <a:pt x="1" y="396"/>
                  </a:cubicBezTo>
                  <a:cubicBezTo>
                    <a:pt x="1" y="639"/>
                    <a:pt x="183" y="821"/>
                    <a:pt x="426" y="852"/>
                  </a:cubicBezTo>
                  <a:cubicBezTo>
                    <a:pt x="669" y="852"/>
                    <a:pt x="852" y="700"/>
                    <a:pt x="882" y="457"/>
                  </a:cubicBezTo>
                  <a:cubicBezTo>
                    <a:pt x="882" y="213"/>
                    <a:pt x="700" y="3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94;p40"/>
            <p:cNvSpPr/>
            <p:nvPr/>
          </p:nvSpPr>
          <p:spPr>
            <a:xfrm>
              <a:off x="7080751" y="1547161"/>
              <a:ext cx="44850" cy="11675"/>
            </a:xfrm>
            <a:custGeom>
              <a:avLst/>
              <a:gdLst/>
              <a:ahLst/>
              <a:cxnLst/>
              <a:rect l="l" t="t" r="r" b="b"/>
              <a:pathLst>
                <a:path w="1794" h="467" extrusionOk="0">
                  <a:moveTo>
                    <a:pt x="881" y="1"/>
                  </a:moveTo>
                  <a:cubicBezTo>
                    <a:pt x="638" y="1"/>
                    <a:pt x="395" y="92"/>
                    <a:pt x="182" y="244"/>
                  </a:cubicBezTo>
                  <a:cubicBezTo>
                    <a:pt x="30" y="335"/>
                    <a:pt x="0" y="457"/>
                    <a:pt x="0" y="457"/>
                  </a:cubicBezTo>
                  <a:cubicBezTo>
                    <a:pt x="7" y="463"/>
                    <a:pt x="17" y="466"/>
                    <a:pt x="30" y="466"/>
                  </a:cubicBezTo>
                  <a:cubicBezTo>
                    <a:pt x="137" y="466"/>
                    <a:pt x="449" y="274"/>
                    <a:pt x="881" y="274"/>
                  </a:cubicBezTo>
                  <a:cubicBezTo>
                    <a:pt x="1314" y="274"/>
                    <a:pt x="1626" y="466"/>
                    <a:pt x="1733" y="466"/>
                  </a:cubicBezTo>
                  <a:cubicBezTo>
                    <a:pt x="1746" y="466"/>
                    <a:pt x="1756" y="463"/>
                    <a:pt x="1763" y="457"/>
                  </a:cubicBezTo>
                  <a:cubicBezTo>
                    <a:pt x="1793" y="396"/>
                    <a:pt x="1733" y="335"/>
                    <a:pt x="1581" y="214"/>
                  </a:cubicBezTo>
                  <a:cubicBezTo>
                    <a:pt x="1368" y="92"/>
                    <a:pt x="1125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95;p40"/>
            <p:cNvSpPr/>
            <p:nvPr/>
          </p:nvSpPr>
          <p:spPr>
            <a:xfrm>
              <a:off x="7007801" y="1547161"/>
              <a:ext cx="35725" cy="100350"/>
            </a:xfrm>
            <a:custGeom>
              <a:avLst/>
              <a:gdLst/>
              <a:ahLst/>
              <a:cxnLst/>
              <a:rect l="l" t="t" r="r" b="b"/>
              <a:pathLst>
                <a:path w="1429" h="4014" extrusionOk="0">
                  <a:moveTo>
                    <a:pt x="1429" y="1"/>
                  </a:moveTo>
                  <a:cubicBezTo>
                    <a:pt x="1033" y="761"/>
                    <a:pt x="699" y="1551"/>
                    <a:pt x="426" y="2372"/>
                  </a:cubicBezTo>
                  <a:cubicBezTo>
                    <a:pt x="304" y="2706"/>
                    <a:pt x="213" y="3010"/>
                    <a:pt x="91" y="3284"/>
                  </a:cubicBezTo>
                  <a:cubicBezTo>
                    <a:pt x="0" y="3435"/>
                    <a:pt x="0" y="3618"/>
                    <a:pt x="30" y="3770"/>
                  </a:cubicBezTo>
                  <a:cubicBezTo>
                    <a:pt x="61" y="3861"/>
                    <a:pt x="122" y="3922"/>
                    <a:pt x="243" y="3952"/>
                  </a:cubicBezTo>
                  <a:cubicBezTo>
                    <a:pt x="304" y="3952"/>
                    <a:pt x="365" y="3983"/>
                    <a:pt x="426" y="3983"/>
                  </a:cubicBezTo>
                  <a:cubicBezTo>
                    <a:pt x="699" y="4013"/>
                    <a:pt x="942" y="4013"/>
                    <a:pt x="1216" y="4013"/>
                  </a:cubicBezTo>
                  <a:cubicBezTo>
                    <a:pt x="973" y="3922"/>
                    <a:pt x="699" y="3861"/>
                    <a:pt x="456" y="3861"/>
                  </a:cubicBezTo>
                  <a:cubicBezTo>
                    <a:pt x="334" y="3861"/>
                    <a:pt x="213" y="3831"/>
                    <a:pt x="182" y="3739"/>
                  </a:cubicBezTo>
                  <a:cubicBezTo>
                    <a:pt x="182" y="3618"/>
                    <a:pt x="213" y="3466"/>
                    <a:pt x="274" y="3375"/>
                  </a:cubicBezTo>
                  <a:lnTo>
                    <a:pt x="638" y="2432"/>
                  </a:lnTo>
                  <a:cubicBezTo>
                    <a:pt x="973" y="1642"/>
                    <a:pt x="1216" y="852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96;p40"/>
            <p:cNvSpPr/>
            <p:nvPr/>
          </p:nvSpPr>
          <p:spPr>
            <a:xfrm>
              <a:off x="7040476" y="1756886"/>
              <a:ext cx="104875" cy="53250"/>
            </a:xfrm>
            <a:custGeom>
              <a:avLst/>
              <a:gdLst/>
              <a:ahLst/>
              <a:cxnLst/>
              <a:rect l="l" t="t" r="r" b="b"/>
              <a:pathLst>
                <a:path w="4195" h="2130" extrusionOk="0">
                  <a:moveTo>
                    <a:pt x="4195" y="1"/>
                  </a:moveTo>
                  <a:lnTo>
                    <a:pt x="4195" y="1"/>
                  </a:lnTo>
                  <a:cubicBezTo>
                    <a:pt x="2233" y="1162"/>
                    <a:pt x="622" y="1250"/>
                    <a:pt x="181" y="1250"/>
                  </a:cubicBezTo>
                  <a:cubicBezTo>
                    <a:pt x="102" y="1250"/>
                    <a:pt x="61" y="1247"/>
                    <a:pt x="61" y="1247"/>
                  </a:cubicBezTo>
                  <a:lnTo>
                    <a:pt x="0" y="2098"/>
                  </a:lnTo>
                  <a:cubicBezTo>
                    <a:pt x="223" y="2120"/>
                    <a:pt x="435" y="2130"/>
                    <a:pt x="635" y="2130"/>
                  </a:cubicBezTo>
                  <a:cubicBezTo>
                    <a:pt x="3556" y="2130"/>
                    <a:pt x="4195" y="1"/>
                    <a:pt x="419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97;p40"/>
            <p:cNvSpPr/>
            <p:nvPr/>
          </p:nvSpPr>
          <p:spPr>
            <a:xfrm>
              <a:off x="7041226" y="1667886"/>
              <a:ext cx="38025" cy="26250"/>
            </a:xfrm>
            <a:custGeom>
              <a:avLst/>
              <a:gdLst/>
              <a:ahLst/>
              <a:cxnLst/>
              <a:rect l="l" t="t" r="r" b="b"/>
              <a:pathLst>
                <a:path w="1521" h="1050" extrusionOk="0">
                  <a:moveTo>
                    <a:pt x="737" y="0"/>
                  </a:moveTo>
                  <a:cubicBezTo>
                    <a:pt x="487" y="0"/>
                    <a:pt x="225" y="118"/>
                    <a:pt x="61" y="309"/>
                  </a:cubicBezTo>
                  <a:lnTo>
                    <a:pt x="31" y="309"/>
                  </a:lnTo>
                  <a:cubicBezTo>
                    <a:pt x="0" y="369"/>
                    <a:pt x="0" y="430"/>
                    <a:pt x="31" y="491"/>
                  </a:cubicBezTo>
                  <a:cubicBezTo>
                    <a:pt x="92" y="552"/>
                    <a:pt x="122" y="582"/>
                    <a:pt x="183" y="643"/>
                  </a:cubicBezTo>
                  <a:cubicBezTo>
                    <a:pt x="365" y="795"/>
                    <a:pt x="548" y="917"/>
                    <a:pt x="791" y="1008"/>
                  </a:cubicBezTo>
                  <a:cubicBezTo>
                    <a:pt x="857" y="1036"/>
                    <a:pt x="925" y="1050"/>
                    <a:pt x="993" y="1050"/>
                  </a:cubicBezTo>
                  <a:cubicBezTo>
                    <a:pt x="1145" y="1050"/>
                    <a:pt x="1294" y="982"/>
                    <a:pt x="1399" y="856"/>
                  </a:cubicBezTo>
                  <a:cubicBezTo>
                    <a:pt x="1520" y="673"/>
                    <a:pt x="1490" y="461"/>
                    <a:pt x="1368" y="278"/>
                  </a:cubicBezTo>
                  <a:cubicBezTo>
                    <a:pt x="1247" y="126"/>
                    <a:pt x="1034" y="5"/>
                    <a:pt x="821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98;p40"/>
            <p:cNvSpPr/>
            <p:nvPr/>
          </p:nvSpPr>
          <p:spPr>
            <a:xfrm>
              <a:off x="7035151" y="1655061"/>
              <a:ext cx="40300" cy="34225"/>
            </a:xfrm>
            <a:custGeom>
              <a:avLst/>
              <a:gdLst/>
              <a:ahLst/>
              <a:cxnLst/>
              <a:rect l="l" t="t" r="r" b="b"/>
              <a:pathLst>
                <a:path w="1612" h="1369" extrusionOk="0">
                  <a:moveTo>
                    <a:pt x="1520" y="1"/>
                  </a:moveTo>
                  <a:cubicBezTo>
                    <a:pt x="1429" y="1"/>
                    <a:pt x="1429" y="518"/>
                    <a:pt x="1003" y="882"/>
                  </a:cubicBezTo>
                  <a:cubicBezTo>
                    <a:pt x="578" y="1247"/>
                    <a:pt x="0" y="1186"/>
                    <a:pt x="0" y="1278"/>
                  </a:cubicBezTo>
                  <a:cubicBezTo>
                    <a:pt x="0" y="1338"/>
                    <a:pt x="122" y="1369"/>
                    <a:pt x="365" y="1369"/>
                  </a:cubicBezTo>
                  <a:cubicBezTo>
                    <a:pt x="669" y="1369"/>
                    <a:pt x="973" y="1278"/>
                    <a:pt x="1186" y="1095"/>
                  </a:cubicBezTo>
                  <a:cubicBezTo>
                    <a:pt x="1429" y="913"/>
                    <a:pt x="1550" y="639"/>
                    <a:pt x="1581" y="366"/>
                  </a:cubicBezTo>
                  <a:cubicBezTo>
                    <a:pt x="1611" y="123"/>
                    <a:pt x="155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99;p40"/>
            <p:cNvSpPr/>
            <p:nvPr/>
          </p:nvSpPr>
          <p:spPr>
            <a:xfrm>
              <a:off x="7089851" y="1649761"/>
              <a:ext cx="3825" cy="3350"/>
            </a:xfrm>
            <a:custGeom>
              <a:avLst/>
              <a:gdLst/>
              <a:ahLst/>
              <a:cxnLst/>
              <a:rect l="l" t="t" r="r" b="b"/>
              <a:pathLst>
                <a:path w="153" h="134" extrusionOk="0">
                  <a:moveTo>
                    <a:pt x="62" y="0"/>
                  </a:moveTo>
                  <a:lnTo>
                    <a:pt x="31" y="31"/>
                  </a:lnTo>
                  <a:cubicBezTo>
                    <a:pt x="1" y="61"/>
                    <a:pt x="31" y="91"/>
                    <a:pt x="62" y="122"/>
                  </a:cubicBezTo>
                  <a:cubicBezTo>
                    <a:pt x="78" y="130"/>
                    <a:pt x="92" y="134"/>
                    <a:pt x="104" y="134"/>
                  </a:cubicBezTo>
                  <a:cubicBezTo>
                    <a:pt x="136" y="134"/>
                    <a:pt x="153" y="105"/>
                    <a:pt x="153" y="61"/>
                  </a:cubicBezTo>
                  <a:cubicBezTo>
                    <a:pt x="153" y="31"/>
                    <a:pt x="12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00;p40"/>
            <p:cNvSpPr/>
            <p:nvPr/>
          </p:nvSpPr>
          <p:spPr>
            <a:xfrm>
              <a:off x="7021476" y="1472711"/>
              <a:ext cx="199100" cy="209750"/>
            </a:xfrm>
            <a:custGeom>
              <a:avLst/>
              <a:gdLst/>
              <a:ahLst/>
              <a:cxnLst/>
              <a:rect l="l" t="t" r="r" b="b"/>
              <a:pathLst>
                <a:path w="7964" h="8390" extrusionOk="0">
                  <a:moveTo>
                    <a:pt x="760" y="0"/>
                  </a:moveTo>
                  <a:lnTo>
                    <a:pt x="0" y="456"/>
                  </a:lnTo>
                  <a:cubicBezTo>
                    <a:pt x="517" y="1185"/>
                    <a:pt x="1338" y="1672"/>
                    <a:pt x="2249" y="1733"/>
                  </a:cubicBezTo>
                  <a:cubicBezTo>
                    <a:pt x="2827" y="1793"/>
                    <a:pt x="3496" y="1672"/>
                    <a:pt x="3921" y="2067"/>
                  </a:cubicBezTo>
                  <a:cubicBezTo>
                    <a:pt x="4195" y="2401"/>
                    <a:pt x="4408" y="2796"/>
                    <a:pt x="4499" y="3222"/>
                  </a:cubicBezTo>
                  <a:cubicBezTo>
                    <a:pt x="4681" y="3830"/>
                    <a:pt x="5107" y="4377"/>
                    <a:pt x="5654" y="4711"/>
                  </a:cubicBezTo>
                  <a:cubicBezTo>
                    <a:pt x="6110" y="4955"/>
                    <a:pt x="6657" y="5076"/>
                    <a:pt x="6961" y="5471"/>
                  </a:cubicBezTo>
                  <a:cubicBezTo>
                    <a:pt x="7295" y="5866"/>
                    <a:pt x="7265" y="6474"/>
                    <a:pt x="7295" y="7021"/>
                  </a:cubicBezTo>
                  <a:cubicBezTo>
                    <a:pt x="7295" y="7538"/>
                    <a:pt x="7417" y="8176"/>
                    <a:pt x="7903" y="8389"/>
                  </a:cubicBezTo>
                  <a:cubicBezTo>
                    <a:pt x="7933" y="6444"/>
                    <a:pt x="7933" y="4499"/>
                    <a:pt x="7964" y="2553"/>
                  </a:cubicBezTo>
                  <a:cubicBezTo>
                    <a:pt x="7964" y="2249"/>
                    <a:pt x="7933" y="1976"/>
                    <a:pt x="7842" y="1702"/>
                  </a:cubicBezTo>
                  <a:cubicBezTo>
                    <a:pt x="7629" y="1064"/>
                    <a:pt x="6930" y="790"/>
                    <a:pt x="6292" y="608"/>
                  </a:cubicBezTo>
                  <a:cubicBezTo>
                    <a:pt x="4499" y="122"/>
                    <a:pt x="2614" y="61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01;p40"/>
            <p:cNvSpPr/>
            <p:nvPr/>
          </p:nvSpPr>
          <p:spPr>
            <a:xfrm>
              <a:off x="6902176" y="1301736"/>
              <a:ext cx="349575" cy="196075"/>
            </a:xfrm>
            <a:custGeom>
              <a:avLst/>
              <a:gdLst/>
              <a:ahLst/>
              <a:cxnLst/>
              <a:rect l="l" t="t" r="r" b="b"/>
              <a:pathLst>
                <a:path w="13983" h="7843" extrusionOk="0">
                  <a:moveTo>
                    <a:pt x="5897" y="0"/>
                  </a:moveTo>
                  <a:cubicBezTo>
                    <a:pt x="2675" y="608"/>
                    <a:pt x="1337" y="2644"/>
                    <a:pt x="1246" y="2888"/>
                  </a:cubicBezTo>
                  <a:cubicBezTo>
                    <a:pt x="1155" y="3131"/>
                    <a:pt x="0" y="7842"/>
                    <a:pt x="0" y="7842"/>
                  </a:cubicBezTo>
                  <a:lnTo>
                    <a:pt x="1489" y="7113"/>
                  </a:lnTo>
                  <a:lnTo>
                    <a:pt x="6535" y="5897"/>
                  </a:lnTo>
                  <a:lnTo>
                    <a:pt x="13982" y="7508"/>
                  </a:lnTo>
                  <a:cubicBezTo>
                    <a:pt x="13982" y="7508"/>
                    <a:pt x="13678" y="3040"/>
                    <a:pt x="13009" y="2128"/>
                  </a:cubicBezTo>
                  <a:cubicBezTo>
                    <a:pt x="12310" y="1216"/>
                    <a:pt x="8541" y="0"/>
                    <a:pt x="8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02;p40"/>
            <p:cNvSpPr/>
            <p:nvPr/>
          </p:nvSpPr>
          <p:spPr>
            <a:xfrm>
              <a:off x="7025276" y="1288811"/>
              <a:ext cx="108675" cy="191500"/>
            </a:xfrm>
            <a:custGeom>
              <a:avLst/>
              <a:gdLst/>
              <a:ahLst/>
              <a:cxnLst/>
              <a:rect l="l" t="t" r="r" b="b"/>
              <a:pathLst>
                <a:path w="4347" h="7660" extrusionOk="0">
                  <a:moveTo>
                    <a:pt x="699" y="0"/>
                  </a:moveTo>
                  <a:cubicBezTo>
                    <a:pt x="395" y="335"/>
                    <a:pt x="243" y="760"/>
                    <a:pt x="243" y="1186"/>
                  </a:cubicBezTo>
                  <a:cubicBezTo>
                    <a:pt x="183" y="2006"/>
                    <a:pt x="0" y="7660"/>
                    <a:pt x="0" y="7660"/>
                  </a:cubicBezTo>
                  <a:lnTo>
                    <a:pt x="3313" y="7508"/>
                  </a:lnTo>
                  <a:lnTo>
                    <a:pt x="3222" y="517"/>
                  </a:lnTo>
                  <a:lnTo>
                    <a:pt x="4347" y="760"/>
                  </a:lnTo>
                  <a:lnTo>
                    <a:pt x="4316" y="395"/>
                  </a:lnTo>
                  <a:lnTo>
                    <a:pt x="4012" y="31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03;p40"/>
            <p:cNvSpPr/>
            <p:nvPr/>
          </p:nvSpPr>
          <p:spPr>
            <a:xfrm>
              <a:off x="6937875" y="1432401"/>
              <a:ext cx="282700" cy="88172"/>
            </a:xfrm>
            <a:custGeom>
              <a:avLst/>
              <a:gdLst/>
              <a:ahLst/>
              <a:cxnLst/>
              <a:rect l="l" t="t" r="r" b="b"/>
              <a:pathLst>
                <a:path w="11308" h="3709" extrusionOk="0">
                  <a:moveTo>
                    <a:pt x="5046" y="1"/>
                  </a:moveTo>
                  <a:lnTo>
                    <a:pt x="61" y="1490"/>
                  </a:lnTo>
                  <a:lnTo>
                    <a:pt x="1" y="3192"/>
                  </a:lnTo>
                  <a:cubicBezTo>
                    <a:pt x="1617" y="2631"/>
                    <a:pt x="3304" y="2352"/>
                    <a:pt x="4992" y="2352"/>
                  </a:cubicBezTo>
                  <a:cubicBezTo>
                    <a:pt x="7144" y="2352"/>
                    <a:pt x="9298" y="2806"/>
                    <a:pt x="11308" y="3709"/>
                  </a:cubicBezTo>
                  <a:lnTo>
                    <a:pt x="11308" y="1855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04;p40"/>
            <p:cNvSpPr/>
            <p:nvPr/>
          </p:nvSpPr>
          <p:spPr>
            <a:xfrm>
              <a:off x="7026026" y="1304761"/>
              <a:ext cx="9150" cy="119325"/>
            </a:xfrm>
            <a:custGeom>
              <a:avLst/>
              <a:gdLst/>
              <a:ahLst/>
              <a:cxnLst/>
              <a:rect l="l" t="t" r="r" b="b"/>
              <a:pathLst>
                <a:path w="366" h="4773" extrusionOk="0">
                  <a:moveTo>
                    <a:pt x="304" y="1"/>
                  </a:moveTo>
                  <a:lnTo>
                    <a:pt x="304" y="1"/>
                  </a:lnTo>
                  <a:cubicBezTo>
                    <a:pt x="183" y="791"/>
                    <a:pt x="92" y="1581"/>
                    <a:pt x="92" y="2402"/>
                  </a:cubicBezTo>
                  <a:cubicBezTo>
                    <a:pt x="1" y="3192"/>
                    <a:pt x="1" y="3982"/>
                    <a:pt x="61" y="4773"/>
                  </a:cubicBezTo>
                  <a:cubicBezTo>
                    <a:pt x="183" y="4013"/>
                    <a:pt x="274" y="3192"/>
                    <a:pt x="274" y="2402"/>
                  </a:cubicBezTo>
                  <a:cubicBezTo>
                    <a:pt x="365" y="1612"/>
                    <a:pt x="365" y="82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05;p40"/>
            <p:cNvSpPr/>
            <p:nvPr/>
          </p:nvSpPr>
          <p:spPr>
            <a:xfrm>
              <a:off x="7103526" y="1302486"/>
              <a:ext cx="30425" cy="123125"/>
            </a:xfrm>
            <a:custGeom>
              <a:avLst/>
              <a:gdLst/>
              <a:ahLst/>
              <a:cxnLst/>
              <a:rect l="l" t="t" r="r" b="b"/>
              <a:pathLst>
                <a:path w="1217" h="4925" extrusionOk="0">
                  <a:moveTo>
                    <a:pt x="366" y="0"/>
                  </a:moveTo>
                  <a:cubicBezTo>
                    <a:pt x="183" y="0"/>
                    <a:pt x="31" y="152"/>
                    <a:pt x="1" y="335"/>
                  </a:cubicBezTo>
                  <a:lnTo>
                    <a:pt x="1" y="851"/>
                  </a:lnTo>
                  <a:lnTo>
                    <a:pt x="1" y="1976"/>
                  </a:lnTo>
                  <a:cubicBezTo>
                    <a:pt x="1" y="2797"/>
                    <a:pt x="31" y="3526"/>
                    <a:pt x="62" y="4043"/>
                  </a:cubicBezTo>
                  <a:cubicBezTo>
                    <a:pt x="62" y="4347"/>
                    <a:pt x="92" y="4621"/>
                    <a:pt x="153" y="4925"/>
                  </a:cubicBezTo>
                  <a:cubicBezTo>
                    <a:pt x="183" y="4621"/>
                    <a:pt x="214" y="4347"/>
                    <a:pt x="214" y="4043"/>
                  </a:cubicBezTo>
                  <a:lnTo>
                    <a:pt x="214" y="1976"/>
                  </a:lnTo>
                  <a:cubicBezTo>
                    <a:pt x="183" y="1581"/>
                    <a:pt x="183" y="1186"/>
                    <a:pt x="183" y="821"/>
                  </a:cubicBezTo>
                  <a:lnTo>
                    <a:pt x="183" y="335"/>
                  </a:lnTo>
                  <a:cubicBezTo>
                    <a:pt x="183" y="213"/>
                    <a:pt x="274" y="122"/>
                    <a:pt x="366" y="122"/>
                  </a:cubicBezTo>
                  <a:cubicBezTo>
                    <a:pt x="670" y="183"/>
                    <a:pt x="943" y="213"/>
                    <a:pt x="1217" y="244"/>
                  </a:cubicBezTo>
                  <a:cubicBezTo>
                    <a:pt x="943" y="122"/>
                    <a:pt x="670" y="31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06;p40"/>
            <p:cNvSpPr/>
            <p:nvPr/>
          </p:nvSpPr>
          <p:spPr>
            <a:xfrm>
              <a:off x="6893801" y="1420711"/>
              <a:ext cx="357175" cy="68725"/>
            </a:xfrm>
            <a:custGeom>
              <a:avLst/>
              <a:gdLst/>
              <a:ahLst/>
              <a:cxnLst/>
              <a:rect l="l" t="t" r="r" b="b"/>
              <a:pathLst>
                <a:path w="14287" h="2749" extrusionOk="0">
                  <a:moveTo>
                    <a:pt x="6020" y="1"/>
                  </a:moveTo>
                  <a:cubicBezTo>
                    <a:pt x="5252" y="1"/>
                    <a:pt x="4518" y="22"/>
                    <a:pt x="3831" y="44"/>
                  </a:cubicBezTo>
                  <a:cubicBezTo>
                    <a:pt x="3587" y="44"/>
                    <a:pt x="3375" y="74"/>
                    <a:pt x="3131" y="104"/>
                  </a:cubicBezTo>
                  <a:cubicBezTo>
                    <a:pt x="2888" y="165"/>
                    <a:pt x="2676" y="287"/>
                    <a:pt x="2493" y="469"/>
                  </a:cubicBezTo>
                  <a:cubicBezTo>
                    <a:pt x="2220" y="834"/>
                    <a:pt x="2189" y="1259"/>
                    <a:pt x="1976" y="1533"/>
                  </a:cubicBezTo>
                  <a:cubicBezTo>
                    <a:pt x="1794" y="1806"/>
                    <a:pt x="1520" y="2019"/>
                    <a:pt x="1247" y="2141"/>
                  </a:cubicBezTo>
                  <a:cubicBezTo>
                    <a:pt x="973" y="2262"/>
                    <a:pt x="761" y="2354"/>
                    <a:pt x="578" y="2445"/>
                  </a:cubicBezTo>
                  <a:cubicBezTo>
                    <a:pt x="365" y="2536"/>
                    <a:pt x="244" y="2597"/>
                    <a:pt x="122" y="2658"/>
                  </a:cubicBezTo>
                  <a:cubicBezTo>
                    <a:pt x="92" y="2688"/>
                    <a:pt x="31" y="2718"/>
                    <a:pt x="1" y="2749"/>
                  </a:cubicBezTo>
                  <a:cubicBezTo>
                    <a:pt x="1" y="2749"/>
                    <a:pt x="213" y="2658"/>
                    <a:pt x="578" y="2506"/>
                  </a:cubicBezTo>
                  <a:cubicBezTo>
                    <a:pt x="761" y="2445"/>
                    <a:pt x="1004" y="2354"/>
                    <a:pt x="1277" y="2232"/>
                  </a:cubicBezTo>
                  <a:cubicBezTo>
                    <a:pt x="1581" y="2080"/>
                    <a:pt x="1855" y="1867"/>
                    <a:pt x="2068" y="1624"/>
                  </a:cubicBezTo>
                  <a:cubicBezTo>
                    <a:pt x="2311" y="1290"/>
                    <a:pt x="2372" y="895"/>
                    <a:pt x="2615" y="560"/>
                  </a:cubicBezTo>
                  <a:cubicBezTo>
                    <a:pt x="2858" y="226"/>
                    <a:pt x="3344" y="226"/>
                    <a:pt x="3831" y="226"/>
                  </a:cubicBezTo>
                  <a:cubicBezTo>
                    <a:pt x="4317" y="211"/>
                    <a:pt x="4826" y="203"/>
                    <a:pt x="5350" y="203"/>
                  </a:cubicBezTo>
                  <a:cubicBezTo>
                    <a:pt x="5875" y="203"/>
                    <a:pt x="6414" y="211"/>
                    <a:pt x="6961" y="226"/>
                  </a:cubicBezTo>
                  <a:cubicBezTo>
                    <a:pt x="8086" y="256"/>
                    <a:pt x="9150" y="317"/>
                    <a:pt x="10122" y="378"/>
                  </a:cubicBezTo>
                  <a:cubicBezTo>
                    <a:pt x="10548" y="378"/>
                    <a:pt x="11004" y="530"/>
                    <a:pt x="11338" y="803"/>
                  </a:cubicBezTo>
                  <a:cubicBezTo>
                    <a:pt x="11490" y="955"/>
                    <a:pt x="11612" y="1107"/>
                    <a:pt x="11703" y="1259"/>
                  </a:cubicBezTo>
                  <a:cubicBezTo>
                    <a:pt x="11764" y="1351"/>
                    <a:pt x="11825" y="1442"/>
                    <a:pt x="11885" y="1503"/>
                  </a:cubicBezTo>
                  <a:lnTo>
                    <a:pt x="11977" y="1624"/>
                  </a:lnTo>
                  <a:cubicBezTo>
                    <a:pt x="12007" y="1654"/>
                    <a:pt x="12068" y="1715"/>
                    <a:pt x="12129" y="1715"/>
                  </a:cubicBezTo>
                  <a:cubicBezTo>
                    <a:pt x="12797" y="2050"/>
                    <a:pt x="13344" y="2262"/>
                    <a:pt x="13709" y="2414"/>
                  </a:cubicBezTo>
                  <a:cubicBezTo>
                    <a:pt x="14074" y="2597"/>
                    <a:pt x="14287" y="2658"/>
                    <a:pt x="14287" y="2658"/>
                  </a:cubicBezTo>
                  <a:cubicBezTo>
                    <a:pt x="14256" y="2627"/>
                    <a:pt x="14195" y="2597"/>
                    <a:pt x="14165" y="2566"/>
                  </a:cubicBezTo>
                  <a:cubicBezTo>
                    <a:pt x="14074" y="2536"/>
                    <a:pt x="13922" y="2445"/>
                    <a:pt x="13740" y="2354"/>
                  </a:cubicBezTo>
                  <a:cubicBezTo>
                    <a:pt x="13375" y="2171"/>
                    <a:pt x="12828" y="1928"/>
                    <a:pt x="12189" y="1594"/>
                  </a:cubicBezTo>
                  <a:cubicBezTo>
                    <a:pt x="12159" y="1563"/>
                    <a:pt x="12129" y="1563"/>
                    <a:pt x="12098" y="1533"/>
                  </a:cubicBezTo>
                  <a:lnTo>
                    <a:pt x="12007" y="1411"/>
                  </a:lnTo>
                  <a:lnTo>
                    <a:pt x="11855" y="1168"/>
                  </a:lnTo>
                  <a:cubicBezTo>
                    <a:pt x="11733" y="986"/>
                    <a:pt x="11612" y="834"/>
                    <a:pt x="11460" y="682"/>
                  </a:cubicBezTo>
                  <a:cubicBezTo>
                    <a:pt x="11095" y="378"/>
                    <a:pt x="10639" y="196"/>
                    <a:pt x="10153" y="196"/>
                  </a:cubicBezTo>
                  <a:cubicBezTo>
                    <a:pt x="9180" y="104"/>
                    <a:pt x="8116" y="44"/>
                    <a:pt x="6992" y="13"/>
                  </a:cubicBezTo>
                  <a:cubicBezTo>
                    <a:pt x="6662" y="4"/>
                    <a:pt x="6338" y="1"/>
                    <a:pt x="6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07;p40"/>
            <p:cNvSpPr/>
            <p:nvPr/>
          </p:nvSpPr>
          <p:spPr>
            <a:xfrm>
              <a:off x="6928751" y="1488661"/>
              <a:ext cx="94250" cy="132250"/>
            </a:xfrm>
            <a:custGeom>
              <a:avLst/>
              <a:gdLst/>
              <a:ahLst/>
              <a:cxnLst/>
              <a:rect l="l" t="t" r="r" b="b"/>
              <a:pathLst>
                <a:path w="3770" h="5290" extrusionOk="0">
                  <a:moveTo>
                    <a:pt x="3770" y="0"/>
                  </a:moveTo>
                  <a:lnTo>
                    <a:pt x="3770" y="0"/>
                  </a:lnTo>
                  <a:cubicBezTo>
                    <a:pt x="2615" y="92"/>
                    <a:pt x="1429" y="365"/>
                    <a:pt x="335" y="760"/>
                  </a:cubicBezTo>
                  <a:lnTo>
                    <a:pt x="366" y="760"/>
                  </a:lnTo>
                  <a:cubicBezTo>
                    <a:pt x="1" y="2280"/>
                    <a:pt x="92" y="3861"/>
                    <a:pt x="670" y="5289"/>
                  </a:cubicBezTo>
                  <a:cubicBezTo>
                    <a:pt x="670" y="4347"/>
                    <a:pt x="761" y="3405"/>
                    <a:pt x="943" y="2493"/>
                  </a:cubicBezTo>
                  <a:cubicBezTo>
                    <a:pt x="1004" y="2037"/>
                    <a:pt x="1126" y="1611"/>
                    <a:pt x="1369" y="1216"/>
                  </a:cubicBezTo>
                  <a:cubicBezTo>
                    <a:pt x="1642" y="821"/>
                    <a:pt x="2189" y="730"/>
                    <a:pt x="2645" y="639"/>
                  </a:cubicBezTo>
                  <a:cubicBezTo>
                    <a:pt x="3101" y="517"/>
                    <a:pt x="3618" y="456"/>
                    <a:pt x="3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10;p40"/>
            <p:cNvSpPr/>
            <p:nvPr/>
          </p:nvSpPr>
          <p:spPr>
            <a:xfrm>
              <a:off x="7011601" y="2613286"/>
              <a:ext cx="352600" cy="155050"/>
            </a:xfrm>
            <a:custGeom>
              <a:avLst/>
              <a:gdLst/>
              <a:ahLst/>
              <a:cxnLst/>
              <a:rect l="l" t="t" r="r" b="b"/>
              <a:pathLst>
                <a:path w="14104" h="6202" extrusionOk="0">
                  <a:moveTo>
                    <a:pt x="12705" y="1"/>
                  </a:moveTo>
                  <a:lnTo>
                    <a:pt x="152" y="2676"/>
                  </a:lnTo>
                  <a:lnTo>
                    <a:pt x="0" y="6201"/>
                  </a:lnTo>
                  <a:lnTo>
                    <a:pt x="14104" y="4651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11;p40"/>
            <p:cNvSpPr/>
            <p:nvPr/>
          </p:nvSpPr>
          <p:spPr>
            <a:xfrm>
              <a:off x="6744101" y="2603411"/>
              <a:ext cx="258400" cy="161125"/>
            </a:xfrm>
            <a:custGeom>
              <a:avLst/>
              <a:gdLst/>
              <a:ahLst/>
              <a:cxnLst/>
              <a:rect l="l" t="t" r="r" b="b"/>
              <a:pathLst>
                <a:path w="10336" h="6445" extrusionOk="0">
                  <a:moveTo>
                    <a:pt x="1916" y="1"/>
                  </a:moveTo>
                  <a:lnTo>
                    <a:pt x="1" y="4560"/>
                  </a:lnTo>
                  <a:lnTo>
                    <a:pt x="10122" y="6445"/>
                  </a:lnTo>
                  <a:lnTo>
                    <a:pt x="10335" y="3010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12;p40"/>
            <p:cNvSpPr/>
            <p:nvPr/>
          </p:nvSpPr>
          <p:spPr>
            <a:xfrm>
              <a:off x="7244876" y="1895961"/>
              <a:ext cx="72225" cy="358700"/>
            </a:xfrm>
            <a:custGeom>
              <a:avLst/>
              <a:gdLst/>
              <a:ahLst/>
              <a:cxnLst/>
              <a:rect l="l" t="t" r="r" b="b"/>
              <a:pathLst>
                <a:path w="2889" h="14348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736" y="0"/>
                    <a:pt x="2706" y="31"/>
                    <a:pt x="2645" y="122"/>
                  </a:cubicBezTo>
                  <a:cubicBezTo>
                    <a:pt x="2554" y="244"/>
                    <a:pt x="2463" y="365"/>
                    <a:pt x="2371" y="487"/>
                  </a:cubicBezTo>
                  <a:cubicBezTo>
                    <a:pt x="2067" y="943"/>
                    <a:pt x="1824" y="1429"/>
                    <a:pt x="1581" y="1915"/>
                  </a:cubicBezTo>
                  <a:cubicBezTo>
                    <a:pt x="0" y="5259"/>
                    <a:pt x="61" y="9119"/>
                    <a:pt x="1672" y="12432"/>
                  </a:cubicBezTo>
                  <a:cubicBezTo>
                    <a:pt x="1915" y="12918"/>
                    <a:pt x="2189" y="13405"/>
                    <a:pt x="2523" y="13861"/>
                  </a:cubicBezTo>
                  <a:cubicBezTo>
                    <a:pt x="2615" y="14043"/>
                    <a:pt x="2706" y="14165"/>
                    <a:pt x="2797" y="14225"/>
                  </a:cubicBezTo>
                  <a:cubicBezTo>
                    <a:pt x="2858" y="14317"/>
                    <a:pt x="2888" y="14347"/>
                    <a:pt x="2888" y="14347"/>
                  </a:cubicBezTo>
                  <a:cubicBezTo>
                    <a:pt x="2797" y="14165"/>
                    <a:pt x="2706" y="13982"/>
                    <a:pt x="2584" y="13830"/>
                  </a:cubicBezTo>
                  <a:cubicBezTo>
                    <a:pt x="365" y="10244"/>
                    <a:pt x="31" y="5836"/>
                    <a:pt x="1703" y="1976"/>
                  </a:cubicBezTo>
                  <a:cubicBezTo>
                    <a:pt x="1915" y="1490"/>
                    <a:pt x="2189" y="1003"/>
                    <a:pt x="2463" y="517"/>
                  </a:cubicBezTo>
                  <a:cubicBezTo>
                    <a:pt x="2554" y="365"/>
                    <a:pt x="2645" y="183"/>
                    <a:pt x="27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13;p40"/>
            <p:cNvSpPr/>
            <p:nvPr/>
          </p:nvSpPr>
          <p:spPr>
            <a:xfrm>
              <a:off x="7051851" y="1871636"/>
              <a:ext cx="196100" cy="307025"/>
            </a:xfrm>
            <a:custGeom>
              <a:avLst/>
              <a:gdLst/>
              <a:ahLst/>
              <a:cxnLst/>
              <a:rect l="l" t="t" r="r" b="b"/>
              <a:pathLst>
                <a:path w="7844" h="12281" extrusionOk="0">
                  <a:moveTo>
                    <a:pt x="7843" y="1"/>
                  </a:moveTo>
                  <a:cubicBezTo>
                    <a:pt x="7752" y="153"/>
                    <a:pt x="7661" y="335"/>
                    <a:pt x="7600" y="517"/>
                  </a:cubicBezTo>
                  <a:cubicBezTo>
                    <a:pt x="7448" y="913"/>
                    <a:pt x="7235" y="1399"/>
                    <a:pt x="6992" y="1976"/>
                  </a:cubicBezTo>
                  <a:cubicBezTo>
                    <a:pt x="6354" y="3618"/>
                    <a:pt x="5594" y="5198"/>
                    <a:pt x="4773" y="6718"/>
                  </a:cubicBezTo>
                  <a:cubicBezTo>
                    <a:pt x="3922" y="8238"/>
                    <a:pt x="2858" y="9636"/>
                    <a:pt x="1642" y="10882"/>
                  </a:cubicBezTo>
                  <a:cubicBezTo>
                    <a:pt x="1247" y="11247"/>
                    <a:pt x="852" y="11581"/>
                    <a:pt x="457" y="11916"/>
                  </a:cubicBezTo>
                  <a:cubicBezTo>
                    <a:pt x="275" y="12037"/>
                    <a:pt x="123" y="12159"/>
                    <a:pt x="1" y="12281"/>
                  </a:cubicBezTo>
                  <a:cubicBezTo>
                    <a:pt x="31" y="12281"/>
                    <a:pt x="92" y="12250"/>
                    <a:pt x="123" y="12220"/>
                  </a:cubicBezTo>
                  <a:cubicBezTo>
                    <a:pt x="214" y="12159"/>
                    <a:pt x="335" y="12098"/>
                    <a:pt x="487" y="11977"/>
                  </a:cubicBezTo>
                  <a:cubicBezTo>
                    <a:pt x="913" y="11673"/>
                    <a:pt x="1338" y="11338"/>
                    <a:pt x="1734" y="10974"/>
                  </a:cubicBezTo>
                  <a:cubicBezTo>
                    <a:pt x="3010" y="9758"/>
                    <a:pt x="4074" y="8359"/>
                    <a:pt x="4925" y="6809"/>
                  </a:cubicBezTo>
                  <a:cubicBezTo>
                    <a:pt x="5776" y="5290"/>
                    <a:pt x="6506" y="3679"/>
                    <a:pt x="7114" y="2037"/>
                  </a:cubicBezTo>
                  <a:cubicBezTo>
                    <a:pt x="7357" y="1429"/>
                    <a:pt x="7539" y="913"/>
                    <a:pt x="7661" y="548"/>
                  </a:cubicBezTo>
                  <a:cubicBezTo>
                    <a:pt x="7752" y="365"/>
                    <a:pt x="7813" y="183"/>
                    <a:pt x="7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14;p40"/>
            <p:cNvSpPr/>
            <p:nvPr/>
          </p:nvSpPr>
          <p:spPr>
            <a:xfrm>
              <a:off x="6959151" y="1878486"/>
              <a:ext cx="73750" cy="282700"/>
            </a:xfrm>
            <a:custGeom>
              <a:avLst/>
              <a:gdLst/>
              <a:ahLst/>
              <a:cxnLst/>
              <a:rect l="l" t="t" r="r" b="b"/>
              <a:pathLst>
                <a:path w="2950" h="11308" extrusionOk="0">
                  <a:moveTo>
                    <a:pt x="639" y="0"/>
                  </a:moveTo>
                  <a:lnTo>
                    <a:pt x="639" y="0"/>
                  </a:lnTo>
                  <a:cubicBezTo>
                    <a:pt x="548" y="152"/>
                    <a:pt x="487" y="304"/>
                    <a:pt x="457" y="456"/>
                  </a:cubicBezTo>
                  <a:cubicBezTo>
                    <a:pt x="396" y="639"/>
                    <a:pt x="335" y="821"/>
                    <a:pt x="305" y="1003"/>
                  </a:cubicBezTo>
                  <a:cubicBezTo>
                    <a:pt x="274" y="1216"/>
                    <a:pt x="183" y="1459"/>
                    <a:pt x="153" y="1702"/>
                  </a:cubicBezTo>
                  <a:cubicBezTo>
                    <a:pt x="62" y="2341"/>
                    <a:pt x="1" y="2979"/>
                    <a:pt x="1" y="3617"/>
                  </a:cubicBezTo>
                  <a:cubicBezTo>
                    <a:pt x="1" y="5198"/>
                    <a:pt x="305" y="6748"/>
                    <a:pt x="913" y="8207"/>
                  </a:cubicBezTo>
                  <a:cubicBezTo>
                    <a:pt x="1186" y="8815"/>
                    <a:pt x="1460" y="9362"/>
                    <a:pt x="1824" y="9909"/>
                  </a:cubicBezTo>
                  <a:cubicBezTo>
                    <a:pt x="1946" y="10152"/>
                    <a:pt x="2098" y="10335"/>
                    <a:pt x="2250" y="10517"/>
                  </a:cubicBezTo>
                  <a:cubicBezTo>
                    <a:pt x="2341" y="10669"/>
                    <a:pt x="2463" y="10821"/>
                    <a:pt x="2584" y="10943"/>
                  </a:cubicBezTo>
                  <a:cubicBezTo>
                    <a:pt x="2676" y="11064"/>
                    <a:pt x="2797" y="11186"/>
                    <a:pt x="2919" y="11307"/>
                  </a:cubicBezTo>
                  <a:cubicBezTo>
                    <a:pt x="2949" y="11277"/>
                    <a:pt x="2493" y="10760"/>
                    <a:pt x="1946" y="9848"/>
                  </a:cubicBezTo>
                  <a:cubicBezTo>
                    <a:pt x="1612" y="9301"/>
                    <a:pt x="1338" y="8724"/>
                    <a:pt x="1095" y="8146"/>
                  </a:cubicBezTo>
                  <a:cubicBezTo>
                    <a:pt x="821" y="7417"/>
                    <a:pt x="578" y="6687"/>
                    <a:pt x="426" y="5927"/>
                  </a:cubicBezTo>
                  <a:cubicBezTo>
                    <a:pt x="274" y="5168"/>
                    <a:pt x="183" y="4408"/>
                    <a:pt x="183" y="3617"/>
                  </a:cubicBezTo>
                  <a:cubicBezTo>
                    <a:pt x="183" y="2979"/>
                    <a:pt x="213" y="2341"/>
                    <a:pt x="305" y="1733"/>
                  </a:cubicBezTo>
                  <a:cubicBezTo>
                    <a:pt x="457" y="639"/>
                    <a:pt x="669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15;p40"/>
            <p:cNvSpPr/>
            <p:nvPr/>
          </p:nvSpPr>
          <p:spPr>
            <a:xfrm>
              <a:off x="6864176" y="1878493"/>
              <a:ext cx="77525" cy="316910"/>
            </a:xfrm>
            <a:custGeom>
              <a:avLst/>
              <a:gdLst/>
              <a:ahLst/>
              <a:cxnLst/>
              <a:rect l="l" t="t" r="r" b="b"/>
              <a:pathLst>
                <a:path w="3101" h="13345" extrusionOk="0">
                  <a:moveTo>
                    <a:pt x="3040" y="1"/>
                  </a:moveTo>
                  <a:cubicBezTo>
                    <a:pt x="2979" y="1"/>
                    <a:pt x="2280" y="2979"/>
                    <a:pt x="1459" y="6657"/>
                  </a:cubicBezTo>
                  <a:cubicBezTo>
                    <a:pt x="639" y="10335"/>
                    <a:pt x="0" y="13344"/>
                    <a:pt x="61" y="13344"/>
                  </a:cubicBezTo>
                  <a:cubicBezTo>
                    <a:pt x="61" y="13344"/>
                    <a:pt x="62" y="13344"/>
                    <a:pt x="62" y="13344"/>
                  </a:cubicBezTo>
                  <a:cubicBezTo>
                    <a:pt x="129" y="13344"/>
                    <a:pt x="825" y="10377"/>
                    <a:pt x="1642" y="6688"/>
                  </a:cubicBezTo>
                  <a:cubicBezTo>
                    <a:pt x="2462" y="3010"/>
                    <a:pt x="3101" y="1"/>
                    <a:pt x="3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77;p40"/>
            <p:cNvSpPr/>
            <p:nvPr/>
          </p:nvSpPr>
          <p:spPr>
            <a:xfrm>
              <a:off x="6904451" y="1809336"/>
              <a:ext cx="136050" cy="223225"/>
            </a:xfrm>
            <a:custGeom>
              <a:avLst/>
              <a:gdLst/>
              <a:ahLst/>
              <a:cxnLst/>
              <a:rect l="l" t="t" r="r" b="b"/>
              <a:pathLst>
                <a:path w="5442" h="8929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4924" y="31"/>
                    <a:pt x="4438" y="243"/>
                    <a:pt x="4073" y="608"/>
                  </a:cubicBezTo>
                  <a:cubicBezTo>
                    <a:pt x="3769" y="1034"/>
                    <a:pt x="3557" y="1520"/>
                    <a:pt x="3161" y="1824"/>
                  </a:cubicBezTo>
                  <a:cubicBezTo>
                    <a:pt x="2766" y="2128"/>
                    <a:pt x="2280" y="2219"/>
                    <a:pt x="1915" y="2523"/>
                  </a:cubicBezTo>
                  <a:cubicBezTo>
                    <a:pt x="1246" y="3192"/>
                    <a:pt x="1581" y="4316"/>
                    <a:pt x="1277" y="5198"/>
                  </a:cubicBezTo>
                  <a:cubicBezTo>
                    <a:pt x="1064" y="5684"/>
                    <a:pt x="791" y="6171"/>
                    <a:pt x="456" y="6596"/>
                  </a:cubicBezTo>
                  <a:cubicBezTo>
                    <a:pt x="91" y="7052"/>
                    <a:pt x="0" y="7630"/>
                    <a:pt x="152" y="8146"/>
                  </a:cubicBezTo>
                  <a:cubicBezTo>
                    <a:pt x="335" y="8572"/>
                    <a:pt x="760" y="8845"/>
                    <a:pt x="1216" y="8906"/>
                  </a:cubicBezTo>
                  <a:cubicBezTo>
                    <a:pt x="1322" y="8921"/>
                    <a:pt x="1431" y="8929"/>
                    <a:pt x="1540" y="8929"/>
                  </a:cubicBezTo>
                  <a:cubicBezTo>
                    <a:pt x="1868" y="8929"/>
                    <a:pt x="2204" y="8861"/>
                    <a:pt x="2523" y="8724"/>
                  </a:cubicBezTo>
                  <a:lnTo>
                    <a:pt x="2493" y="7660"/>
                  </a:lnTo>
                  <a:lnTo>
                    <a:pt x="2493" y="7660"/>
                  </a:lnTo>
                  <a:cubicBezTo>
                    <a:pt x="2523" y="7873"/>
                    <a:pt x="2614" y="8085"/>
                    <a:pt x="2736" y="8237"/>
                  </a:cubicBezTo>
                  <a:cubicBezTo>
                    <a:pt x="2827" y="8374"/>
                    <a:pt x="2970" y="8443"/>
                    <a:pt x="3125" y="8443"/>
                  </a:cubicBezTo>
                  <a:cubicBezTo>
                    <a:pt x="3177" y="8443"/>
                    <a:pt x="3230" y="8435"/>
                    <a:pt x="3283" y="8420"/>
                  </a:cubicBezTo>
                  <a:cubicBezTo>
                    <a:pt x="3587" y="8298"/>
                    <a:pt x="3587" y="7873"/>
                    <a:pt x="3557" y="7569"/>
                  </a:cubicBezTo>
                  <a:cubicBezTo>
                    <a:pt x="3465" y="6353"/>
                    <a:pt x="3496" y="5046"/>
                    <a:pt x="4195" y="4043"/>
                  </a:cubicBezTo>
                  <a:cubicBezTo>
                    <a:pt x="4529" y="3587"/>
                    <a:pt x="5076" y="3070"/>
                    <a:pt x="5350" y="2584"/>
                  </a:cubicBezTo>
                  <a:lnTo>
                    <a:pt x="5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78;p40"/>
            <p:cNvSpPr/>
            <p:nvPr/>
          </p:nvSpPr>
          <p:spPr>
            <a:xfrm>
              <a:off x="7143051" y="1904311"/>
              <a:ext cx="466600" cy="649725"/>
            </a:xfrm>
            <a:custGeom>
              <a:avLst/>
              <a:gdLst/>
              <a:ahLst/>
              <a:cxnLst/>
              <a:rect l="l" t="t" r="r" b="b"/>
              <a:pathLst>
                <a:path w="18664" h="25989" extrusionOk="0">
                  <a:moveTo>
                    <a:pt x="7204" y="1"/>
                  </a:moveTo>
                  <a:cubicBezTo>
                    <a:pt x="7022" y="1"/>
                    <a:pt x="6323" y="1794"/>
                    <a:pt x="5806" y="3405"/>
                  </a:cubicBezTo>
                  <a:cubicBezTo>
                    <a:pt x="4864" y="6293"/>
                    <a:pt x="5168" y="9454"/>
                    <a:pt x="6688" y="12098"/>
                  </a:cubicBezTo>
                  <a:lnTo>
                    <a:pt x="10001" y="17934"/>
                  </a:lnTo>
                  <a:lnTo>
                    <a:pt x="0" y="21278"/>
                  </a:lnTo>
                  <a:lnTo>
                    <a:pt x="1459" y="25989"/>
                  </a:lnTo>
                  <a:lnTo>
                    <a:pt x="15472" y="22220"/>
                  </a:lnTo>
                  <a:cubicBezTo>
                    <a:pt x="16749" y="21855"/>
                    <a:pt x="17812" y="20913"/>
                    <a:pt x="18268" y="19636"/>
                  </a:cubicBezTo>
                  <a:cubicBezTo>
                    <a:pt x="18663" y="18512"/>
                    <a:pt x="18542" y="17265"/>
                    <a:pt x="17934" y="16232"/>
                  </a:cubicBezTo>
                  <a:lnTo>
                    <a:pt x="10639" y="3679"/>
                  </a:lnTo>
                  <a:cubicBezTo>
                    <a:pt x="10639" y="3679"/>
                    <a:pt x="8268" y="1"/>
                    <a:pt x="7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79;p40"/>
            <p:cNvSpPr/>
            <p:nvPr/>
          </p:nvSpPr>
          <p:spPr>
            <a:xfrm>
              <a:off x="6473576" y="2284261"/>
              <a:ext cx="686225" cy="371600"/>
            </a:xfrm>
            <a:custGeom>
              <a:avLst/>
              <a:gdLst/>
              <a:ahLst/>
              <a:cxnLst/>
              <a:rect l="l" t="t" r="r" b="b"/>
              <a:pathLst>
                <a:path w="27449" h="14864" extrusionOk="0">
                  <a:moveTo>
                    <a:pt x="1" y="0"/>
                  </a:moveTo>
                  <a:lnTo>
                    <a:pt x="12038" y="14651"/>
                  </a:lnTo>
                  <a:lnTo>
                    <a:pt x="27448" y="14864"/>
                  </a:lnTo>
                  <a:lnTo>
                    <a:pt x="16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80;p40"/>
            <p:cNvSpPr/>
            <p:nvPr/>
          </p:nvSpPr>
          <p:spPr>
            <a:xfrm>
              <a:off x="6858851" y="2417711"/>
              <a:ext cx="319175" cy="148225"/>
            </a:xfrm>
            <a:custGeom>
              <a:avLst/>
              <a:gdLst/>
              <a:ahLst/>
              <a:cxnLst/>
              <a:rect l="l" t="t" r="r" b="b"/>
              <a:pathLst>
                <a:path w="12767" h="5929" extrusionOk="0">
                  <a:moveTo>
                    <a:pt x="6660" y="0"/>
                  </a:moveTo>
                  <a:cubicBezTo>
                    <a:pt x="6114" y="0"/>
                    <a:pt x="5580" y="28"/>
                    <a:pt x="5046" y="73"/>
                  </a:cubicBezTo>
                  <a:lnTo>
                    <a:pt x="5381" y="529"/>
                  </a:lnTo>
                  <a:cubicBezTo>
                    <a:pt x="5684" y="924"/>
                    <a:pt x="5411" y="1502"/>
                    <a:pt x="4925" y="1532"/>
                  </a:cubicBezTo>
                  <a:lnTo>
                    <a:pt x="700" y="1714"/>
                  </a:lnTo>
                  <a:cubicBezTo>
                    <a:pt x="396" y="1714"/>
                    <a:pt x="0" y="1836"/>
                    <a:pt x="31" y="2140"/>
                  </a:cubicBezTo>
                  <a:cubicBezTo>
                    <a:pt x="31" y="2383"/>
                    <a:pt x="244" y="2596"/>
                    <a:pt x="517" y="2626"/>
                  </a:cubicBezTo>
                  <a:lnTo>
                    <a:pt x="3222" y="2778"/>
                  </a:lnTo>
                  <a:cubicBezTo>
                    <a:pt x="3283" y="3295"/>
                    <a:pt x="3678" y="3720"/>
                    <a:pt x="4195" y="3842"/>
                  </a:cubicBezTo>
                  <a:cubicBezTo>
                    <a:pt x="4043" y="4997"/>
                    <a:pt x="5502" y="5179"/>
                    <a:pt x="5502" y="5179"/>
                  </a:cubicBezTo>
                  <a:cubicBezTo>
                    <a:pt x="5320" y="5544"/>
                    <a:pt x="5958" y="5909"/>
                    <a:pt x="5958" y="5909"/>
                  </a:cubicBezTo>
                  <a:cubicBezTo>
                    <a:pt x="6017" y="5922"/>
                    <a:pt x="6110" y="5929"/>
                    <a:pt x="6232" y="5929"/>
                  </a:cubicBezTo>
                  <a:cubicBezTo>
                    <a:pt x="6934" y="5929"/>
                    <a:pt x="8586" y="5725"/>
                    <a:pt x="10061" y="5544"/>
                  </a:cubicBezTo>
                  <a:lnTo>
                    <a:pt x="11156" y="4997"/>
                  </a:lnTo>
                  <a:lnTo>
                    <a:pt x="12767" y="5149"/>
                  </a:lnTo>
                  <a:lnTo>
                    <a:pt x="11368" y="833"/>
                  </a:lnTo>
                  <a:cubicBezTo>
                    <a:pt x="11368" y="833"/>
                    <a:pt x="8116" y="103"/>
                    <a:pt x="7265" y="12"/>
                  </a:cubicBezTo>
                  <a:cubicBezTo>
                    <a:pt x="7061" y="4"/>
                    <a:pt x="6860" y="0"/>
                    <a:pt x="666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81;p40"/>
            <p:cNvSpPr/>
            <p:nvPr/>
          </p:nvSpPr>
          <p:spPr>
            <a:xfrm>
              <a:off x="6896851" y="1428431"/>
              <a:ext cx="367050" cy="69975"/>
            </a:xfrm>
            <a:custGeom>
              <a:avLst/>
              <a:gdLst/>
              <a:ahLst/>
              <a:cxnLst/>
              <a:rect l="l" t="t" r="r" b="b"/>
              <a:pathLst>
                <a:path w="14682" h="2799" extrusionOk="0">
                  <a:moveTo>
                    <a:pt x="4807" y="0"/>
                  </a:moveTo>
                  <a:cubicBezTo>
                    <a:pt x="3756" y="0"/>
                    <a:pt x="2768" y="394"/>
                    <a:pt x="2006" y="1126"/>
                  </a:cubicBezTo>
                  <a:lnTo>
                    <a:pt x="1794" y="1339"/>
                  </a:lnTo>
                  <a:lnTo>
                    <a:pt x="0" y="2494"/>
                  </a:lnTo>
                  <a:cubicBezTo>
                    <a:pt x="2280" y="1886"/>
                    <a:pt x="4651" y="1582"/>
                    <a:pt x="7022" y="1552"/>
                  </a:cubicBezTo>
                  <a:cubicBezTo>
                    <a:pt x="10608" y="1582"/>
                    <a:pt x="14681" y="2798"/>
                    <a:pt x="14681" y="2798"/>
                  </a:cubicBezTo>
                  <a:lnTo>
                    <a:pt x="12311" y="1369"/>
                  </a:lnTo>
                  <a:cubicBezTo>
                    <a:pt x="11581" y="579"/>
                    <a:pt x="10517" y="93"/>
                    <a:pt x="9423" y="93"/>
                  </a:cubicBezTo>
                  <a:lnTo>
                    <a:pt x="4924" y="2"/>
                  </a:lnTo>
                  <a:cubicBezTo>
                    <a:pt x="4885" y="1"/>
                    <a:pt x="4846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31504" y="1869256"/>
            <a:ext cx="4266235" cy="5664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50" dirty="0">
                <a:latin typeface="Calibri" pitchFamily="34" charset="0"/>
              </a:rPr>
              <a:t>Existem várias definições de “pessoa competente”. Em geral, é uma pessoa que reconhece os riscos ou condições perigosas, sabe controlá-los e pode comunicá-los a outros trabalhadores com base no seu conhecimento, treinamento e experiência. </a:t>
            </a:r>
          </a:p>
          <a:p>
            <a:pPr algn="just"/>
            <a:endParaRPr lang="pt-BR" sz="1550" dirty="0">
              <a:latin typeface="Calibri" pitchFamily="34" charset="0"/>
            </a:endParaRPr>
          </a:p>
          <a:p>
            <a:pPr algn="just"/>
            <a:r>
              <a:rPr lang="pt-BR" sz="1550" dirty="0">
                <a:latin typeface="Calibri" pitchFamily="34" charset="0"/>
              </a:rPr>
              <a:t>“Competente” é diferente de “qualificada”. A pessoa qualificada tem um grau reconhecido, certificado, ou reputação profissional, ampla experiência e conhecimentos sobre o tema, e demonstra ter a habilidade de projetar, analisar, avaliar e elaborar especificações sobre o trabalho, projeto ou produto. 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>
          <a:xfrm>
            <a:off x="407368" y="1671464"/>
            <a:ext cx="3456384" cy="533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000" b="1" dirty="0">
                <a:latin typeface="Montserrat" charset="0"/>
              </a:rPr>
              <a:t>PESSOA COMPETENTE E QUALIFICADO PARA RESGATE</a:t>
            </a:r>
          </a:p>
        </p:txBody>
      </p:sp>
      <p:grpSp>
        <p:nvGrpSpPr>
          <p:cNvPr id="233" name="Group 53">
            <a:extLst>
              <a:ext uri="{FF2B5EF4-FFF2-40B4-BE49-F238E27FC236}">
                <a16:creationId xmlns:a16="http://schemas.microsoft.com/office/drawing/2014/main" id="{0B9FA517-9A29-4766-8EE8-6A4FD77AC185}"/>
              </a:ext>
            </a:extLst>
          </p:cNvPr>
          <p:cNvGrpSpPr/>
          <p:nvPr/>
        </p:nvGrpSpPr>
        <p:grpSpPr>
          <a:xfrm flipH="1">
            <a:off x="4948978" y="1988840"/>
            <a:ext cx="461379" cy="269739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234" name="Freeform: Shape 24">
              <a:extLst>
                <a:ext uri="{FF2B5EF4-FFF2-40B4-BE49-F238E27FC236}">
                  <a16:creationId xmlns:a16="http://schemas.microsoft.com/office/drawing/2014/main" id="{22F5A121-7D48-46D5-8D67-DDE18E80D170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solidFill>
              <a:schemeClr val="accent4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5">
              <a:extLst>
                <a:ext uri="{FF2B5EF4-FFF2-40B4-BE49-F238E27FC236}">
                  <a16:creationId xmlns:a16="http://schemas.microsoft.com/office/drawing/2014/main" id="{AC4B8C23-2EE6-40CD-B1E1-AB988CB8B554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solidFill>
              <a:srgbClr val="FFDC6D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6">
              <a:extLst>
                <a:ext uri="{FF2B5EF4-FFF2-40B4-BE49-F238E27FC236}">
                  <a16:creationId xmlns:a16="http://schemas.microsoft.com/office/drawing/2014/main" id="{FB850C3B-10D6-49DF-B321-75109B84E3CD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solidFill>
              <a:schemeClr val="accent4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7">
              <a:extLst>
                <a:ext uri="{FF2B5EF4-FFF2-40B4-BE49-F238E27FC236}">
                  <a16:creationId xmlns:a16="http://schemas.microsoft.com/office/drawing/2014/main" id="{10EABE3C-1C5A-4B3A-A3FA-EED72A30DB2D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8" name="Group 53">
            <a:extLst>
              <a:ext uri="{FF2B5EF4-FFF2-40B4-BE49-F238E27FC236}">
                <a16:creationId xmlns:a16="http://schemas.microsoft.com/office/drawing/2014/main" id="{0B9FA517-9A29-4766-8EE8-6A4FD77AC185}"/>
              </a:ext>
            </a:extLst>
          </p:cNvPr>
          <p:cNvGrpSpPr/>
          <p:nvPr/>
        </p:nvGrpSpPr>
        <p:grpSpPr>
          <a:xfrm flipH="1">
            <a:off x="4943872" y="3429000"/>
            <a:ext cx="461379" cy="269739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239" name="Freeform: Shape 24">
              <a:extLst>
                <a:ext uri="{FF2B5EF4-FFF2-40B4-BE49-F238E27FC236}">
                  <a16:creationId xmlns:a16="http://schemas.microsoft.com/office/drawing/2014/main" id="{22F5A121-7D48-46D5-8D67-DDE18E80D170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solidFill>
              <a:schemeClr val="accent4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5">
              <a:extLst>
                <a:ext uri="{FF2B5EF4-FFF2-40B4-BE49-F238E27FC236}">
                  <a16:creationId xmlns:a16="http://schemas.microsoft.com/office/drawing/2014/main" id="{AC4B8C23-2EE6-40CD-B1E1-AB988CB8B554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solidFill>
              <a:srgbClr val="FFDC6D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6">
              <a:extLst>
                <a:ext uri="{FF2B5EF4-FFF2-40B4-BE49-F238E27FC236}">
                  <a16:creationId xmlns:a16="http://schemas.microsoft.com/office/drawing/2014/main" id="{FB850C3B-10D6-49DF-B321-75109B84E3CD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solidFill>
              <a:schemeClr val="accent4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7">
              <a:extLst>
                <a:ext uri="{FF2B5EF4-FFF2-40B4-BE49-F238E27FC236}">
                  <a16:creationId xmlns:a16="http://schemas.microsoft.com/office/drawing/2014/main" id="{10EABE3C-1C5A-4B3A-A3FA-EED72A30DB2D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81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703512" y="260648"/>
            <a:ext cx="8496533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355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Brigadista Competente</a:t>
            </a:r>
            <a:endParaRPr sz="355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Google Shape;85;p16"/>
          <p:cNvSpPr txBox="1"/>
          <p:nvPr/>
        </p:nvSpPr>
        <p:spPr>
          <a:xfrm>
            <a:off x="2351584" y="940658"/>
            <a:ext cx="70882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Um brigadista competente em trabalho em altura e resgate tem que conhecer: </a:t>
            </a:r>
          </a:p>
        </p:txBody>
      </p:sp>
      <p:grpSp>
        <p:nvGrpSpPr>
          <p:cNvPr id="90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551384" y="2102858"/>
            <a:ext cx="895930" cy="960192"/>
            <a:chOff x="1822736" y="2564904"/>
            <a:chExt cx="1970137" cy="1415809"/>
          </a:xfrm>
        </p:grpSpPr>
        <p:sp>
          <p:nvSpPr>
            <p:cNvPr id="91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2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1062594" y="2185807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4" name="Retângulo 93"/>
          <p:cNvSpPr/>
          <p:nvPr/>
        </p:nvSpPr>
        <p:spPr>
          <a:xfrm>
            <a:off x="1112050" y="2370366"/>
            <a:ext cx="44963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Controles para riscos de queda. </a:t>
            </a:r>
          </a:p>
        </p:txBody>
      </p:sp>
      <p:grpSp>
        <p:nvGrpSpPr>
          <p:cNvPr id="102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6247940" y="2132856"/>
            <a:ext cx="895930" cy="960192"/>
            <a:chOff x="1822736" y="2564904"/>
            <a:chExt cx="1970137" cy="1415809"/>
          </a:xfrm>
        </p:grpSpPr>
        <p:sp>
          <p:nvSpPr>
            <p:cNvPr id="103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4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5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6759150" y="2215805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6" name="Retângulo 105"/>
          <p:cNvSpPr/>
          <p:nvPr/>
        </p:nvSpPr>
        <p:spPr>
          <a:xfrm>
            <a:off x="6808606" y="2276872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Inspeção e registros dos componentes de equipamentos e sistemas de resgate.</a:t>
            </a:r>
          </a:p>
        </p:txBody>
      </p:sp>
      <p:grpSp>
        <p:nvGrpSpPr>
          <p:cNvPr id="10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559308" y="3230898"/>
            <a:ext cx="895930" cy="960192"/>
            <a:chOff x="1822736" y="2564904"/>
            <a:chExt cx="1970137" cy="1415809"/>
          </a:xfrm>
        </p:grpSpPr>
        <p:sp>
          <p:nvSpPr>
            <p:cNvPr id="10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0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1070518" y="3313847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1" name="Retângulo 110"/>
          <p:cNvSpPr/>
          <p:nvPr/>
        </p:nvSpPr>
        <p:spPr>
          <a:xfrm>
            <a:off x="1119974" y="3420289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Regulações aplicáveis à proteção contra queda e de resgate. </a:t>
            </a:r>
          </a:p>
        </p:txBody>
      </p:sp>
      <p:grpSp>
        <p:nvGrpSpPr>
          <p:cNvPr id="112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6255864" y="3260896"/>
            <a:ext cx="895930" cy="960192"/>
            <a:chOff x="1822736" y="2564904"/>
            <a:chExt cx="1970137" cy="1415809"/>
          </a:xfrm>
        </p:grpSpPr>
        <p:sp>
          <p:nvSpPr>
            <p:cNvPr id="113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4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5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6767074" y="3343845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6" name="Retângulo 115"/>
          <p:cNvSpPr/>
          <p:nvPr/>
        </p:nvSpPr>
        <p:spPr>
          <a:xfrm>
            <a:off x="6816530" y="3429000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Análise de sistemas de resgate, verificações e protocolos de segurança. </a:t>
            </a:r>
          </a:p>
        </p:txBody>
      </p:sp>
      <p:grpSp>
        <p:nvGrpSpPr>
          <p:cNvPr id="11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559308" y="4365104"/>
            <a:ext cx="895930" cy="960192"/>
            <a:chOff x="1822736" y="2564904"/>
            <a:chExt cx="1970137" cy="1415809"/>
          </a:xfrm>
        </p:grpSpPr>
        <p:sp>
          <p:nvSpPr>
            <p:cNvPr id="11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20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1070518" y="4448053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1" name="Retângulo 120"/>
          <p:cNvSpPr/>
          <p:nvPr/>
        </p:nvSpPr>
        <p:spPr>
          <a:xfrm>
            <a:off x="1119974" y="4539499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Análise de riscos de queda para determinar o método de resgate.</a:t>
            </a:r>
          </a:p>
        </p:txBody>
      </p:sp>
      <p:grpSp>
        <p:nvGrpSpPr>
          <p:cNvPr id="122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6255864" y="4395102"/>
            <a:ext cx="895930" cy="960192"/>
            <a:chOff x="1822736" y="2564904"/>
            <a:chExt cx="1970137" cy="1415809"/>
          </a:xfrm>
        </p:grpSpPr>
        <p:sp>
          <p:nvSpPr>
            <p:cNvPr id="123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25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6767074" y="4478051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6" name="Retângulo 125"/>
          <p:cNvSpPr/>
          <p:nvPr/>
        </p:nvSpPr>
        <p:spPr>
          <a:xfrm>
            <a:off x="6816530" y="4572417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Desenvolvimento de procedimentos de resgate por escrito.</a:t>
            </a:r>
          </a:p>
        </p:txBody>
      </p:sp>
      <p:grpSp>
        <p:nvGrpSpPr>
          <p:cNvPr id="12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567232" y="5493144"/>
            <a:ext cx="895930" cy="960192"/>
            <a:chOff x="1822736" y="2564904"/>
            <a:chExt cx="1970137" cy="1415809"/>
          </a:xfrm>
        </p:grpSpPr>
        <p:sp>
          <p:nvSpPr>
            <p:cNvPr id="12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0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1078442" y="5576093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1" name="Retângulo 130"/>
          <p:cNvSpPr/>
          <p:nvPr/>
        </p:nvSpPr>
        <p:spPr>
          <a:xfrm>
            <a:off x="1127898" y="5760652"/>
            <a:ext cx="44963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Sua responsabilidade como pessoa designada.</a:t>
            </a:r>
          </a:p>
        </p:txBody>
      </p:sp>
      <p:grpSp>
        <p:nvGrpSpPr>
          <p:cNvPr id="132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6263788" y="5523142"/>
            <a:ext cx="895930" cy="960192"/>
            <a:chOff x="1822736" y="2564904"/>
            <a:chExt cx="1970137" cy="1415809"/>
          </a:xfrm>
        </p:grpSpPr>
        <p:sp>
          <p:nvSpPr>
            <p:cNvPr id="133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4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5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6774998" y="5606091"/>
            <a:ext cx="4753298" cy="7890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6" name="Retângulo 135"/>
          <p:cNvSpPr/>
          <p:nvPr/>
        </p:nvSpPr>
        <p:spPr>
          <a:xfrm>
            <a:off x="6824454" y="5661248"/>
            <a:ext cx="4496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Seleção e uso de ancoragens não certificadas e como se </a:t>
            </a:r>
            <a:r>
              <a:rPr lang="pt-BR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auto-resgatar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3020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59;p42"/>
          <p:cNvGrpSpPr/>
          <p:nvPr/>
        </p:nvGrpSpPr>
        <p:grpSpPr>
          <a:xfrm>
            <a:off x="1573019" y="2789834"/>
            <a:ext cx="1359246" cy="1359246"/>
            <a:chOff x="-388600" y="1376275"/>
            <a:chExt cx="1108500" cy="11085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Google Shape;1060;p42"/>
            <p:cNvSpPr/>
            <p:nvPr/>
          </p:nvSpPr>
          <p:spPr>
            <a:xfrm>
              <a:off x="-388600" y="1376275"/>
              <a:ext cx="1108500" cy="1108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61;p42"/>
            <p:cNvSpPr/>
            <p:nvPr/>
          </p:nvSpPr>
          <p:spPr>
            <a:xfrm>
              <a:off x="-359200" y="1390975"/>
              <a:ext cx="1079100" cy="1079100"/>
            </a:xfrm>
            <a:prstGeom prst="arc">
              <a:avLst>
                <a:gd name="adj1" fmla="val 16200000"/>
                <a:gd name="adj2" fmla="val 5314865"/>
              </a:avLst>
            </a:prstGeom>
            <a:grp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062;p42"/>
          <p:cNvGrpSpPr/>
          <p:nvPr/>
        </p:nvGrpSpPr>
        <p:grpSpPr>
          <a:xfrm>
            <a:off x="5240809" y="2789834"/>
            <a:ext cx="1359246" cy="1359246"/>
            <a:chOff x="-388600" y="1376275"/>
            <a:chExt cx="1108500" cy="11085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Google Shape;1063;p42"/>
            <p:cNvSpPr/>
            <p:nvPr/>
          </p:nvSpPr>
          <p:spPr>
            <a:xfrm>
              <a:off x="-388600" y="1376275"/>
              <a:ext cx="1108500" cy="1108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64;p42"/>
            <p:cNvSpPr/>
            <p:nvPr/>
          </p:nvSpPr>
          <p:spPr>
            <a:xfrm>
              <a:off x="-359200" y="1390975"/>
              <a:ext cx="1079100" cy="1079100"/>
            </a:xfrm>
            <a:prstGeom prst="arc">
              <a:avLst>
                <a:gd name="adj1" fmla="val 16200000"/>
                <a:gd name="adj2" fmla="val 5314865"/>
              </a:avLst>
            </a:prstGeom>
            <a:grp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65;p42"/>
          <p:cNvGrpSpPr/>
          <p:nvPr/>
        </p:nvGrpSpPr>
        <p:grpSpPr>
          <a:xfrm>
            <a:off x="8908599" y="2789834"/>
            <a:ext cx="1359246" cy="1359246"/>
            <a:chOff x="-388600" y="1376275"/>
            <a:chExt cx="1108500" cy="11085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Google Shape;1066;p42"/>
            <p:cNvSpPr/>
            <p:nvPr/>
          </p:nvSpPr>
          <p:spPr>
            <a:xfrm>
              <a:off x="-388600" y="1376275"/>
              <a:ext cx="1108500" cy="1108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67;p42"/>
            <p:cNvSpPr/>
            <p:nvPr/>
          </p:nvSpPr>
          <p:spPr>
            <a:xfrm>
              <a:off x="-359200" y="1390975"/>
              <a:ext cx="1079100" cy="1079100"/>
            </a:xfrm>
            <a:prstGeom prst="arc">
              <a:avLst>
                <a:gd name="adj1" fmla="val 16200000"/>
                <a:gd name="adj2" fmla="val 5314865"/>
              </a:avLst>
            </a:prstGeom>
            <a:grp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075;p42"/>
          <p:cNvSpPr txBox="1">
            <a:spLocks/>
          </p:cNvSpPr>
          <p:nvPr/>
        </p:nvSpPr>
        <p:spPr>
          <a:xfrm>
            <a:off x="1661108" y="3005377"/>
            <a:ext cx="1183068" cy="941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01</a:t>
            </a:r>
          </a:p>
        </p:txBody>
      </p:sp>
      <p:sp>
        <p:nvSpPr>
          <p:cNvPr id="20" name="Google Shape;1076;p42"/>
          <p:cNvSpPr txBox="1">
            <a:spLocks/>
          </p:cNvSpPr>
          <p:nvPr/>
        </p:nvSpPr>
        <p:spPr>
          <a:xfrm>
            <a:off x="5328898" y="3005377"/>
            <a:ext cx="1183068" cy="941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02</a:t>
            </a:r>
          </a:p>
        </p:txBody>
      </p:sp>
      <p:sp>
        <p:nvSpPr>
          <p:cNvPr id="21" name="Google Shape;1077;p42"/>
          <p:cNvSpPr txBox="1">
            <a:spLocks/>
          </p:cNvSpPr>
          <p:nvPr/>
        </p:nvSpPr>
        <p:spPr>
          <a:xfrm>
            <a:off x="8996688" y="3005377"/>
            <a:ext cx="1183068" cy="941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03</a:t>
            </a:r>
          </a:p>
        </p:txBody>
      </p:sp>
      <p:sp>
        <p:nvSpPr>
          <p:cNvPr id="23" name="text 1"/>
          <p:cNvSpPr txBox="1"/>
          <p:nvPr/>
        </p:nvSpPr>
        <p:spPr>
          <a:xfrm>
            <a:off x="1703512" y="401177"/>
            <a:ext cx="8496533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355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Níveis de perícia de resgate em trabalho em altura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071664" y="1700808"/>
            <a:ext cx="5557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2400" dirty="0">
                <a:solidFill>
                  <a:schemeClr val="tx1"/>
                </a:solidFill>
                <a:latin typeface="Montserrat" charset="0"/>
              </a:rPr>
              <a:t>Podemos definir 3 níveis de perícia 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508085" y="4365104"/>
            <a:ext cx="3499683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latin typeface="Calibri" pitchFamily="34" charset="0"/>
              </a:rPr>
              <a:t>Nível de Consciência </a:t>
            </a:r>
          </a:p>
          <a:p>
            <a:pPr algn="ctr"/>
            <a:r>
              <a:rPr lang="pt-BR" sz="1700" dirty="0">
                <a:latin typeface="Calibri" pitchFamily="34" charset="0"/>
              </a:rPr>
              <a:t>A pessoa é capaz de reconhecer um incidente e dar início à resposta de emergência. Todas as pessoas que executam trabalho em altura necessitam ter este nível.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180493" y="4365104"/>
            <a:ext cx="3499683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latin typeface="Calibri" pitchFamily="34" charset="0"/>
              </a:rPr>
              <a:t>Nível Operacional</a:t>
            </a:r>
          </a:p>
          <a:p>
            <a:pPr algn="ctr"/>
            <a:r>
              <a:rPr lang="pt-BR" sz="1700" dirty="0">
                <a:latin typeface="Calibri" pitchFamily="34" charset="0"/>
              </a:rPr>
              <a:t>A pessoa é capaz de responder e aplicar técnicas limitadas para apoio e participação no resgate. Todas as pessoas integrantes das brigadas de resgate em altura necessitam ter este nível.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896200" y="4373860"/>
            <a:ext cx="3499683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200" b="1" dirty="0">
                <a:latin typeface="Calibri" pitchFamily="34" charset="0"/>
              </a:rPr>
              <a:t>Nível de Consciência </a:t>
            </a:r>
          </a:p>
          <a:p>
            <a:pPr algn="ctr"/>
            <a:r>
              <a:rPr lang="pt-BR" sz="1700" dirty="0">
                <a:latin typeface="Calibri" pitchFamily="34" charset="0"/>
              </a:rPr>
              <a:t>A pessoa é capaz de responder e aplicar técnicas avançadas de resgate para coordenar, realizar e supervisionar o resgate.  </a:t>
            </a:r>
          </a:p>
          <a:p>
            <a:pPr algn="ctr"/>
            <a:endParaRPr lang="pt-BR" sz="1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3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3186336" y="-1"/>
            <a:ext cx="182880" cy="92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-1" y="-12160"/>
            <a:ext cx="360043" cy="6870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ágono 6"/>
          <p:cNvSpPr/>
          <p:nvPr/>
        </p:nvSpPr>
        <p:spPr>
          <a:xfrm flipH="1">
            <a:off x="4799856" y="2676051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78682" y="2844151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159896" y="2732068"/>
            <a:ext cx="63367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 Líder de equipe de resgate, Responsável por dirigir a operação e tomar decisões, localizado em um lugar com visão global e Com meios de comunicação (ver slide correspondente).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084400" y="404664"/>
            <a:ext cx="7124700" cy="393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500" b="1" dirty="0">
                <a:latin typeface="Montserrat" charset="0"/>
              </a:rPr>
              <a:t>Equipe de brigadistas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51784" y="114295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Montserrat" charset="0"/>
              </a:rPr>
              <a:t>O plano de resgate deve detalhar os deveres e responsabilidades de todo o pessoal integrante da equipe. </a:t>
            </a:r>
          </a:p>
          <a:p>
            <a:endParaRPr lang="pt-BR" sz="1600" dirty="0">
              <a:latin typeface="Montserrat" charset="0"/>
            </a:endParaRPr>
          </a:p>
          <a:p>
            <a:r>
              <a:rPr lang="pt-BR" sz="1600" dirty="0">
                <a:latin typeface="Montserrat" charset="0"/>
              </a:rPr>
              <a:t>A equipe de brigada deve ter um número limitado de pessoas: </a:t>
            </a:r>
          </a:p>
        </p:txBody>
      </p:sp>
      <p:sp>
        <p:nvSpPr>
          <p:cNvPr id="16" name="AutoShape 4" descr="ícone Os usuarios, de equipe, de grupo, de pessoas, de pessoas Livre de  Infographic Icon 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3020939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 descr="Entenda como são treinados os brigadistas do ICMBio para prevenir e  combater queimadas — Português (Brasil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5" r="63003"/>
          <a:stretch/>
        </p:blipFill>
        <p:spPr bwMode="auto">
          <a:xfrm>
            <a:off x="360042" y="1254794"/>
            <a:ext cx="3359694" cy="46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ágono 19"/>
          <p:cNvSpPr/>
          <p:nvPr/>
        </p:nvSpPr>
        <p:spPr>
          <a:xfrm flipH="1">
            <a:off x="4799856" y="3900187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478682" y="4068287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159896" y="4191392"/>
            <a:ext cx="63367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1-2 pessoas responsáveis pelas ancoragens. 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4245075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entágono 23"/>
          <p:cNvSpPr/>
          <p:nvPr/>
        </p:nvSpPr>
        <p:spPr>
          <a:xfrm flipH="1">
            <a:off x="4799856" y="5121399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4478682" y="5289499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159896" y="5297934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 brigadista com conhecimentos médicos, cuja responsabilidade é cuidar da saúde e conforto da vítima.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5466287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839580" y="353341"/>
            <a:ext cx="849653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45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Conteúdo</a:t>
            </a:r>
            <a:endParaRPr sz="45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731860" y="4896"/>
            <a:ext cx="727601" cy="111852"/>
            <a:chOff x="5061300" y="705935"/>
            <a:chExt cx="1714056" cy="102543"/>
          </a:xfrm>
        </p:grpSpPr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lipse 16"/>
          <p:cNvSpPr/>
          <p:nvPr/>
        </p:nvSpPr>
        <p:spPr>
          <a:xfrm>
            <a:off x="1055440" y="1681099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149424" y="1844824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01</a:t>
            </a:r>
          </a:p>
        </p:txBody>
      </p:sp>
      <p:sp>
        <p:nvSpPr>
          <p:cNvPr id="18" name="Elipse 17"/>
          <p:cNvSpPr/>
          <p:nvPr/>
        </p:nvSpPr>
        <p:spPr>
          <a:xfrm>
            <a:off x="5627948" y="1681099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721932" y="1831323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03</a:t>
            </a:r>
          </a:p>
        </p:txBody>
      </p:sp>
      <p:sp>
        <p:nvSpPr>
          <p:cNvPr id="19" name="Elipse 18"/>
          <p:cNvSpPr/>
          <p:nvPr/>
        </p:nvSpPr>
        <p:spPr>
          <a:xfrm>
            <a:off x="3229708" y="1655804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323692" y="1844824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02</a:t>
            </a:r>
          </a:p>
        </p:txBody>
      </p:sp>
      <p:sp>
        <p:nvSpPr>
          <p:cNvPr id="20" name="Elipse 19"/>
          <p:cNvSpPr/>
          <p:nvPr/>
        </p:nvSpPr>
        <p:spPr>
          <a:xfrm>
            <a:off x="10344472" y="1654095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438456" y="1804319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05</a:t>
            </a:r>
          </a:p>
        </p:txBody>
      </p:sp>
      <p:sp>
        <p:nvSpPr>
          <p:cNvPr id="22" name="Elipse 21"/>
          <p:cNvSpPr/>
          <p:nvPr/>
        </p:nvSpPr>
        <p:spPr>
          <a:xfrm>
            <a:off x="8054244" y="1628800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8148228" y="1817820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9376" y="2636912"/>
            <a:ext cx="1976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Apresentar conceitos teóricos de um plano de resgate em altura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567608" y="2636912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Explicar porque é necessário ter planos e equipe interna de resgate em altura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055176" y="2636912"/>
            <a:ext cx="1976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Explicar o que deve ser previsto num plano de resgate em altura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392144" y="2636912"/>
            <a:ext cx="21929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Diferenciar os vários níveis de resgate: 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auto-resgate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resgate de nível operacional e resgate técnico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807704" y="2636912"/>
            <a:ext cx="197692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Definir os  diferentes níveis de competência e as necessidades de treinamento</a:t>
            </a:r>
          </a:p>
        </p:txBody>
      </p:sp>
      <p:sp>
        <p:nvSpPr>
          <p:cNvPr id="74" name="Elipse 73"/>
          <p:cNvSpPr/>
          <p:nvPr/>
        </p:nvSpPr>
        <p:spPr>
          <a:xfrm>
            <a:off x="1055440" y="4273387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1149424" y="4437112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06</a:t>
            </a:r>
          </a:p>
        </p:txBody>
      </p:sp>
      <p:sp>
        <p:nvSpPr>
          <p:cNvPr id="76" name="Elipse 75"/>
          <p:cNvSpPr/>
          <p:nvPr/>
        </p:nvSpPr>
        <p:spPr>
          <a:xfrm>
            <a:off x="5627948" y="4273387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CaixaDeTexto 76"/>
          <p:cNvSpPr txBox="1"/>
          <p:nvPr/>
        </p:nvSpPr>
        <p:spPr>
          <a:xfrm>
            <a:off x="5721932" y="4423611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08</a:t>
            </a:r>
          </a:p>
        </p:txBody>
      </p:sp>
      <p:sp>
        <p:nvSpPr>
          <p:cNvPr id="78" name="Elipse 77"/>
          <p:cNvSpPr/>
          <p:nvPr/>
        </p:nvSpPr>
        <p:spPr>
          <a:xfrm>
            <a:off x="3229708" y="4248092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23692" y="4437112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07</a:t>
            </a:r>
          </a:p>
        </p:txBody>
      </p:sp>
      <p:sp>
        <p:nvSpPr>
          <p:cNvPr id="80" name="Elipse 79"/>
          <p:cNvSpPr/>
          <p:nvPr/>
        </p:nvSpPr>
        <p:spPr>
          <a:xfrm>
            <a:off x="10344472" y="4246383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CaixaDeTexto 80"/>
          <p:cNvSpPr txBox="1"/>
          <p:nvPr/>
        </p:nvSpPr>
        <p:spPr>
          <a:xfrm>
            <a:off x="10438456" y="4396607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10</a:t>
            </a:r>
          </a:p>
        </p:txBody>
      </p:sp>
      <p:sp>
        <p:nvSpPr>
          <p:cNvPr id="82" name="Elipse 81"/>
          <p:cNvSpPr/>
          <p:nvPr/>
        </p:nvSpPr>
        <p:spPr>
          <a:xfrm>
            <a:off x="8054244" y="4221088"/>
            <a:ext cx="828092" cy="828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8148228" y="4410108"/>
            <a:ext cx="640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09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479376" y="5229200"/>
            <a:ext cx="1976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Composição de uma equipe de resgate em altura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2567608" y="5229200"/>
            <a:ext cx="2088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Considerações médicas e técnicas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5055176" y="5229200"/>
            <a:ext cx="1976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Boas Práticas de resgate em altura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7392144" y="5229200"/>
            <a:ext cx="2192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Apresentação dos principais equipamentos de resgate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9807704" y="5229200"/>
            <a:ext cx="19769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Exemplo de plano de resgate em altura</a:t>
            </a:r>
          </a:p>
        </p:txBody>
      </p:sp>
    </p:spTree>
    <p:extLst>
      <p:ext uri="{BB962C8B-B14F-4D97-AF65-F5344CB8AC3E}">
        <p14:creationId xmlns:p14="http://schemas.microsoft.com/office/powerpoint/2010/main" val="71033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3186336" y="-1"/>
            <a:ext cx="182880" cy="92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-1" y="-12160"/>
            <a:ext cx="360043" cy="6870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ágono 6"/>
          <p:cNvSpPr/>
          <p:nvPr/>
        </p:nvSpPr>
        <p:spPr>
          <a:xfrm flipH="1">
            <a:off x="4799856" y="1052736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78682" y="1220836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159896" y="1341016"/>
            <a:ext cx="63367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 pessoas para a maca, responsáveis pela evacuação da vítima.</a:t>
            </a:r>
          </a:p>
        </p:txBody>
      </p:sp>
      <p:sp>
        <p:nvSpPr>
          <p:cNvPr id="16" name="AutoShape 4" descr="ícone Os usuarios, de equipe, de grupo, de pessoas, de pessoas Livre de  Infographic Icon 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1397624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entágono 19"/>
          <p:cNvSpPr/>
          <p:nvPr/>
        </p:nvSpPr>
        <p:spPr>
          <a:xfrm flipH="1">
            <a:off x="4799856" y="2276872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478682" y="2444972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159896" y="2568077"/>
            <a:ext cx="63367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1-2 membros de suporte para preparar os diferentes equipamentos.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2621760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entágono 23"/>
          <p:cNvSpPr/>
          <p:nvPr/>
        </p:nvSpPr>
        <p:spPr>
          <a:xfrm flipH="1">
            <a:off x="4799856" y="3498084"/>
            <a:ext cx="6840760" cy="933179"/>
          </a:xfrm>
          <a:prstGeom prst="homePlate">
            <a:avLst>
              <a:gd name="adj" fmla="val 30947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4478682" y="3666184"/>
            <a:ext cx="621064" cy="621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159896" y="3674619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1-2 pessoas para atender e acompanhar o corpo de bombeiros e ambulâncias, da porta principal até o local do acidente. 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13" y="3842972"/>
            <a:ext cx="359402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019675" y="5007327"/>
            <a:ext cx="7172325" cy="5600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120000"/>
              </a:lnSpc>
            </a:pPr>
            <a:r>
              <a:rPr lang="pt-BR" sz="3000" b="1" dirty="0">
                <a:latin typeface="Montserrat" charset="0"/>
              </a:rPr>
              <a:t>Total: </a:t>
            </a:r>
            <a:r>
              <a:rPr lang="pt-BR" sz="3000" dirty="0">
                <a:latin typeface="Montserrat" charset="0"/>
              </a:rPr>
              <a:t>7 a 10 pessoas. </a:t>
            </a:r>
          </a:p>
        </p:txBody>
      </p:sp>
      <p:pic>
        <p:nvPicPr>
          <p:cNvPr id="29" name="Picture 7" descr="Entenda como são treinados os brigadistas do ICMBio para prevenir e  combater queimadas — Português (Brasil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04" r="26924"/>
          <a:stretch/>
        </p:blipFill>
        <p:spPr bwMode="auto">
          <a:xfrm>
            <a:off x="360042" y="1254794"/>
            <a:ext cx="3359694" cy="46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5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87B717A4-B04E-47EF-9C2D-21FC12E3AC70}"/>
              </a:ext>
            </a:extLst>
          </p:cNvPr>
          <p:cNvSpPr/>
          <p:nvPr/>
        </p:nvSpPr>
        <p:spPr>
          <a:xfrm>
            <a:off x="-18116" y="-2"/>
            <a:ext cx="1793636" cy="6858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634;p26"/>
          <p:cNvSpPr/>
          <p:nvPr/>
        </p:nvSpPr>
        <p:spPr>
          <a:xfrm rot="10800000">
            <a:off x="-2" y="-1"/>
            <a:ext cx="12192001" cy="6858073"/>
          </a:xfrm>
          <a:custGeom>
            <a:avLst/>
            <a:gdLst/>
            <a:ahLst/>
            <a:cxnLst/>
            <a:rect l="l" t="t" r="r" b="b"/>
            <a:pathLst>
              <a:path w="98444" h="56120" extrusionOk="0">
                <a:moveTo>
                  <a:pt x="1" y="1"/>
                </a:moveTo>
                <a:lnTo>
                  <a:pt x="1" y="56119"/>
                </a:lnTo>
                <a:lnTo>
                  <a:pt x="89313" y="56119"/>
                </a:lnTo>
                <a:lnTo>
                  <a:pt x="98444" y="36922"/>
                </a:lnTo>
                <a:lnTo>
                  <a:pt x="89313" y="19889"/>
                </a:lnTo>
                <a:lnTo>
                  <a:pt x="984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2279576" y="432247"/>
            <a:ext cx="84965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40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Treinamento</a:t>
            </a:r>
            <a:endParaRPr sz="40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847528" y="2110063"/>
            <a:ext cx="4464496" cy="4055241"/>
            <a:chOff x="1559496" y="980728"/>
            <a:chExt cx="3240360" cy="1194551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1703512" y="1023151"/>
              <a:ext cx="3096344" cy="1152128"/>
            </a:xfrm>
            <a:prstGeom prst="roundRect">
              <a:avLst>
                <a:gd name="adj" fmla="val 1234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1559496" y="980728"/>
              <a:ext cx="3096344" cy="1152128"/>
            </a:xfrm>
            <a:prstGeom prst="roundRect">
              <a:avLst>
                <a:gd name="adj" fmla="val 18503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text 1"/>
          <p:cNvSpPr txBox="1"/>
          <p:nvPr/>
        </p:nvSpPr>
        <p:spPr>
          <a:xfrm>
            <a:off x="1415891" y="1556792"/>
            <a:ext cx="849653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4500" b="1" spc="10" dirty="0">
                <a:solidFill>
                  <a:schemeClr val="accent4">
                    <a:lumMod val="7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01</a:t>
            </a:r>
            <a:endParaRPr sz="4500" b="1" dirty="0">
              <a:solidFill>
                <a:schemeClr val="accent4">
                  <a:lumMod val="75000"/>
                </a:schemeClr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79576" y="2564904"/>
            <a:ext cx="36724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1900" dirty="0">
                <a:latin typeface="Calibri" pitchFamily="34" charset="0"/>
              </a:rPr>
              <a:t>Existem vários cursos para formação de profissional de trabalho em altura:</a:t>
            </a:r>
          </a:p>
          <a:p>
            <a:pPr algn="just">
              <a:lnSpc>
                <a:spcPct val="90000"/>
              </a:lnSpc>
            </a:pPr>
            <a:endParaRPr lang="pt-BR" sz="1700" dirty="0">
              <a:latin typeface="Calibri" pitchFamily="34" charset="0"/>
            </a:endParaRPr>
          </a:p>
          <a:p>
            <a:pPr marL="342900" lvl="1" indent="-342900" algn="just">
              <a:lnSpc>
                <a:spcPct val="90000"/>
              </a:lnSpc>
              <a:buClrTx/>
              <a:buSzPct val="110000"/>
              <a:buFont typeface="Wingdings" pitchFamily="2" charset="2"/>
              <a:buChar char="§"/>
            </a:pPr>
            <a:r>
              <a:rPr lang="pt-BR" sz="1700" dirty="0">
                <a:latin typeface="Calibri" pitchFamily="34" charset="0"/>
              </a:rPr>
              <a:t>Treinamento de para Trabalho em Altura com equipamento pré-montado - geralmente de 16 horas no mínimo.</a:t>
            </a:r>
          </a:p>
          <a:p>
            <a:pPr marL="342900" lvl="1" indent="-342900" algn="just">
              <a:lnSpc>
                <a:spcPct val="90000"/>
              </a:lnSpc>
              <a:buClrTx/>
              <a:buSzPct val="110000"/>
              <a:buFont typeface="Wingdings" pitchFamily="2" charset="2"/>
              <a:buChar char="§"/>
            </a:pPr>
            <a:r>
              <a:rPr lang="pt-BR" sz="1700" dirty="0">
                <a:latin typeface="Calibri" pitchFamily="34" charset="0"/>
              </a:rPr>
              <a:t>Treinamento de para Trabalho em Altura com cordas - em geral treinamentos de 50-80 horas, mais uma 8 horas de prática.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7104112" y="2110063"/>
            <a:ext cx="4464496" cy="4055241"/>
            <a:chOff x="1559496" y="980728"/>
            <a:chExt cx="3240360" cy="119455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703512" y="1023151"/>
              <a:ext cx="3096344" cy="1152128"/>
            </a:xfrm>
            <a:prstGeom prst="roundRect">
              <a:avLst>
                <a:gd name="adj" fmla="val 1234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1559496" y="980728"/>
              <a:ext cx="3096344" cy="1152128"/>
            </a:xfrm>
            <a:prstGeom prst="roundRect">
              <a:avLst>
                <a:gd name="adj" fmla="val 18503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7536160" y="2564904"/>
            <a:ext cx="367240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1900" dirty="0">
                <a:latin typeface="Calibri" pitchFamily="34" charset="0"/>
              </a:rPr>
              <a:t>A prática regular é um ponto crítico para o êxito de qualquer equipe de resgate, recomenda-se:</a:t>
            </a:r>
          </a:p>
          <a:p>
            <a:pPr algn="just">
              <a:lnSpc>
                <a:spcPct val="90000"/>
              </a:lnSpc>
            </a:pPr>
            <a:endParaRPr lang="pt-BR" sz="1700" dirty="0">
              <a:latin typeface="Calibri" pitchFamily="34" charset="0"/>
            </a:endParaRPr>
          </a:p>
          <a:p>
            <a:pPr marL="342900" lvl="1" indent="-342900" algn="just">
              <a:lnSpc>
                <a:spcPct val="90000"/>
              </a:lnSpc>
              <a:buClrTx/>
              <a:buSzPct val="110000"/>
              <a:buFont typeface="Wingdings" pitchFamily="2" charset="2"/>
              <a:buChar char="§"/>
            </a:pPr>
            <a:r>
              <a:rPr lang="pt-BR" sz="1700" dirty="0">
                <a:latin typeface="Calibri" pitchFamily="34" charset="0"/>
              </a:rPr>
              <a:t>Simulados mensais – no mínimo uma vez por mês. </a:t>
            </a:r>
          </a:p>
          <a:p>
            <a:pPr marL="342900" lvl="1" indent="-342900" algn="just">
              <a:lnSpc>
                <a:spcPct val="90000"/>
              </a:lnSpc>
              <a:buClrTx/>
              <a:buSzPct val="110000"/>
              <a:buFont typeface="Wingdings" pitchFamily="2" charset="2"/>
              <a:buChar char="§"/>
            </a:pPr>
            <a:r>
              <a:rPr lang="pt-BR" sz="1700" dirty="0">
                <a:latin typeface="Calibri" pitchFamily="34" charset="0"/>
              </a:rPr>
              <a:t>Em lugares e condições diferentes.</a:t>
            </a:r>
          </a:p>
          <a:p>
            <a:pPr marL="342900" lvl="1" indent="-342900" algn="just">
              <a:lnSpc>
                <a:spcPct val="90000"/>
              </a:lnSpc>
              <a:buClrTx/>
              <a:buSzPct val="110000"/>
              <a:buFont typeface="Wingdings" pitchFamily="2" charset="2"/>
              <a:buChar char="§"/>
            </a:pPr>
            <a:r>
              <a:rPr lang="pt-BR" sz="1700" dirty="0">
                <a:latin typeface="Calibri" pitchFamily="34" charset="0"/>
              </a:rPr>
              <a:t>Reciclagens sobre novos equipamentos e técnicas no  mínimo a cada 2 anos. </a:t>
            </a:r>
          </a:p>
        </p:txBody>
      </p:sp>
      <p:sp>
        <p:nvSpPr>
          <p:cNvPr id="24" name="text 1"/>
          <p:cNvSpPr txBox="1"/>
          <p:nvPr/>
        </p:nvSpPr>
        <p:spPr>
          <a:xfrm>
            <a:off x="6600467" y="1484784"/>
            <a:ext cx="849653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4500" b="1" spc="10" dirty="0">
                <a:solidFill>
                  <a:schemeClr val="accent4">
                    <a:lumMod val="7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02</a:t>
            </a:r>
            <a:endParaRPr sz="4500" b="1" dirty="0">
              <a:solidFill>
                <a:schemeClr val="accent4">
                  <a:lumMod val="75000"/>
                </a:schemeClr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1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gate vertical e em altura Bombeiros Voluntários de Joinville | CBV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9" t="399" r="30620" b="1"/>
          <a:stretch/>
        </p:blipFill>
        <p:spPr bwMode="auto">
          <a:xfrm>
            <a:off x="0" y="0"/>
            <a:ext cx="5267908" cy="68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63;p15"/>
          <p:cNvSpPr/>
          <p:nvPr/>
        </p:nvSpPr>
        <p:spPr>
          <a:xfrm flipH="1">
            <a:off x="0" y="0"/>
            <a:ext cx="5267908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88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1147;p49"/>
          <p:cNvGrpSpPr/>
          <p:nvPr/>
        </p:nvGrpSpPr>
        <p:grpSpPr>
          <a:xfrm flipH="1">
            <a:off x="601750" y="1916832"/>
            <a:ext cx="1173770" cy="371030"/>
            <a:chOff x="862475" y="2054275"/>
            <a:chExt cx="682200" cy="0"/>
          </a:xfrm>
        </p:grpSpPr>
        <p:cxnSp>
          <p:nvCxnSpPr>
            <p:cNvPr id="38" name="Google Shape;1148;p49"/>
            <p:cNvCxnSpPr/>
            <p:nvPr/>
          </p:nvCxnSpPr>
          <p:spPr>
            <a:xfrm>
              <a:off x="862475" y="2054275"/>
              <a:ext cx="274500" cy="0"/>
            </a:xfrm>
            <a:prstGeom prst="straightConnector1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149;p49"/>
            <p:cNvCxnSpPr/>
            <p:nvPr/>
          </p:nvCxnSpPr>
          <p:spPr>
            <a:xfrm>
              <a:off x="1270175" y="2054275"/>
              <a:ext cx="274500" cy="0"/>
            </a:xfrm>
            <a:prstGeom prst="straightConnector1">
              <a:avLst/>
            </a:prstGeom>
            <a:noFill/>
            <a:ln w="38100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506505" y="659036"/>
            <a:ext cx="7124700" cy="393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000" b="1" dirty="0">
                <a:ln w="12700">
                  <a:solidFill>
                    <a:schemeClr val="tx1"/>
                  </a:solidFill>
                </a:ln>
                <a:latin typeface="Montserrat" charset="0"/>
              </a:rPr>
              <a:t>PERGUNTAS</a:t>
            </a:r>
          </a:p>
        </p:txBody>
      </p:sp>
      <p:sp>
        <p:nvSpPr>
          <p:cNvPr id="48" name="Rectangle 5"/>
          <p:cNvSpPr txBox="1">
            <a:spLocks noChangeArrowheads="1"/>
          </p:cNvSpPr>
          <p:nvPr/>
        </p:nvSpPr>
        <p:spPr>
          <a:xfrm>
            <a:off x="479376" y="2420888"/>
            <a:ext cx="3960440" cy="46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chemeClr val="tx1"/>
                </a:solidFill>
                <a:latin typeface="Montserrat" charset="0"/>
              </a:rPr>
              <a:t>Perguntas respondidas pela equipe de Segurança da unidade e solucionadas no procedimento de contingência e emergência da unidade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5647811" y="816282"/>
            <a:ext cx="5848789" cy="5613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dirty="0">
                <a:latin typeface="Calibri" pitchFamily="34" charset="0"/>
              </a:rPr>
              <a:t>Quais são os pontos principais que um plano de resgate em altura deve incluir?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Pode-se deitar uma pessoa que ficou suspensa por mais de 15 minutos, imediatamente após o resgate? Então, o que fazer? 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Que métodos de acesso devem ser usados em primeira instância? 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A unidade ou o órgão público de emergência tem os equipamentos necessários para um resgate em altura?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A brigada da unidade e ou o órgão público de emergência atende aos requisitos desta boa prática?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Na comunidade onde a unidade está inserida existe a competência para resgate para queda em altura nos órgãos públicos de emergência?</a:t>
            </a:r>
          </a:p>
          <a:p>
            <a:pPr algn="just"/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>
                <a:latin typeface="Calibri" pitchFamily="34" charset="0"/>
              </a:rPr>
              <a:t>Qual a opção que a unidade tem para atender uma situação de emergência de resgate para queda em altura?</a:t>
            </a:r>
          </a:p>
        </p:txBody>
      </p:sp>
      <p:sp>
        <p:nvSpPr>
          <p:cNvPr id="71" name="Google Shape;65;p15"/>
          <p:cNvSpPr/>
          <p:nvPr/>
        </p:nvSpPr>
        <p:spPr>
          <a:xfrm>
            <a:off x="5015880" y="764704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5046403" y="834544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01</a:t>
            </a:r>
          </a:p>
        </p:txBody>
      </p:sp>
      <p:sp>
        <p:nvSpPr>
          <p:cNvPr id="78" name="Google Shape;65;p15"/>
          <p:cNvSpPr/>
          <p:nvPr/>
        </p:nvSpPr>
        <p:spPr>
          <a:xfrm>
            <a:off x="5015880" y="1533138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5046403" y="1602978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02</a:t>
            </a:r>
          </a:p>
        </p:txBody>
      </p:sp>
      <p:sp>
        <p:nvSpPr>
          <p:cNvPr id="80" name="Google Shape;65;p15"/>
          <p:cNvSpPr/>
          <p:nvPr/>
        </p:nvSpPr>
        <p:spPr>
          <a:xfrm>
            <a:off x="5015880" y="2204864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5046403" y="2274704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03</a:t>
            </a:r>
          </a:p>
        </p:txBody>
      </p:sp>
      <p:sp>
        <p:nvSpPr>
          <p:cNvPr id="82" name="Google Shape;65;p15"/>
          <p:cNvSpPr/>
          <p:nvPr/>
        </p:nvSpPr>
        <p:spPr>
          <a:xfrm>
            <a:off x="5015880" y="2829282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5046403" y="2899122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04</a:t>
            </a:r>
          </a:p>
        </p:txBody>
      </p:sp>
      <p:sp>
        <p:nvSpPr>
          <p:cNvPr id="84" name="Google Shape;65;p15"/>
          <p:cNvSpPr/>
          <p:nvPr/>
        </p:nvSpPr>
        <p:spPr>
          <a:xfrm>
            <a:off x="5015880" y="3501008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5046403" y="3570848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05</a:t>
            </a:r>
          </a:p>
        </p:txBody>
      </p:sp>
      <p:sp>
        <p:nvSpPr>
          <p:cNvPr id="86" name="Google Shape;65;p15"/>
          <p:cNvSpPr/>
          <p:nvPr/>
        </p:nvSpPr>
        <p:spPr>
          <a:xfrm>
            <a:off x="5015880" y="4269442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046403" y="4339282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06</a:t>
            </a:r>
          </a:p>
        </p:txBody>
      </p:sp>
      <p:sp>
        <p:nvSpPr>
          <p:cNvPr id="88" name="Google Shape;65;p15"/>
          <p:cNvSpPr/>
          <p:nvPr/>
        </p:nvSpPr>
        <p:spPr>
          <a:xfrm>
            <a:off x="5015880" y="5133538"/>
            <a:ext cx="504056" cy="504056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5046403" y="5227032"/>
            <a:ext cx="133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06944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3;p18"/>
          <p:cNvSpPr/>
          <p:nvPr/>
        </p:nvSpPr>
        <p:spPr>
          <a:xfrm>
            <a:off x="1055440" y="2450075"/>
            <a:ext cx="3403971" cy="36375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4;p18"/>
          <p:cNvSpPr/>
          <p:nvPr/>
        </p:nvSpPr>
        <p:spPr>
          <a:xfrm>
            <a:off x="7719023" y="2450075"/>
            <a:ext cx="3201513" cy="36375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5;p18"/>
          <p:cNvSpPr/>
          <p:nvPr/>
        </p:nvSpPr>
        <p:spPr>
          <a:xfrm>
            <a:off x="3503712" y="2156400"/>
            <a:ext cx="4968552" cy="436894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6;p18"/>
          <p:cNvSpPr/>
          <p:nvPr/>
        </p:nvSpPr>
        <p:spPr>
          <a:xfrm>
            <a:off x="5303912" y="1533561"/>
            <a:ext cx="1336003" cy="12456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8;p18"/>
          <p:cNvSpPr/>
          <p:nvPr/>
        </p:nvSpPr>
        <p:spPr>
          <a:xfrm>
            <a:off x="1775200" y="1912808"/>
            <a:ext cx="1152448" cy="10745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9;p18"/>
          <p:cNvSpPr/>
          <p:nvPr/>
        </p:nvSpPr>
        <p:spPr>
          <a:xfrm>
            <a:off x="9100391" y="1912808"/>
            <a:ext cx="1152448" cy="10745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0;p18"/>
          <p:cNvSpPr txBox="1"/>
          <p:nvPr/>
        </p:nvSpPr>
        <p:spPr>
          <a:xfrm>
            <a:off x="4216146" y="2924944"/>
            <a:ext cx="3639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r>
              <a:rPr lang="en-US" sz="16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Específicos</a:t>
            </a:r>
            <a:endParaRPr dirty="0"/>
          </a:p>
        </p:txBody>
      </p:sp>
      <p:sp>
        <p:nvSpPr>
          <p:cNvPr id="14" name="Google Shape;121;p18"/>
          <p:cNvSpPr txBox="1"/>
          <p:nvPr/>
        </p:nvSpPr>
        <p:spPr>
          <a:xfrm>
            <a:off x="3863752" y="3284984"/>
            <a:ext cx="4386466" cy="22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Procedimento para notificação quando da ocorrência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de uma queda.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Procedimento para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auto-resgate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, quando aplicável.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Procedimentos para cada nível de resgate assistido: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Identificação do pessoal que responde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Instruções completas para cada tipo de resgate, incluindo pontos de ancoragem, métodos de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içamento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, equipamentos a serem utilizados.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Procedimento para alertar à equipe de resgate.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Informação sobre o equipamento de resgate, incluindo seleção, uso, cuidado, inspeção, manutenção e armazenamento.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Plano de treinamento e reciclagem. </a:t>
            </a:r>
          </a:p>
          <a:p>
            <a:pPr lvl="0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Identificação dos membros da brigada.</a:t>
            </a:r>
          </a:p>
        </p:txBody>
      </p:sp>
      <p:sp>
        <p:nvSpPr>
          <p:cNvPr id="15" name="Google Shape;122;p18"/>
          <p:cNvSpPr txBox="1"/>
          <p:nvPr/>
        </p:nvSpPr>
        <p:spPr>
          <a:xfrm>
            <a:off x="1360032" y="3578108"/>
            <a:ext cx="1999664" cy="1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Conceitos médicos e suporte à decisão. </a:t>
            </a:r>
          </a:p>
          <a:p>
            <a:pPr lvl="0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Principais fatores de risco sob a perspectiva do resgate. </a:t>
            </a:r>
          </a:p>
        </p:txBody>
      </p:sp>
      <p:sp>
        <p:nvSpPr>
          <p:cNvPr id="16" name="Google Shape;123;p18"/>
          <p:cNvSpPr txBox="1"/>
          <p:nvPr/>
        </p:nvSpPr>
        <p:spPr>
          <a:xfrm>
            <a:off x="8799700" y="3578108"/>
            <a:ext cx="1999664" cy="1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O plano de resgate específico a cada atividade faz parte das</a:t>
            </a:r>
          </a:p>
          <a:p>
            <a:pPr lvl="0" algn="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exigências para emissão de autorização para trabalho em altura.</a:t>
            </a:r>
          </a:p>
          <a:p>
            <a:pPr lvl="0" algn="r"/>
            <a:endParaRPr lang="pt-BR" dirty="0" err="1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991544" y="404664"/>
            <a:ext cx="849653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32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Desenvolver um </a:t>
            </a:r>
            <a:r>
              <a:rPr lang="pt-BR" sz="35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Plano de Resgate</a:t>
            </a:r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1271472" y="3717040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775200" y="2132856"/>
            <a:ext cx="115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</a:rPr>
              <a:t>01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402865" y="1890117"/>
            <a:ext cx="115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charset="0"/>
              </a:rPr>
              <a:t>02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120016" y="2156400"/>
            <a:ext cx="115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</a:rPr>
              <a:t>03</a:t>
            </a: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271464" y="4077080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120;p18"/>
          <p:cNvSpPr txBox="1"/>
          <p:nvPr/>
        </p:nvSpPr>
        <p:spPr>
          <a:xfrm>
            <a:off x="1136305" y="3239554"/>
            <a:ext cx="3639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Procedimento</a:t>
            </a:r>
            <a:r>
              <a:rPr lang="en-US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Geral</a:t>
            </a:r>
            <a:endParaRPr dirty="0"/>
          </a:p>
        </p:txBody>
      </p:sp>
      <p:sp>
        <p:nvSpPr>
          <p:cNvPr id="27" name="Google Shape;120;p18"/>
          <p:cNvSpPr txBox="1"/>
          <p:nvPr/>
        </p:nvSpPr>
        <p:spPr>
          <a:xfrm>
            <a:off x="7176120" y="3284984"/>
            <a:ext cx="3639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Plano de </a:t>
            </a:r>
            <a:r>
              <a:rPr lang="en-US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Resgate</a:t>
            </a:r>
            <a:endParaRPr dirty="0"/>
          </a:p>
        </p:txBody>
      </p:sp>
      <p:sp>
        <p:nvSpPr>
          <p:cNvPr id="64" name="Elipse 63"/>
          <p:cNvSpPr>
            <a:spLocks noChangeAspect="1"/>
          </p:cNvSpPr>
          <p:nvPr/>
        </p:nvSpPr>
        <p:spPr>
          <a:xfrm>
            <a:off x="3791752" y="3429000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>
            <a:spLocks noChangeAspect="1"/>
          </p:cNvSpPr>
          <p:nvPr/>
        </p:nvSpPr>
        <p:spPr>
          <a:xfrm>
            <a:off x="3791744" y="3861056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>
            <a:spLocks noChangeAspect="1"/>
          </p:cNvSpPr>
          <p:nvPr/>
        </p:nvSpPr>
        <p:spPr>
          <a:xfrm>
            <a:off x="3791752" y="4077072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>
            <a:spLocks noChangeAspect="1"/>
          </p:cNvSpPr>
          <p:nvPr/>
        </p:nvSpPr>
        <p:spPr>
          <a:xfrm>
            <a:off x="3791744" y="4293096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>
            <a:spLocks noChangeAspect="1"/>
          </p:cNvSpPr>
          <p:nvPr/>
        </p:nvSpPr>
        <p:spPr>
          <a:xfrm>
            <a:off x="3791752" y="5085192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>
            <a:spLocks noChangeAspect="1"/>
          </p:cNvSpPr>
          <p:nvPr/>
        </p:nvSpPr>
        <p:spPr>
          <a:xfrm>
            <a:off x="3791744" y="5373224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>
            <a:spLocks noChangeAspect="1"/>
          </p:cNvSpPr>
          <p:nvPr/>
        </p:nvSpPr>
        <p:spPr>
          <a:xfrm>
            <a:off x="3791744" y="4509128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>
            <a:spLocks noChangeAspect="1"/>
          </p:cNvSpPr>
          <p:nvPr/>
        </p:nvSpPr>
        <p:spPr>
          <a:xfrm>
            <a:off x="3791744" y="5949288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>
            <a:spLocks noChangeAspect="1"/>
          </p:cNvSpPr>
          <p:nvPr/>
        </p:nvSpPr>
        <p:spPr>
          <a:xfrm>
            <a:off x="3791744" y="6165304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458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5;p34"/>
          <p:cNvSpPr/>
          <p:nvPr/>
        </p:nvSpPr>
        <p:spPr>
          <a:xfrm>
            <a:off x="547070" y="4053849"/>
            <a:ext cx="5421239" cy="2327479"/>
          </a:xfrm>
          <a:prstGeom prst="roundRect">
            <a:avLst>
              <a:gd name="adj" fmla="val 497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36;p34"/>
          <p:cNvSpPr/>
          <p:nvPr/>
        </p:nvSpPr>
        <p:spPr>
          <a:xfrm>
            <a:off x="6361141" y="1488354"/>
            <a:ext cx="5421239" cy="2327479"/>
          </a:xfrm>
          <a:prstGeom prst="roundRect">
            <a:avLst>
              <a:gd name="adj" fmla="val 497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37;p34"/>
          <p:cNvSpPr/>
          <p:nvPr/>
        </p:nvSpPr>
        <p:spPr>
          <a:xfrm>
            <a:off x="6361141" y="4053849"/>
            <a:ext cx="5421239" cy="2327479"/>
          </a:xfrm>
          <a:prstGeom prst="roundRect">
            <a:avLst>
              <a:gd name="adj" fmla="val 497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38;p34"/>
          <p:cNvSpPr/>
          <p:nvPr/>
        </p:nvSpPr>
        <p:spPr>
          <a:xfrm>
            <a:off x="547070" y="1488354"/>
            <a:ext cx="5421239" cy="2327479"/>
          </a:xfrm>
          <a:prstGeom prst="roundRect">
            <a:avLst>
              <a:gd name="adj" fmla="val 497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41;p34"/>
          <p:cNvSpPr txBox="1">
            <a:spLocks/>
          </p:cNvSpPr>
          <p:nvPr/>
        </p:nvSpPr>
        <p:spPr>
          <a:xfrm>
            <a:off x="911424" y="1916832"/>
            <a:ext cx="4752528" cy="126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dirty="0">
                <a:latin typeface="Calibri" pitchFamily="34" charset="0"/>
              </a:rPr>
              <a:t>Uma das primeiras ações no desenvolvimento de um plano de resgate em altura é determinar o grau de resposta e treinamento fornecido pelas autoridades públicas. Uma simulação é uma boa ocasião para avaliar a atuação dos órgãos públicos de emergência. </a:t>
            </a:r>
          </a:p>
        </p:txBody>
      </p:sp>
      <p:sp>
        <p:nvSpPr>
          <p:cNvPr id="16" name="Google Shape;748;p34"/>
          <p:cNvSpPr/>
          <p:nvPr/>
        </p:nvSpPr>
        <p:spPr>
          <a:xfrm>
            <a:off x="335360" y="2454795"/>
            <a:ext cx="394598" cy="3945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49;p34"/>
          <p:cNvSpPr/>
          <p:nvPr/>
        </p:nvSpPr>
        <p:spPr>
          <a:xfrm>
            <a:off x="335360" y="5020290"/>
            <a:ext cx="394598" cy="3945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50;p34"/>
          <p:cNvSpPr/>
          <p:nvPr/>
        </p:nvSpPr>
        <p:spPr>
          <a:xfrm>
            <a:off x="6168008" y="2454795"/>
            <a:ext cx="394598" cy="3945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51;p34"/>
          <p:cNvSpPr/>
          <p:nvPr/>
        </p:nvSpPr>
        <p:spPr>
          <a:xfrm>
            <a:off x="6168008" y="5020290"/>
            <a:ext cx="394598" cy="3945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775520" y="404664"/>
            <a:ext cx="8496533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33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Emerg</a:t>
            </a:r>
            <a:r>
              <a:rPr lang="pt-BR" sz="33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ê</a:t>
            </a:r>
            <a:r>
              <a:rPr lang="pt-BR" sz="33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ncia Externa</a:t>
            </a:r>
          </a:p>
        </p:txBody>
      </p:sp>
      <p:sp>
        <p:nvSpPr>
          <p:cNvPr id="22" name="Google Shape;741;p34"/>
          <p:cNvSpPr txBox="1">
            <a:spLocks/>
          </p:cNvSpPr>
          <p:nvPr/>
        </p:nvSpPr>
        <p:spPr>
          <a:xfrm>
            <a:off x="911424" y="4688293"/>
            <a:ext cx="4752528" cy="126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dirty="0">
                <a:latin typeface="Calibri" pitchFamily="34" charset="0"/>
              </a:rPr>
              <a:t>Se necessário, pode-se promover e até mesmo financiar cursos e treinamentos para melhorar o desempenho das equipes públicas de emergência. </a:t>
            </a:r>
          </a:p>
        </p:txBody>
      </p:sp>
      <p:sp>
        <p:nvSpPr>
          <p:cNvPr id="23" name="Google Shape;741;p34"/>
          <p:cNvSpPr txBox="1">
            <a:spLocks/>
          </p:cNvSpPr>
          <p:nvPr/>
        </p:nvSpPr>
        <p:spPr>
          <a:xfrm>
            <a:off x="6672064" y="1556792"/>
            <a:ext cx="4896544" cy="126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500" dirty="0">
                <a:latin typeface="Calibri" pitchFamily="34" charset="0"/>
              </a:rPr>
              <a:t>Como mínimo, seja qual for seu nível real de treinamento, os órgãos de emergência têm que estar envolvidos das seguintes formas: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latin typeface="Calibri" pitchFamily="34" charset="0"/>
              </a:rPr>
              <a:t>Apoio para o desenvolvimento dos planos de resgate em altura.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latin typeface="Calibri" pitchFamily="34" charset="0"/>
              </a:rPr>
              <a:t>Visita e conhecimento das instalações e riscos durante o planejamento.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latin typeface="Calibri" pitchFamily="34" charset="0"/>
              </a:rPr>
              <a:t>Participação em simulações de resgate, atendimento médico e avaliação de lesionados.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latin typeface="Calibri" pitchFamily="34" charset="0"/>
              </a:rPr>
              <a:t>Estar avisados antes da realização de atividades com trabalho em altura.</a:t>
            </a:r>
          </a:p>
        </p:txBody>
      </p:sp>
      <p:sp>
        <p:nvSpPr>
          <p:cNvPr id="24" name="Google Shape;741;p34"/>
          <p:cNvSpPr txBox="1">
            <a:spLocks/>
          </p:cNvSpPr>
          <p:nvPr/>
        </p:nvSpPr>
        <p:spPr>
          <a:xfrm>
            <a:off x="6744072" y="4581128"/>
            <a:ext cx="4752528" cy="126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dirty="0">
                <a:latin typeface="Calibri" pitchFamily="34" charset="0"/>
              </a:rPr>
              <a:t>Para a chegada da emergência (bombeiros, ambulância), é necessário que o plano indique que pessoa estará encarregada de recebê-los na entrada principal e levá-los até o local do acidente.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10245444" y="-126412"/>
            <a:ext cx="1827220" cy="1827220"/>
            <a:chOff x="8472264" y="620688"/>
            <a:chExt cx="2376264" cy="2376264"/>
          </a:xfrm>
        </p:grpSpPr>
        <p:sp>
          <p:nvSpPr>
            <p:cNvPr id="34" name="Retângulo 33"/>
            <p:cNvSpPr/>
            <p:nvPr/>
          </p:nvSpPr>
          <p:spPr>
            <a:xfrm rot="20209725">
              <a:off x="8800217" y="1459716"/>
              <a:ext cx="1809282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 rot="20501860">
              <a:off x="9354945" y="1104304"/>
              <a:ext cx="882571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 rot="20501860">
              <a:off x="9644585" y="1154839"/>
              <a:ext cx="882571" cy="191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9763399" y="1257110"/>
              <a:ext cx="882571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 rot="20209725">
              <a:off x="9529805" y="2034482"/>
              <a:ext cx="1082180" cy="2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9" name="Picture 2" descr="Médico Ambulância Ilustração Médico, Clipart De Ambulância, Carro De Saúde,  Item Médico Imagem PNG e PSD Para Download Gratuito | Ilustración médica,  Ambulancia, Carro de taxi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264" y="620688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028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" descr="First Aid Kit - Vehicle  (M1487)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13" t="20485" r="20600" b="15832"/>
          <a:stretch/>
        </p:blipFill>
        <p:spPr>
          <a:xfrm>
            <a:off x="11188567" y="3126920"/>
            <a:ext cx="685071" cy="614669"/>
          </a:xfrm>
          <a:prstGeom prst="rect">
            <a:avLst/>
          </a:prstGeom>
        </p:spPr>
      </p:pic>
      <p:sp>
        <p:nvSpPr>
          <p:cNvPr id="44" name="Rectangle 12"/>
          <p:cNvSpPr/>
          <p:nvPr/>
        </p:nvSpPr>
        <p:spPr>
          <a:xfrm>
            <a:off x="135000" y="340460"/>
            <a:ext cx="6105016" cy="58960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51795" y="332656"/>
            <a:ext cx="640830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35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Considerações Médicas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51384" y="1268760"/>
            <a:ext cx="7272808" cy="56673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 plano de resgate será diferente dependendo do estado da vítima: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Vítima consciente ou não.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Vítima lesionada ou não.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Vida em risco ou não.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Uma avaliação inicial da vítima é imprescindível. 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ABC “Airways,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Breathing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Circulation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” – Vias Aéreas, Respiração e Circulação.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Estado de choque, lesão espinhal, sangramento</a:t>
            </a:r>
          </a:p>
          <a:p>
            <a:pPr marL="285750" lvl="3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Deve-se presumir lesão no pescoço ou na coluna caso a vítima esteja inconsciente.</a:t>
            </a:r>
          </a:p>
          <a:p>
            <a:pPr lvl="2"/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 manter a vítima em sua posição não coloca a vítima ao risco de vida, os protocolos de primeiros socorros devem ser realizados antes de mover a vítima. O brigadista médico precisa ter uma qualificação avançada em primeiros socorros. </a:t>
            </a:r>
          </a:p>
          <a:p>
            <a:pPr algn="just"/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Particularidades do resgate em altura:</a:t>
            </a:r>
          </a:p>
          <a:p>
            <a:pPr marL="285750" lvl="1" indent="-28575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As técnicas usuais de primeiros socorros nem sempre se aplicam em  causa de trauma devido à suspensão: </a:t>
            </a:r>
          </a:p>
          <a:p>
            <a:pPr marL="285750" lvl="1" indent="-28575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NÃO DEITAR AS PESSOAS NA MACA IMEDIATAMENTE  (choque tóxico).</a:t>
            </a:r>
          </a:p>
          <a:p>
            <a:pPr marL="285750" lvl="1" indent="-28575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Manter as vítimas em posição vertical, depois sentá-las de 30 a 40 minutos antes de deitá-las. </a:t>
            </a:r>
          </a:p>
          <a:p>
            <a:pPr marL="285750" lvl="1" indent="-28575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Usar eventualmente faixas para contrair as pernas. 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Rectangle 12"/>
          <p:cNvSpPr/>
          <p:nvPr/>
        </p:nvSpPr>
        <p:spPr>
          <a:xfrm>
            <a:off x="0" y="332656"/>
            <a:ext cx="270000" cy="589602"/>
          </a:xfrm>
          <a:prstGeom prst="rect">
            <a:avLst/>
          </a:prstGeom>
          <a:solidFill>
            <a:srgbClr val="FFE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141262" y="343167"/>
            <a:ext cx="3341766" cy="6182177"/>
            <a:chOff x="6207450" y="679200"/>
            <a:chExt cx="2186100" cy="4044226"/>
          </a:xfrm>
        </p:grpSpPr>
        <p:sp>
          <p:nvSpPr>
            <p:cNvPr id="42" name="Google Shape;1138;p44"/>
            <p:cNvSpPr/>
            <p:nvPr/>
          </p:nvSpPr>
          <p:spPr>
            <a:xfrm>
              <a:off x="6207450" y="969275"/>
              <a:ext cx="2186100" cy="21861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" name="Google Shape;1144;p4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3900" y="679200"/>
              <a:ext cx="1483951" cy="4044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Picture 5" descr="Resuscitator - Microvent™ Industrial/Adult ONLY  (M0797A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81882" y="965250"/>
            <a:ext cx="1046165" cy="80756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824193" y="1700808"/>
            <a:ext cx="864095" cy="856063"/>
            <a:chOff x="7815409" y="1556792"/>
            <a:chExt cx="944887" cy="936104"/>
          </a:xfrm>
        </p:grpSpPr>
        <p:pic>
          <p:nvPicPr>
            <p:cNvPr id="80" name="Picture 11" descr="Cardiac Science Firstsave G3 Defibrillator  (M1697)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6591" l="18182" r="790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5127" t="47938" r="17902" b="4125"/>
            <a:stretch/>
          </p:blipFill>
          <p:spPr bwMode="auto">
            <a:xfrm rot="16200000" flipV="1">
              <a:off x="7784673" y="1668320"/>
              <a:ext cx="691108" cy="46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1" descr="Cardiac Science Firstsave G3 Defibrillator  (M1697)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6591" l="18182" r="790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879" r="17902" b="4125"/>
            <a:stretch/>
          </p:blipFill>
          <p:spPr bwMode="auto">
            <a:xfrm flipH="1">
              <a:off x="7815409" y="1556792"/>
              <a:ext cx="944887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Rectangle 12"/>
          <p:cNvSpPr/>
          <p:nvPr/>
        </p:nvSpPr>
        <p:spPr>
          <a:xfrm>
            <a:off x="12063047" y="-13638"/>
            <a:ext cx="135000" cy="68716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6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 flipV="1">
            <a:off x="0" y="0"/>
            <a:ext cx="12192000" cy="24892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 1"/>
          <p:cNvSpPr txBox="1"/>
          <p:nvPr/>
        </p:nvSpPr>
        <p:spPr>
          <a:xfrm>
            <a:off x="1703923" y="404664"/>
            <a:ext cx="849653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30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Métodos de Acesso: </a:t>
            </a:r>
          </a:p>
          <a:p>
            <a:pPr algn="ctr"/>
            <a:r>
              <a:rPr lang="pt-BR" sz="3000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Ascensão ou Descida</a:t>
            </a:r>
          </a:p>
        </p:txBody>
      </p:sp>
      <p:sp>
        <p:nvSpPr>
          <p:cNvPr id="66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767408" y="2160178"/>
            <a:ext cx="609244" cy="65822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tângulo 3"/>
          <p:cNvSpPr/>
          <p:nvPr/>
        </p:nvSpPr>
        <p:spPr>
          <a:xfrm>
            <a:off x="191344" y="3148366"/>
            <a:ext cx="176049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Sempre evitar ascender ou descer um brigadista até a vítima,  utilizar preferencialmente equipamentos auxiliares para acesso a vítima: </a:t>
            </a:r>
          </a:p>
          <a:p>
            <a:pPr algn="ctr">
              <a:lnSpc>
                <a:spcPct val="90000"/>
              </a:lnSpc>
            </a:pPr>
            <a:endParaRPr lang="pt-BR" dirty="0">
              <a:latin typeface="Calibri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Escadas de resgate.</a:t>
            </a:r>
          </a:p>
          <a:p>
            <a:pPr lvl="1" algn="ctr">
              <a:lnSpc>
                <a:spcPct val="90000"/>
              </a:lnSpc>
            </a:pPr>
            <a:endParaRPr lang="pt-BR" sz="1350" i="1" dirty="0">
              <a:latin typeface="Calibri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Plataformas elevadas móveis.</a:t>
            </a:r>
          </a:p>
          <a:p>
            <a:pPr lvl="1" algn="ctr">
              <a:lnSpc>
                <a:spcPct val="90000"/>
              </a:lnSpc>
            </a:pPr>
            <a:endParaRPr lang="pt-BR" sz="1350" i="1" dirty="0">
              <a:latin typeface="Calibri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Ganchos.</a:t>
            </a: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2749563" y="2187386"/>
            <a:ext cx="609244" cy="65993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tângulo 88"/>
          <p:cNvSpPr/>
          <p:nvPr/>
        </p:nvSpPr>
        <p:spPr>
          <a:xfrm>
            <a:off x="2173499" y="3175574"/>
            <a:ext cx="1760495" cy="295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Havendo a necessidade de ascensão ou descida de um socorrista até a vítima, as seguintes </a:t>
            </a:r>
            <a:r>
              <a:rPr lang="pt-BR" dirty="0" err="1">
                <a:latin typeface="Calibri" pitchFamily="34" charset="0"/>
              </a:rPr>
              <a:t>recomendaçãoes</a:t>
            </a:r>
            <a:r>
              <a:rPr lang="pt-BR" dirty="0">
                <a:latin typeface="Calibri" pitchFamily="34" charset="0"/>
              </a:rPr>
              <a:t> devem ser seguidas:</a:t>
            </a:r>
          </a:p>
          <a:p>
            <a:pPr algn="ctr">
              <a:lnSpc>
                <a:spcPct val="90000"/>
              </a:lnSpc>
            </a:pPr>
            <a:endParaRPr lang="pt-BR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Utilizar equipamentos que permitam a ascensão ou descida do brigadista de forma autônoma e com o mínimo esforço.</a:t>
            </a:r>
          </a:p>
          <a:p>
            <a:pPr marL="285750" indent="-285750" algn="ctr">
              <a:lnSpc>
                <a:spcPct val="90000"/>
              </a:lnSpc>
              <a:buFont typeface="Arial" pitchFamily="34" charset="0"/>
              <a:buChar char="•"/>
            </a:pPr>
            <a:endParaRPr lang="pt-BR" sz="1350" i="1" dirty="0">
              <a:latin typeface="Calibri" pitchFamily="34" charset="0"/>
            </a:endParaRPr>
          </a:p>
        </p:txBody>
      </p:sp>
      <p:sp>
        <p:nvSpPr>
          <p:cNvPr id="90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4725743" y="2197349"/>
            <a:ext cx="609244" cy="65822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etângulo 91"/>
          <p:cNvSpPr/>
          <p:nvPr/>
        </p:nvSpPr>
        <p:spPr>
          <a:xfrm>
            <a:off x="4149678" y="3185537"/>
            <a:ext cx="1760495" cy="238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Utilizar equipamento de ascensão ou subida mecânicos, pré-montado, e com sistema de freio de segurança tipo: </a:t>
            </a:r>
          </a:p>
          <a:p>
            <a:pPr algn="ctr">
              <a:lnSpc>
                <a:spcPct val="90000"/>
              </a:lnSpc>
            </a:pPr>
            <a:endParaRPr lang="pt-BR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Kit de resgate.</a:t>
            </a:r>
          </a:p>
          <a:p>
            <a:pPr algn="ctr">
              <a:lnSpc>
                <a:spcPct val="90000"/>
              </a:lnSpc>
            </a:pPr>
            <a:endParaRPr lang="pt-BR" sz="1350" i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Tripé.</a:t>
            </a:r>
          </a:p>
          <a:p>
            <a:pPr algn="ctr">
              <a:lnSpc>
                <a:spcPct val="90000"/>
              </a:lnSpc>
            </a:pPr>
            <a:endParaRPr lang="pt-BR" sz="1350" i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1350" i="1" dirty="0">
                <a:latin typeface="Calibri" pitchFamily="34" charset="0"/>
              </a:rPr>
              <a:t>Cordas.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6707898" y="2224557"/>
            <a:ext cx="609244" cy="65822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etângulo 94"/>
          <p:cNvSpPr/>
          <p:nvPr/>
        </p:nvSpPr>
        <p:spPr>
          <a:xfrm>
            <a:off x="6131834" y="3213075"/>
            <a:ext cx="1760495" cy="129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Quando possível, preferir subir até a vítima a partir do nível do solo ao invés de descer suspenso até a mesma.</a:t>
            </a:r>
          </a:p>
        </p:txBody>
      </p:sp>
      <p:sp>
        <p:nvSpPr>
          <p:cNvPr id="96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8690054" y="2197349"/>
            <a:ext cx="609244" cy="65822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Retângulo 97"/>
          <p:cNvSpPr/>
          <p:nvPr/>
        </p:nvSpPr>
        <p:spPr>
          <a:xfrm>
            <a:off x="8113989" y="3185537"/>
            <a:ext cx="17604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Nunca usar técnicas de “</a:t>
            </a:r>
            <a:r>
              <a:rPr lang="pt-BR" dirty="0" err="1">
                <a:latin typeface="Calibri" pitchFamily="34" charset="0"/>
              </a:rPr>
              <a:t>rappel</a:t>
            </a:r>
            <a:r>
              <a:rPr lang="pt-BR" dirty="0">
                <a:latin typeface="Calibri" pitchFamily="34" charset="0"/>
              </a:rPr>
              <a:t>” para resgate de queda em altura.</a:t>
            </a:r>
          </a:p>
          <a:p>
            <a:pPr algn="ctr">
              <a:lnSpc>
                <a:spcPct val="90000"/>
              </a:lnSpc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05DDDF4-CEE0-4662-83EA-F6B554F22E8B}"/>
              </a:ext>
            </a:extLst>
          </p:cNvPr>
          <p:cNvSpPr/>
          <p:nvPr/>
        </p:nvSpPr>
        <p:spPr>
          <a:xfrm>
            <a:off x="10672209" y="2224557"/>
            <a:ext cx="609244" cy="65822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etângulo 100"/>
          <p:cNvSpPr/>
          <p:nvPr/>
        </p:nvSpPr>
        <p:spPr>
          <a:xfrm>
            <a:off x="10096145" y="3212745"/>
            <a:ext cx="176049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latin typeface="Calibri" pitchFamily="34" charset="0"/>
              </a:rPr>
              <a:t>Sempre usar um sistema secundário de detenção de queda, adicionalmente a um sistema primário. </a:t>
            </a:r>
          </a:p>
        </p:txBody>
      </p:sp>
      <p:pic>
        <p:nvPicPr>
          <p:cNvPr id="104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907749" y="2315460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2887119" y="2361256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4871864" y="2348880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6847559" y="2361256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8832304" y="2348880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Queda, vetorial, escada, sinal. Escada, isolado, sinal, vetorial, fundo,  queda, branca. | CanStock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7" t="13756" r="23200" b="29145"/>
          <a:stretch/>
        </p:blipFill>
        <p:spPr bwMode="auto">
          <a:xfrm>
            <a:off x="10807999" y="2361256"/>
            <a:ext cx="328561" cy="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312" y="1916832"/>
            <a:ext cx="2808312" cy="4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3433" y="1119460"/>
            <a:ext cx="7344816" cy="554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Em lugares onde é provável a necessidade de resgate, ancoragens fixas adicionais para resgate devem ser bem  instaladas.</a:t>
            </a:r>
          </a:p>
          <a:p>
            <a:pPr marL="342900" lvl="1" indent="-34290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Calculadas por uma pessoa competente em projeto de sistemas.</a:t>
            </a:r>
          </a:p>
          <a:p>
            <a:pPr marL="342900" lvl="1" indent="-342900"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 preferência parafusadas (evitar problema de soldagem).</a:t>
            </a:r>
          </a:p>
          <a:p>
            <a:pPr lvl="1" algn="just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Ancoragens temporárias sobre vigas estruturais (sem cantos vivos).</a:t>
            </a:r>
          </a:p>
          <a:p>
            <a:pPr algn="just"/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Usar uma ancoragem adicional, diferente da ancoragem que é utilizada para interromper a queda da vítima.</a:t>
            </a:r>
          </a:p>
          <a:p>
            <a:pPr algn="just"/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Caso a vítima esteja entre 2 ancoragens, usar ambas para centralizar o sistema de resgate (ângulo &lt; 45</a:t>
            </a:r>
            <a:r>
              <a:rPr lang="pt-BR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).</a:t>
            </a:r>
          </a:p>
          <a:p>
            <a:pPr algn="just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Tubulações condutoras de fluidos nunca devem ser usadas. </a:t>
            </a:r>
          </a:p>
          <a:p>
            <a:pPr algn="just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Sempre usar um sistema secundário (linha retrátil, por exemplo), além do sistema primário de ascensão ou descida.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Os brigadistas precisam estar protegidos contra queda, como qualquer outro trabalhador. Um brigadista que cai não é de muita ajuda para a vítima .</a:t>
            </a:r>
          </a:p>
          <a:p>
            <a:pPr algn="just"/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0" y="363659"/>
            <a:ext cx="270000" cy="4455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3685" y="327372"/>
            <a:ext cx="49517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latin typeface="Century Gothic" pitchFamily="34" charset="0"/>
              </a:rPr>
              <a:t>ANCORAGENS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0" y="44624"/>
            <a:ext cx="2952328" cy="19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/>
          <p:nvPr/>
        </p:nvSpPr>
        <p:spPr>
          <a:xfrm>
            <a:off x="11926529" y="0"/>
            <a:ext cx="270000" cy="6858000"/>
          </a:xfrm>
          <a:prstGeom prst="rect">
            <a:avLst/>
          </a:prstGeom>
          <a:solidFill>
            <a:srgbClr val="FFE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45693" y="1191061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00206" y="1212343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3" name="Elipse 32"/>
          <p:cNvSpPr/>
          <p:nvPr/>
        </p:nvSpPr>
        <p:spPr>
          <a:xfrm>
            <a:off x="524863" y="2487205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479376" y="2508487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5" name="Elipse 34"/>
          <p:cNvSpPr/>
          <p:nvPr/>
        </p:nvSpPr>
        <p:spPr>
          <a:xfrm>
            <a:off x="528413" y="3063269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482926" y="3084551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7" name="Elipse 36"/>
          <p:cNvSpPr/>
          <p:nvPr/>
        </p:nvSpPr>
        <p:spPr>
          <a:xfrm>
            <a:off x="528413" y="3933056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482926" y="3954338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39" name="Elipse 38"/>
          <p:cNvSpPr/>
          <p:nvPr/>
        </p:nvSpPr>
        <p:spPr>
          <a:xfrm>
            <a:off x="524863" y="4653136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479376" y="4674418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1" name="Elipse 40"/>
          <p:cNvSpPr/>
          <p:nvPr/>
        </p:nvSpPr>
        <p:spPr>
          <a:xfrm>
            <a:off x="524863" y="5367525"/>
            <a:ext cx="365731" cy="365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479376" y="5388807"/>
            <a:ext cx="42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952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4" t="60366" r="41848" b="31409"/>
          <a:stretch/>
        </p:blipFill>
        <p:spPr bwMode="auto">
          <a:xfrm>
            <a:off x="1847528" y="2861692"/>
            <a:ext cx="6712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1"/>
          <p:cNvSpPr txBox="1"/>
          <p:nvPr/>
        </p:nvSpPr>
        <p:spPr>
          <a:xfrm>
            <a:off x="1775931" y="548680"/>
            <a:ext cx="84965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40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Meios de Comunicação</a:t>
            </a:r>
            <a:endParaRPr sz="40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9416" y="3437756"/>
            <a:ext cx="2806831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Contato entre a vítima e os brigadistas, dependendo do ruído no ambiente: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Voz;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 Sinais com as mãos;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Apito (aconselhável equipar todos os coletes com apitos);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Telefone celular;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Rádio.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2429644"/>
            <a:ext cx="1219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1361474" y="2069604"/>
            <a:ext cx="1692188" cy="676875"/>
            <a:chOff x="1559496" y="980728"/>
            <a:chExt cx="3240360" cy="1296144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1703512" y="1124744"/>
              <a:ext cx="3096344" cy="115212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1559496" y="980728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4" t="60366" r="41848" b="31409"/>
          <a:stretch/>
        </p:blipFill>
        <p:spPr bwMode="auto">
          <a:xfrm>
            <a:off x="5663952" y="2851691"/>
            <a:ext cx="6712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657321" y="3427755"/>
            <a:ext cx="2662815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Coordenação da operação de resgate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Rádio;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Sinais com as mãos.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5177898" y="2059603"/>
            <a:ext cx="1692188" cy="676875"/>
            <a:chOff x="1559496" y="980728"/>
            <a:chExt cx="3240360" cy="1296144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1703512" y="1124744"/>
              <a:ext cx="3096344" cy="115212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1559496" y="980728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4" t="60366" r="41848" b="31409"/>
          <a:stretch/>
        </p:blipFill>
        <p:spPr bwMode="auto">
          <a:xfrm>
            <a:off x="9550903" y="2851691"/>
            <a:ext cx="6712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8616280" y="3427755"/>
            <a:ext cx="2520280" cy="495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Aviso aos outros trabalhadores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Rádio.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9064849" y="2059603"/>
            <a:ext cx="1692188" cy="676875"/>
            <a:chOff x="1559496" y="980728"/>
            <a:chExt cx="3240360" cy="1296144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1703512" y="1124744"/>
              <a:ext cx="3096344" cy="115212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1559496" y="980728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text 1"/>
          <p:cNvSpPr txBox="1"/>
          <p:nvPr/>
        </p:nvSpPr>
        <p:spPr>
          <a:xfrm>
            <a:off x="1234473" y="2257127"/>
            <a:ext cx="18191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16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CONTATO</a:t>
            </a:r>
            <a:endParaRPr sz="16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5068899" y="2276872"/>
            <a:ext cx="18191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16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COORDENAR</a:t>
            </a:r>
            <a:endParaRPr sz="16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8957331" y="2276872"/>
            <a:ext cx="18191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16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AVISO</a:t>
            </a:r>
            <a:endParaRPr sz="16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66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NR-35 TRABALHO EM ALTURA – Cop Treinamen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52" r="12924"/>
          <a:stretch/>
        </p:blipFill>
        <p:spPr bwMode="auto">
          <a:xfrm>
            <a:off x="7842094" y="0"/>
            <a:ext cx="445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1"/>
          <p:cNvSpPr txBox="1"/>
          <p:nvPr/>
        </p:nvSpPr>
        <p:spPr>
          <a:xfrm>
            <a:off x="551384" y="714761"/>
            <a:ext cx="8496533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38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Queda de Objetos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71448" y="4365575"/>
            <a:ext cx="206927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latin typeface="Calibri" pitchFamily="34" charset="0"/>
              </a:rPr>
              <a:t>Demarcar a zona de resgate.</a:t>
            </a:r>
          </a:p>
          <a:p>
            <a:pPr algn="ctr">
              <a:lnSpc>
                <a:spcPct val="90000"/>
              </a:lnSpc>
            </a:pPr>
            <a:endParaRPr lang="pt-BR" sz="16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1600" i="1" dirty="0">
                <a:latin typeface="Calibri" pitchFamily="34" charset="0"/>
              </a:rPr>
              <a:t>Um conector de metal que cai de 50 metros pode matar!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783632" y="4365575"/>
            <a:ext cx="187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latin typeface="Calibri" pitchFamily="34" charset="0"/>
              </a:rPr>
              <a:t>Todos os equipamentos deve estar presos aos coletes dos brigadistas.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015880" y="4366611"/>
            <a:ext cx="207795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latin typeface="Calibri" pitchFamily="34" charset="0"/>
              </a:rPr>
              <a:t>Utilizar capacetes especiais com jugulares de 3 pontos para os brigadistas, quando em atividade de resgate em altura (capacetes </a:t>
            </a:r>
            <a:r>
              <a:rPr lang="pt-BR" sz="1600" dirty="0" err="1">
                <a:latin typeface="Calibri" pitchFamily="34" charset="0"/>
              </a:rPr>
              <a:t>Petzl</a:t>
            </a:r>
            <a:r>
              <a:rPr lang="pt-BR" sz="1600" dirty="0">
                <a:latin typeface="Calibri" pitchFamily="34" charset="0"/>
              </a:rPr>
              <a:t> para trabalho em altura). </a:t>
            </a:r>
          </a:p>
          <a:p>
            <a:pPr algn="ctr">
              <a:lnSpc>
                <a:spcPct val="90000"/>
              </a:lnSpc>
            </a:pPr>
            <a:endParaRPr lang="pt-BR" sz="1600" dirty="0">
              <a:latin typeface="Calibri" pitchFamily="34" charset="0"/>
            </a:endParaRPr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id="{A3090339-C1AA-4975-90A5-A4953259C7E5}"/>
              </a:ext>
            </a:extLst>
          </p:cNvPr>
          <p:cNvSpPr/>
          <p:nvPr/>
        </p:nvSpPr>
        <p:spPr>
          <a:xfrm>
            <a:off x="2788380" y="2207644"/>
            <a:ext cx="1876274" cy="18762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48">
            <a:extLst>
              <a:ext uri="{FF2B5EF4-FFF2-40B4-BE49-F238E27FC236}">
                <a16:creationId xmlns:a16="http://schemas.microsoft.com/office/drawing/2014/main" id="{A944F83B-3485-445F-86E9-57F8DCA1CC2B}"/>
              </a:ext>
            </a:extLst>
          </p:cNvPr>
          <p:cNvSpPr/>
          <p:nvPr/>
        </p:nvSpPr>
        <p:spPr>
          <a:xfrm>
            <a:off x="5083822" y="2203466"/>
            <a:ext cx="1876274" cy="1876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46">
            <a:extLst>
              <a:ext uri="{FF2B5EF4-FFF2-40B4-BE49-F238E27FC236}">
                <a16:creationId xmlns:a16="http://schemas.microsoft.com/office/drawing/2014/main" id="{9427D5F4-FE97-41E9-A2E1-D0241151FFF0}"/>
              </a:ext>
            </a:extLst>
          </p:cNvPr>
          <p:cNvSpPr/>
          <p:nvPr/>
        </p:nvSpPr>
        <p:spPr>
          <a:xfrm>
            <a:off x="476505" y="2211822"/>
            <a:ext cx="1876274" cy="1876274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lipse 1"/>
          <p:cNvSpPr/>
          <p:nvPr/>
        </p:nvSpPr>
        <p:spPr>
          <a:xfrm>
            <a:off x="602246" y="2475541"/>
            <a:ext cx="1624792" cy="1624792"/>
          </a:xfrm>
          <a:prstGeom prst="ellips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912083" y="2475541"/>
            <a:ext cx="1624792" cy="1624792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5217561" y="2474265"/>
            <a:ext cx="1624792" cy="1624792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Google Shape;178;p22"/>
          <p:cNvSpPr/>
          <p:nvPr/>
        </p:nvSpPr>
        <p:spPr>
          <a:xfrm>
            <a:off x="7842095" y="0"/>
            <a:ext cx="4455844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0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lipse 90"/>
          <p:cNvSpPr/>
          <p:nvPr/>
        </p:nvSpPr>
        <p:spPr>
          <a:xfrm>
            <a:off x="8774551" y="-685678"/>
            <a:ext cx="4428660" cy="4428660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/>
          <p:cNvSpPr txBox="1"/>
          <p:nvPr/>
        </p:nvSpPr>
        <p:spPr>
          <a:xfrm>
            <a:off x="983432" y="2915066"/>
            <a:ext cx="55462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Em situações onde a queda resulte em </a:t>
            </a:r>
            <a:r>
              <a:rPr lang="pt-BR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sufocamento, sangramento abundante (hemorragia) ou outro tipo de lesão que ameace a vida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o tempo de resposta tem que ser de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5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8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minutos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entre o momento do acidente e o momento de administração dos primeiros socorros.</a:t>
            </a:r>
          </a:p>
          <a:p>
            <a:pPr algn="just"/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Em </a:t>
            </a:r>
            <a:r>
              <a:rPr lang="pt-BR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outras circunstâncias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uma resposta mais lenta, como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15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minutos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é aceitável.</a:t>
            </a:r>
          </a:p>
          <a:p>
            <a:pPr algn="just"/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Normalmente, é necessário que as </a:t>
            </a:r>
            <a:r>
              <a:rPr lang="pt-BR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operações de resgate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tenham início entre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7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11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minutos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depois da queda. </a:t>
            </a:r>
          </a:p>
          <a:p>
            <a:pPr algn="just"/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79" name="Google Shape;58;p14"/>
          <p:cNvSpPr txBox="1"/>
          <p:nvPr/>
        </p:nvSpPr>
        <p:spPr>
          <a:xfrm>
            <a:off x="551384" y="404664"/>
            <a:ext cx="626631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POR QUE UM </a:t>
            </a:r>
          </a:p>
          <a:p>
            <a:pPr lvl="0"/>
            <a:r>
              <a:rPr lang="pt-BR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PLANO DE RESGATE?</a:t>
            </a:r>
          </a:p>
        </p:txBody>
      </p:sp>
      <p:grpSp>
        <p:nvGrpSpPr>
          <p:cNvPr id="90" name="Grupo 89"/>
          <p:cNvGrpSpPr/>
          <p:nvPr/>
        </p:nvGrpSpPr>
        <p:grpSpPr>
          <a:xfrm>
            <a:off x="7032104" y="1052737"/>
            <a:ext cx="4850074" cy="5112568"/>
            <a:chOff x="6815134" y="769796"/>
            <a:chExt cx="5113513" cy="5390265"/>
          </a:xfrm>
        </p:grpSpPr>
        <p:grpSp>
          <p:nvGrpSpPr>
            <p:cNvPr id="46" name="Google Shape;737;p38"/>
            <p:cNvGrpSpPr/>
            <p:nvPr/>
          </p:nvGrpSpPr>
          <p:grpSpPr>
            <a:xfrm>
              <a:off x="6815134" y="769796"/>
              <a:ext cx="5113513" cy="5390265"/>
              <a:chOff x="4585450" y="662434"/>
              <a:chExt cx="3742394" cy="3944939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47" name="Google Shape;738;p38"/>
              <p:cNvGrpSpPr/>
              <p:nvPr/>
            </p:nvGrpSpPr>
            <p:grpSpPr>
              <a:xfrm>
                <a:off x="4775420" y="662434"/>
                <a:ext cx="3552424" cy="3944891"/>
                <a:chOff x="4892512" y="788620"/>
                <a:chExt cx="3537566" cy="3928392"/>
              </a:xfrm>
              <a:grpFill/>
            </p:grpSpPr>
            <p:grpSp>
              <p:nvGrpSpPr>
                <p:cNvPr id="62" name="Google Shape;739;p38"/>
                <p:cNvGrpSpPr/>
                <p:nvPr/>
              </p:nvGrpSpPr>
              <p:grpSpPr>
                <a:xfrm flipH="1">
                  <a:off x="4892512" y="788620"/>
                  <a:ext cx="3537566" cy="3429755"/>
                  <a:chOff x="2428875" y="697875"/>
                  <a:chExt cx="2569225" cy="2490925"/>
                </a:xfrm>
                <a:grpFill/>
              </p:grpSpPr>
              <p:sp>
                <p:nvSpPr>
                  <p:cNvPr id="67" name="Google Shape;740;p38"/>
                  <p:cNvSpPr/>
                  <p:nvPr/>
                </p:nvSpPr>
                <p:spPr>
                  <a:xfrm>
                    <a:off x="3058075" y="697875"/>
                    <a:ext cx="199125" cy="5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5" h="20275" extrusionOk="0">
                        <a:moveTo>
                          <a:pt x="4712" y="6657"/>
                        </a:moveTo>
                        <a:lnTo>
                          <a:pt x="3587" y="8937"/>
                        </a:lnTo>
                        <a:lnTo>
                          <a:pt x="3739" y="6657"/>
                        </a:lnTo>
                        <a:close/>
                        <a:moveTo>
                          <a:pt x="6596" y="6657"/>
                        </a:moveTo>
                        <a:lnTo>
                          <a:pt x="6748" y="9119"/>
                        </a:lnTo>
                        <a:lnTo>
                          <a:pt x="5593" y="6657"/>
                        </a:lnTo>
                        <a:close/>
                        <a:moveTo>
                          <a:pt x="5229" y="6657"/>
                        </a:moveTo>
                        <a:lnTo>
                          <a:pt x="6505" y="9332"/>
                        </a:lnTo>
                        <a:lnTo>
                          <a:pt x="3739" y="9332"/>
                        </a:lnTo>
                        <a:lnTo>
                          <a:pt x="5046" y="6657"/>
                        </a:lnTo>
                        <a:close/>
                        <a:moveTo>
                          <a:pt x="6688" y="10183"/>
                        </a:moveTo>
                        <a:lnTo>
                          <a:pt x="5168" y="12584"/>
                        </a:lnTo>
                        <a:lnTo>
                          <a:pt x="3678" y="10183"/>
                        </a:lnTo>
                        <a:close/>
                        <a:moveTo>
                          <a:pt x="3496" y="10456"/>
                        </a:moveTo>
                        <a:lnTo>
                          <a:pt x="4985" y="12888"/>
                        </a:lnTo>
                        <a:lnTo>
                          <a:pt x="3162" y="15776"/>
                        </a:lnTo>
                        <a:lnTo>
                          <a:pt x="3496" y="10456"/>
                        </a:lnTo>
                        <a:close/>
                        <a:moveTo>
                          <a:pt x="6839" y="10548"/>
                        </a:moveTo>
                        <a:lnTo>
                          <a:pt x="7174" y="15867"/>
                        </a:lnTo>
                        <a:lnTo>
                          <a:pt x="5380" y="12888"/>
                        </a:lnTo>
                        <a:lnTo>
                          <a:pt x="6839" y="10548"/>
                        </a:lnTo>
                        <a:close/>
                        <a:moveTo>
                          <a:pt x="5168" y="13162"/>
                        </a:moveTo>
                        <a:lnTo>
                          <a:pt x="6961" y="16080"/>
                        </a:lnTo>
                        <a:lnTo>
                          <a:pt x="3314" y="16080"/>
                        </a:lnTo>
                        <a:lnTo>
                          <a:pt x="5168" y="13162"/>
                        </a:lnTo>
                        <a:close/>
                        <a:moveTo>
                          <a:pt x="7174" y="16931"/>
                        </a:moveTo>
                        <a:lnTo>
                          <a:pt x="5137" y="19514"/>
                        </a:lnTo>
                        <a:lnTo>
                          <a:pt x="3162" y="16931"/>
                        </a:lnTo>
                        <a:close/>
                        <a:moveTo>
                          <a:pt x="1319" y="0"/>
                        </a:moveTo>
                        <a:cubicBezTo>
                          <a:pt x="1075" y="0"/>
                          <a:pt x="826" y="78"/>
                          <a:pt x="608" y="243"/>
                        </a:cubicBezTo>
                        <a:cubicBezTo>
                          <a:pt x="0" y="730"/>
                          <a:pt x="61" y="1702"/>
                          <a:pt x="700" y="2128"/>
                        </a:cubicBezTo>
                        <a:cubicBezTo>
                          <a:pt x="876" y="2229"/>
                          <a:pt x="1094" y="2288"/>
                          <a:pt x="1302" y="2288"/>
                        </a:cubicBezTo>
                        <a:cubicBezTo>
                          <a:pt x="1345" y="2288"/>
                          <a:pt x="1387" y="2285"/>
                          <a:pt x="1429" y="2280"/>
                        </a:cubicBezTo>
                        <a:lnTo>
                          <a:pt x="3101" y="4256"/>
                        </a:lnTo>
                        <a:lnTo>
                          <a:pt x="3101" y="6444"/>
                        </a:lnTo>
                        <a:lnTo>
                          <a:pt x="3101" y="6535"/>
                        </a:lnTo>
                        <a:cubicBezTo>
                          <a:pt x="3101" y="6596"/>
                          <a:pt x="3101" y="6627"/>
                          <a:pt x="3162" y="6657"/>
                        </a:cubicBezTo>
                        <a:lnTo>
                          <a:pt x="3253" y="6657"/>
                        </a:lnTo>
                        <a:lnTo>
                          <a:pt x="2371" y="20274"/>
                        </a:lnTo>
                        <a:lnTo>
                          <a:pt x="2858" y="20274"/>
                        </a:lnTo>
                        <a:lnTo>
                          <a:pt x="3070" y="17295"/>
                        </a:lnTo>
                        <a:lnTo>
                          <a:pt x="4955" y="19757"/>
                        </a:lnTo>
                        <a:lnTo>
                          <a:pt x="4560" y="20274"/>
                        </a:lnTo>
                        <a:lnTo>
                          <a:pt x="4955" y="20274"/>
                        </a:lnTo>
                        <a:lnTo>
                          <a:pt x="5137" y="20031"/>
                        </a:lnTo>
                        <a:lnTo>
                          <a:pt x="5320" y="20274"/>
                        </a:lnTo>
                        <a:lnTo>
                          <a:pt x="5715" y="20274"/>
                        </a:lnTo>
                        <a:lnTo>
                          <a:pt x="5320" y="19757"/>
                        </a:lnTo>
                        <a:lnTo>
                          <a:pt x="7265" y="17295"/>
                        </a:lnTo>
                        <a:lnTo>
                          <a:pt x="7478" y="20274"/>
                        </a:lnTo>
                        <a:lnTo>
                          <a:pt x="7964" y="20274"/>
                        </a:lnTo>
                        <a:lnTo>
                          <a:pt x="7083" y="6657"/>
                        </a:lnTo>
                        <a:lnTo>
                          <a:pt x="7113" y="6657"/>
                        </a:lnTo>
                        <a:cubicBezTo>
                          <a:pt x="7174" y="6657"/>
                          <a:pt x="7204" y="6596"/>
                          <a:pt x="7204" y="6535"/>
                        </a:cubicBezTo>
                        <a:lnTo>
                          <a:pt x="7204" y="6444"/>
                        </a:lnTo>
                        <a:lnTo>
                          <a:pt x="7204" y="2857"/>
                        </a:lnTo>
                        <a:cubicBezTo>
                          <a:pt x="7204" y="1644"/>
                          <a:pt x="6208" y="780"/>
                          <a:pt x="5135" y="780"/>
                        </a:cubicBezTo>
                        <a:cubicBezTo>
                          <a:pt x="4757" y="780"/>
                          <a:pt x="4369" y="887"/>
                          <a:pt x="4013" y="1125"/>
                        </a:cubicBezTo>
                        <a:lnTo>
                          <a:pt x="2402" y="791"/>
                        </a:lnTo>
                        <a:cubicBezTo>
                          <a:pt x="2241" y="290"/>
                          <a:pt x="1791" y="0"/>
                          <a:pt x="131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741;p38"/>
                  <p:cNvSpPr/>
                  <p:nvPr/>
                </p:nvSpPr>
                <p:spPr>
                  <a:xfrm>
                    <a:off x="3131775" y="1364300"/>
                    <a:ext cx="161900" cy="182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6" h="72980" extrusionOk="0">
                        <a:moveTo>
                          <a:pt x="5320" y="730"/>
                        </a:moveTo>
                        <a:lnTo>
                          <a:pt x="3344" y="2827"/>
                        </a:lnTo>
                        <a:lnTo>
                          <a:pt x="1429" y="730"/>
                        </a:lnTo>
                        <a:close/>
                        <a:moveTo>
                          <a:pt x="3314" y="3192"/>
                        </a:moveTo>
                        <a:lnTo>
                          <a:pt x="5533" y="5623"/>
                        </a:lnTo>
                        <a:lnTo>
                          <a:pt x="1034" y="5623"/>
                        </a:lnTo>
                        <a:lnTo>
                          <a:pt x="3314" y="3192"/>
                        </a:lnTo>
                        <a:close/>
                        <a:moveTo>
                          <a:pt x="5320" y="6322"/>
                        </a:moveTo>
                        <a:lnTo>
                          <a:pt x="3314" y="8420"/>
                        </a:lnTo>
                        <a:lnTo>
                          <a:pt x="1429" y="6322"/>
                        </a:lnTo>
                        <a:close/>
                        <a:moveTo>
                          <a:pt x="5563" y="6353"/>
                        </a:moveTo>
                        <a:lnTo>
                          <a:pt x="5563" y="10912"/>
                        </a:lnTo>
                        <a:lnTo>
                          <a:pt x="3466" y="8572"/>
                        </a:lnTo>
                        <a:lnTo>
                          <a:pt x="5563" y="6353"/>
                        </a:lnTo>
                        <a:close/>
                        <a:moveTo>
                          <a:pt x="1065" y="6292"/>
                        </a:moveTo>
                        <a:lnTo>
                          <a:pt x="3132" y="8572"/>
                        </a:lnTo>
                        <a:lnTo>
                          <a:pt x="913" y="11003"/>
                        </a:lnTo>
                        <a:lnTo>
                          <a:pt x="913" y="6292"/>
                        </a:lnTo>
                        <a:close/>
                        <a:moveTo>
                          <a:pt x="3314" y="8754"/>
                        </a:moveTo>
                        <a:lnTo>
                          <a:pt x="5502" y="11186"/>
                        </a:lnTo>
                        <a:lnTo>
                          <a:pt x="1034" y="11186"/>
                        </a:lnTo>
                        <a:lnTo>
                          <a:pt x="3314" y="8754"/>
                        </a:lnTo>
                        <a:close/>
                        <a:moveTo>
                          <a:pt x="5290" y="11885"/>
                        </a:moveTo>
                        <a:lnTo>
                          <a:pt x="3314" y="13982"/>
                        </a:lnTo>
                        <a:lnTo>
                          <a:pt x="1399" y="11885"/>
                        </a:lnTo>
                        <a:close/>
                        <a:moveTo>
                          <a:pt x="5563" y="11946"/>
                        </a:moveTo>
                        <a:lnTo>
                          <a:pt x="5563" y="16505"/>
                        </a:lnTo>
                        <a:lnTo>
                          <a:pt x="3466" y="14165"/>
                        </a:lnTo>
                        <a:lnTo>
                          <a:pt x="5563" y="11946"/>
                        </a:lnTo>
                        <a:close/>
                        <a:moveTo>
                          <a:pt x="1065" y="11885"/>
                        </a:moveTo>
                        <a:lnTo>
                          <a:pt x="3132" y="14165"/>
                        </a:lnTo>
                        <a:lnTo>
                          <a:pt x="913" y="16566"/>
                        </a:lnTo>
                        <a:lnTo>
                          <a:pt x="913" y="11885"/>
                        </a:lnTo>
                        <a:close/>
                        <a:moveTo>
                          <a:pt x="3314" y="14347"/>
                        </a:moveTo>
                        <a:lnTo>
                          <a:pt x="5411" y="16687"/>
                        </a:lnTo>
                        <a:lnTo>
                          <a:pt x="1125" y="16687"/>
                        </a:lnTo>
                        <a:lnTo>
                          <a:pt x="3314" y="14347"/>
                        </a:lnTo>
                        <a:close/>
                        <a:moveTo>
                          <a:pt x="5290" y="17386"/>
                        </a:moveTo>
                        <a:lnTo>
                          <a:pt x="3314" y="19484"/>
                        </a:lnTo>
                        <a:lnTo>
                          <a:pt x="1399" y="17386"/>
                        </a:lnTo>
                        <a:close/>
                        <a:moveTo>
                          <a:pt x="5563" y="17447"/>
                        </a:moveTo>
                        <a:lnTo>
                          <a:pt x="5563" y="22007"/>
                        </a:lnTo>
                        <a:lnTo>
                          <a:pt x="3466" y="19666"/>
                        </a:lnTo>
                        <a:lnTo>
                          <a:pt x="5563" y="17447"/>
                        </a:lnTo>
                        <a:close/>
                        <a:moveTo>
                          <a:pt x="1065" y="17386"/>
                        </a:moveTo>
                        <a:lnTo>
                          <a:pt x="3132" y="19666"/>
                        </a:lnTo>
                        <a:lnTo>
                          <a:pt x="913" y="22067"/>
                        </a:lnTo>
                        <a:lnTo>
                          <a:pt x="913" y="17386"/>
                        </a:lnTo>
                        <a:close/>
                        <a:moveTo>
                          <a:pt x="3314" y="19849"/>
                        </a:moveTo>
                        <a:lnTo>
                          <a:pt x="5411" y="22189"/>
                        </a:lnTo>
                        <a:lnTo>
                          <a:pt x="1125" y="22189"/>
                        </a:lnTo>
                        <a:lnTo>
                          <a:pt x="3314" y="19849"/>
                        </a:lnTo>
                        <a:close/>
                        <a:moveTo>
                          <a:pt x="5290" y="22858"/>
                        </a:moveTo>
                        <a:lnTo>
                          <a:pt x="3314" y="24985"/>
                        </a:lnTo>
                        <a:lnTo>
                          <a:pt x="1399" y="22858"/>
                        </a:lnTo>
                        <a:close/>
                        <a:moveTo>
                          <a:pt x="5563" y="22918"/>
                        </a:moveTo>
                        <a:lnTo>
                          <a:pt x="5563" y="27478"/>
                        </a:lnTo>
                        <a:lnTo>
                          <a:pt x="3466" y="25168"/>
                        </a:lnTo>
                        <a:lnTo>
                          <a:pt x="5563" y="22918"/>
                        </a:lnTo>
                        <a:close/>
                        <a:moveTo>
                          <a:pt x="1065" y="22888"/>
                        </a:moveTo>
                        <a:lnTo>
                          <a:pt x="3132" y="25168"/>
                        </a:lnTo>
                        <a:lnTo>
                          <a:pt x="913" y="27569"/>
                        </a:lnTo>
                        <a:lnTo>
                          <a:pt x="913" y="22888"/>
                        </a:lnTo>
                        <a:close/>
                        <a:moveTo>
                          <a:pt x="3314" y="25350"/>
                        </a:moveTo>
                        <a:lnTo>
                          <a:pt x="5411" y="27691"/>
                        </a:lnTo>
                        <a:lnTo>
                          <a:pt x="1125" y="27691"/>
                        </a:lnTo>
                        <a:lnTo>
                          <a:pt x="3314" y="25350"/>
                        </a:lnTo>
                        <a:close/>
                        <a:moveTo>
                          <a:pt x="5290" y="28390"/>
                        </a:moveTo>
                        <a:lnTo>
                          <a:pt x="3314" y="30487"/>
                        </a:lnTo>
                        <a:lnTo>
                          <a:pt x="1399" y="28390"/>
                        </a:lnTo>
                        <a:close/>
                        <a:moveTo>
                          <a:pt x="5563" y="28420"/>
                        </a:moveTo>
                        <a:lnTo>
                          <a:pt x="5563" y="32979"/>
                        </a:lnTo>
                        <a:lnTo>
                          <a:pt x="3466" y="30669"/>
                        </a:lnTo>
                        <a:lnTo>
                          <a:pt x="5563" y="28420"/>
                        </a:lnTo>
                        <a:close/>
                        <a:moveTo>
                          <a:pt x="1065" y="28390"/>
                        </a:moveTo>
                        <a:lnTo>
                          <a:pt x="3132" y="30669"/>
                        </a:lnTo>
                        <a:lnTo>
                          <a:pt x="913" y="33071"/>
                        </a:lnTo>
                        <a:lnTo>
                          <a:pt x="913" y="28390"/>
                        </a:lnTo>
                        <a:close/>
                        <a:moveTo>
                          <a:pt x="3314" y="30852"/>
                        </a:moveTo>
                        <a:lnTo>
                          <a:pt x="5411" y="33192"/>
                        </a:lnTo>
                        <a:lnTo>
                          <a:pt x="1125" y="33192"/>
                        </a:lnTo>
                        <a:lnTo>
                          <a:pt x="3314" y="30852"/>
                        </a:lnTo>
                        <a:close/>
                        <a:moveTo>
                          <a:pt x="5290" y="33861"/>
                        </a:moveTo>
                        <a:lnTo>
                          <a:pt x="3314" y="35989"/>
                        </a:lnTo>
                        <a:lnTo>
                          <a:pt x="1399" y="33861"/>
                        </a:lnTo>
                        <a:close/>
                        <a:moveTo>
                          <a:pt x="5563" y="33922"/>
                        </a:moveTo>
                        <a:lnTo>
                          <a:pt x="5563" y="38481"/>
                        </a:lnTo>
                        <a:lnTo>
                          <a:pt x="3466" y="36171"/>
                        </a:lnTo>
                        <a:lnTo>
                          <a:pt x="5563" y="33922"/>
                        </a:lnTo>
                        <a:close/>
                        <a:moveTo>
                          <a:pt x="1065" y="33861"/>
                        </a:moveTo>
                        <a:lnTo>
                          <a:pt x="3132" y="36141"/>
                        </a:lnTo>
                        <a:lnTo>
                          <a:pt x="913" y="38572"/>
                        </a:lnTo>
                        <a:lnTo>
                          <a:pt x="913" y="33861"/>
                        </a:lnTo>
                        <a:close/>
                        <a:moveTo>
                          <a:pt x="3314" y="36353"/>
                        </a:moveTo>
                        <a:lnTo>
                          <a:pt x="5411" y="38694"/>
                        </a:lnTo>
                        <a:lnTo>
                          <a:pt x="1125" y="38694"/>
                        </a:lnTo>
                        <a:lnTo>
                          <a:pt x="3314" y="36353"/>
                        </a:lnTo>
                        <a:close/>
                        <a:moveTo>
                          <a:pt x="5290" y="39362"/>
                        </a:moveTo>
                        <a:lnTo>
                          <a:pt x="3314" y="41490"/>
                        </a:lnTo>
                        <a:lnTo>
                          <a:pt x="1399" y="39362"/>
                        </a:lnTo>
                        <a:close/>
                        <a:moveTo>
                          <a:pt x="5563" y="39423"/>
                        </a:moveTo>
                        <a:lnTo>
                          <a:pt x="5563" y="43983"/>
                        </a:lnTo>
                        <a:lnTo>
                          <a:pt x="3466" y="41673"/>
                        </a:lnTo>
                        <a:lnTo>
                          <a:pt x="5563" y="39423"/>
                        </a:lnTo>
                        <a:close/>
                        <a:moveTo>
                          <a:pt x="1065" y="39362"/>
                        </a:moveTo>
                        <a:lnTo>
                          <a:pt x="3132" y="41642"/>
                        </a:lnTo>
                        <a:lnTo>
                          <a:pt x="913" y="44074"/>
                        </a:lnTo>
                        <a:lnTo>
                          <a:pt x="913" y="39362"/>
                        </a:lnTo>
                        <a:close/>
                        <a:moveTo>
                          <a:pt x="3314" y="41855"/>
                        </a:moveTo>
                        <a:lnTo>
                          <a:pt x="5411" y="44165"/>
                        </a:lnTo>
                        <a:lnTo>
                          <a:pt x="1125" y="44195"/>
                        </a:lnTo>
                        <a:lnTo>
                          <a:pt x="3314" y="41855"/>
                        </a:lnTo>
                        <a:close/>
                        <a:moveTo>
                          <a:pt x="5290" y="44864"/>
                        </a:moveTo>
                        <a:lnTo>
                          <a:pt x="3314" y="46992"/>
                        </a:lnTo>
                        <a:lnTo>
                          <a:pt x="1399" y="44864"/>
                        </a:lnTo>
                        <a:close/>
                        <a:moveTo>
                          <a:pt x="5563" y="44925"/>
                        </a:moveTo>
                        <a:lnTo>
                          <a:pt x="5563" y="49484"/>
                        </a:lnTo>
                        <a:lnTo>
                          <a:pt x="3466" y="47174"/>
                        </a:lnTo>
                        <a:lnTo>
                          <a:pt x="5563" y="44925"/>
                        </a:lnTo>
                        <a:close/>
                        <a:moveTo>
                          <a:pt x="1065" y="44864"/>
                        </a:moveTo>
                        <a:lnTo>
                          <a:pt x="3132" y="47144"/>
                        </a:lnTo>
                        <a:lnTo>
                          <a:pt x="913" y="49575"/>
                        </a:lnTo>
                        <a:lnTo>
                          <a:pt x="913" y="44864"/>
                        </a:lnTo>
                        <a:close/>
                        <a:moveTo>
                          <a:pt x="3314" y="47357"/>
                        </a:moveTo>
                        <a:lnTo>
                          <a:pt x="5411" y="49667"/>
                        </a:lnTo>
                        <a:lnTo>
                          <a:pt x="1125" y="49667"/>
                        </a:lnTo>
                        <a:lnTo>
                          <a:pt x="3314" y="47357"/>
                        </a:lnTo>
                        <a:close/>
                        <a:moveTo>
                          <a:pt x="5290" y="50366"/>
                        </a:moveTo>
                        <a:lnTo>
                          <a:pt x="3314" y="52493"/>
                        </a:lnTo>
                        <a:lnTo>
                          <a:pt x="1399" y="50366"/>
                        </a:lnTo>
                        <a:close/>
                        <a:moveTo>
                          <a:pt x="5563" y="50426"/>
                        </a:moveTo>
                        <a:lnTo>
                          <a:pt x="5563" y="54986"/>
                        </a:lnTo>
                        <a:lnTo>
                          <a:pt x="3466" y="52676"/>
                        </a:lnTo>
                        <a:lnTo>
                          <a:pt x="5563" y="50426"/>
                        </a:lnTo>
                        <a:close/>
                        <a:moveTo>
                          <a:pt x="1065" y="50366"/>
                        </a:moveTo>
                        <a:lnTo>
                          <a:pt x="3132" y="52645"/>
                        </a:lnTo>
                        <a:lnTo>
                          <a:pt x="913" y="55077"/>
                        </a:lnTo>
                        <a:lnTo>
                          <a:pt x="913" y="50366"/>
                        </a:lnTo>
                        <a:close/>
                        <a:moveTo>
                          <a:pt x="3314" y="52858"/>
                        </a:moveTo>
                        <a:lnTo>
                          <a:pt x="5411" y="55168"/>
                        </a:lnTo>
                        <a:lnTo>
                          <a:pt x="1125" y="55168"/>
                        </a:lnTo>
                        <a:lnTo>
                          <a:pt x="3314" y="52858"/>
                        </a:lnTo>
                        <a:close/>
                        <a:moveTo>
                          <a:pt x="5290" y="55867"/>
                        </a:moveTo>
                        <a:lnTo>
                          <a:pt x="3314" y="57965"/>
                        </a:lnTo>
                        <a:lnTo>
                          <a:pt x="1399" y="55867"/>
                        </a:lnTo>
                        <a:close/>
                        <a:moveTo>
                          <a:pt x="5563" y="55928"/>
                        </a:moveTo>
                        <a:lnTo>
                          <a:pt x="5563" y="60487"/>
                        </a:lnTo>
                        <a:lnTo>
                          <a:pt x="3466" y="58147"/>
                        </a:lnTo>
                        <a:lnTo>
                          <a:pt x="5563" y="55928"/>
                        </a:lnTo>
                        <a:close/>
                        <a:moveTo>
                          <a:pt x="1065" y="55867"/>
                        </a:moveTo>
                        <a:lnTo>
                          <a:pt x="3162" y="58147"/>
                        </a:lnTo>
                        <a:lnTo>
                          <a:pt x="913" y="60548"/>
                        </a:lnTo>
                        <a:lnTo>
                          <a:pt x="913" y="55867"/>
                        </a:lnTo>
                        <a:close/>
                        <a:moveTo>
                          <a:pt x="3314" y="58360"/>
                        </a:moveTo>
                        <a:lnTo>
                          <a:pt x="5411" y="60670"/>
                        </a:lnTo>
                        <a:lnTo>
                          <a:pt x="1125" y="60670"/>
                        </a:lnTo>
                        <a:lnTo>
                          <a:pt x="3314" y="58360"/>
                        </a:lnTo>
                        <a:close/>
                        <a:moveTo>
                          <a:pt x="5290" y="61369"/>
                        </a:moveTo>
                        <a:lnTo>
                          <a:pt x="3314" y="63466"/>
                        </a:lnTo>
                        <a:lnTo>
                          <a:pt x="1399" y="61369"/>
                        </a:lnTo>
                        <a:close/>
                        <a:moveTo>
                          <a:pt x="5563" y="61430"/>
                        </a:moveTo>
                        <a:lnTo>
                          <a:pt x="5563" y="65959"/>
                        </a:lnTo>
                        <a:lnTo>
                          <a:pt x="3466" y="63649"/>
                        </a:lnTo>
                        <a:lnTo>
                          <a:pt x="5563" y="61430"/>
                        </a:lnTo>
                        <a:close/>
                        <a:moveTo>
                          <a:pt x="1065" y="61369"/>
                        </a:moveTo>
                        <a:lnTo>
                          <a:pt x="3162" y="63649"/>
                        </a:lnTo>
                        <a:lnTo>
                          <a:pt x="913" y="66050"/>
                        </a:lnTo>
                        <a:lnTo>
                          <a:pt x="913" y="61369"/>
                        </a:lnTo>
                        <a:close/>
                        <a:moveTo>
                          <a:pt x="3314" y="63831"/>
                        </a:moveTo>
                        <a:lnTo>
                          <a:pt x="5411" y="66171"/>
                        </a:lnTo>
                        <a:lnTo>
                          <a:pt x="1125" y="66171"/>
                        </a:lnTo>
                        <a:lnTo>
                          <a:pt x="3314" y="63831"/>
                        </a:lnTo>
                        <a:close/>
                        <a:moveTo>
                          <a:pt x="5290" y="66870"/>
                        </a:moveTo>
                        <a:lnTo>
                          <a:pt x="3314" y="68998"/>
                        </a:lnTo>
                        <a:lnTo>
                          <a:pt x="1399" y="66870"/>
                        </a:lnTo>
                        <a:close/>
                        <a:moveTo>
                          <a:pt x="5563" y="66931"/>
                        </a:moveTo>
                        <a:lnTo>
                          <a:pt x="5563" y="71491"/>
                        </a:lnTo>
                        <a:lnTo>
                          <a:pt x="3496" y="69181"/>
                        </a:lnTo>
                        <a:lnTo>
                          <a:pt x="5563" y="66931"/>
                        </a:lnTo>
                        <a:close/>
                        <a:moveTo>
                          <a:pt x="1065" y="66870"/>
                        </a:moveTo>
                        <a:lnTo>
                          <a:pt x="3132" y="69150"/>
                        </a:lnTo>
                        <a:lnTo>
                          <a:pt x="913" y="71551"/>
                        </a:lnTo>
                        <a:lnTo>
                          <a:pt x="913" y="66870"/>
                        </a:lnTo>
                        <a:close/>
                        <a:moveTo>
                          <a:pt x="3314" y="69363"/>
                        </a:moveTo>
                        <a:lnTo>
                          <a:pt x="5442" y="71703"/>
                        </a:lnTo>
                        <a:lnTo>
                          <a:pt x="1125" y="71703"/>
                        </a:lnTo>
                        <a:lnTo>
                          <a:pt x="3314" y="69363"/>
                        </a:lnTo>
                        <a:close/>
                        <a:moveTo>
                          <a:pt x="730" y="0"/>
                        </a:moveTo>
                        <a:lnTo>
                          <a:pt x="730" y="699"/>
                        </a:lnTo>
                        <a:lnTo>
                          <a:pt x="1065" y="699"/>
                        </a:lnTo>
                        <a:lnTo>
                          <a:pt x="3162" y="2979"/>
                        </a:lnTo>
                        <a:lnTo>
                          <a:pt x="913" y="5380"/>
                        </a:lnTo>
                        <a:lnTo>
                          <a:pt x="913" y="2432"/>
                        </a:lnTo>
                        <a:lnTo>
                          <a:pt x="1" y="2432"/>
                        </a:lnTo>
                        <a:lnTo>
                          <a:pt x="1" y="72950"/>
                        </a:lnTo>
                        <a:lnTo>
                          <a:pt x="913" y="72950"/>
                        </a:lnTo>
                        <a:lnTo>
                          <a:pt x="913" y="72372"/>
                        </a:lnTo>
                        <a:lnTo>
                          <a:pt x="5563" y="72372"/>
                        </a:lnTo>
                        <a:lnTo>
                          <a:pt x="5563" y="72980"/>
                        </a:lnTo>
                        <a:lnTo>
                          <a:pt x="6475" y="72980"/>
                        </a:lnTo>
                        <a:lnTo>
                          <a:pt x="6475" y="2432"/>
                        </a:lnTo>
                        <a:lnTo>
                          <a:pt x="5563" y="2432"/>
                        </a:lnTo>
                        <a:lnTo>
                          <a:pt x="5563" y="5289"/>
                        </a:lnTo>
                        <a:lnTo>
                          <a:pt x="3496" y="2979"/>
                        </a:lnTo>
                        <a:lnTo>
                          <a:pt x="5624" y="699"/>
                        </a:lnTo>
                        <a:lnTo>
                          <a:pt x="5898" y="699"/>
                        </a:lnTo>
                        <a:lnTo>
                          <a:pt x="589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742;p38"/>
                  <p:cNvSpPr/>
                  <p:nvPr/>
                </p:nvSpPr>
                <p:spPr>
                  <a:xfrm>
                    <a:off x="2570225" y="1209275"/>
                    <a:ext cx="2427875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15" h="6475" extrusionOk="0">
                        <a:moveTo>
                          <a:pt x="5715" y="912"/>
                        </a:moveTo>
                        <a:lnTo>
                          <a:pt x="3405" y="2979"/>
                        </a:lnTo>
                        <a:lnTo>
                          <a:pt x="1155" y="912"/>
                        </a:lnTo>
                        <a:close/>
                        <a:moveTo>
                          <a:pt x="11216" y="912"/>
                        </a:moveTo>
                        <a:lnTo>
                          <a:pt x="8876" y="2979"/>
                        </a:lnTo>
                        <a:lnTo>
                          <a:pt x="6657" y="912"/>
                        </a:lnTo>
                        <a:close/>
                        <a:moveTo>
                          <a:pt x="16718" y="912"/>
                        </a:moveTo>
                        <a:lnTo>
                          <a:pt x="14408" y="2979"/>
                        </a:lnTo>
                        <a:lnTo>
                          <a:pt x="12159" y="912"/>
                        </a:lnTo>
                        <a:close/>
                        <a:moveTo>
                          <a:pt x="22220" y="912"/>
                        </a:moveTo>
                        <a:lnTo>
                          <a:pt x="19910" y="2979"/>
                        </a:lnTo>
                        <a:lnTo>
                          <a:pt x="17660" y="912"/>
                        </a:lnTo>
                        <a:close/>
                        <a:moveTo>
                          <a:pt x="27691" y="912"/>
                        </a:moveTo>
                        <a:lnTo>
                          <a:pt x="25381" y="2979"/>
                        </a:lnTo>
                        <a:lnTo>
                          <a:pt x="23162" y="912"/>
                        </a:lnTo>
                        <a:close/>
                        <a:moveTo>
                          <a:pt x="33223" y="912"/>
                        </a:moveTo>
                        <a:lnTo>
                          <a:pt x="30882" y="2979"/>
                        </a:lnTo>
                        <a:lnTo>
                          <a:pt x="28664" y="912"/>
                        </a:lnTo>
                        <a:close/>
                        <a:moveTo>
                          <a:pt x="38725" y="912"/>
                        </a:moveTo>
                        <a:lnTo>
                          <a:pt x="36384" y="2979"/>
                        </a:lnTo>
                        <a:lnTo>
                          <a:pt x="34165" y="912"/>
                        </a:lnTo>
                        <a:close/>
                        <a:moveTo>
                          <a:pt x="44196" y="912"/>
                        </a:moveTo>
                        <a:lnTo>
                          <a:pt x="41886" y="2979"/>
                        </a:lnTo>
                        <a:lnTo>
                          <a:pt x="39667" y="912"/>
                        </a:lnTo>
                        <a:close/>
                        <a:moveTo>
                          <a:pt x="49697" y="912"/>
                        </a:moveTo>
                        <a:lnTo>
                          <a:pt x="47387" y="2979"/>
                        </a:lnTo>
                        <a:lnTo>
                          <a:pt x="45138" y="912"/>
                        </a:lnTo>
                        <a:close/>
                        <a:moveTo>
                          <a:pt x="55199" y="912"/>
                        </a:moveTo>
                        <a:lnTo>
                          <a:pt x="52889" y="2979"/>
                        </a:lnTo>
                        <a:lnTo>
                          <a:pt x="50640" y="912"/>
                        </a:lnTo>
                        <a:close/>
                        <a:moveTo>
                          <a:pt x="60701" y="912"/>
                        </a:moveTo>
                        <a:lnTo>
                          <a:pt x="58391" y="2979"/>
                        </a:lnTo>
                        <a:lnTo>
                          <a:pt x="56141" y="912"/>
                        </a:lnTo>
                        <a:close/>
                        <a:moveTo>
                          <a:pt x="66202" y="912"/>
                        </a:moveTo>
                        <a:lnTo>
                          <a:pt x="63862" y="2979"/>
                        </a:lnTo>
                        <a:lnTo>
                          <a:pt x="61643" y="912"/>
                        </a:lnTo>
                        <a:close/>
                        <a:moveTo>
                          <a:pt x="71704" y="912"/>
                        </a:moveTo>
                        <a:lnTo>
                          <a:pt x="69363" y="2979"/>
                        </a:lnTo>
                        <a:lnTo>
                          <a:pt x="67145" y="912"/>
                        </a:lnTo>
                        <a:close/>
                        <a:moveTo>
                          <a:pt x="77206" y="912"/>
                        </a:moveTo>
                        <a:lnTo>
                          <a:pt x="74865" y="2979"/>
                        </a:lnTo>
                        <a:lnTo>
                          <a:pt x="72646" y="912"/>
                        </a:lnTo>
                        <a:close/>
                        <a:moveTo>
                          <a:pt x="82707" y="912"/>
                        </a:moveTo>
                        <a:lnTo>
                          <a:pt x="80397" y="2979"/>
                        </a:lnTo>
                        <a:lnTo>
                          <a:pt x="78148" y="912"/>
                        </a:lnTo>
                        <a:close/>
                        <a:moveTo>
                          <a:pt x="88209" y="912"/>
                        </a:moveTo>
                        <a:lnTo>
                          <a:pt x="85899" y="2979"/>
                        </a:lnTo>
                        <a:lnTo>
                          <a:pt x="83649" y="912"/>
                        </a:lnTo>
                        <a:close/>
                        <a:moveTo>
                          <a:pt x="1095" y="1186"/>
                        </a:moveTo>
                        <a:lnTo>
                          <a:pt x="3222" y="3162"/>
                        </a:lnTo>
                        <a:lnTo>
                          <a:pt x="1095" y="5077"/>
                        </a:lnTo>
                        <a:lnTo>
                          <a:pt x="1095" y="1186"/>
                        </a:lnTo>
                        <a:close/>
                        <a:moveTo>
                          <a:pt x="6596" y="1186"/>
                        </a:moveTo>
                        <a:lnTo>
                          <a:pt x="8694" y="3162"/>
                        </a:lnTo>
                        <a:lnTo>
                          <a:pt x="6596" y="5077"/>
                        </a:lnTo>
                        <a:lnTo>
                          <a:pt x="6596" y="1186"/>
                        </a:lnTo>
                        <a:close/>
                        <a:moveTo>
                          <a:pt x="12098" y="1186"/>
                        </a:moveTo>
                        <a:lnTo>
                          <a:pt x="14195" y="3162"/>
                        </a:lnTo>
                        <a:lnTo>
                          <a:pt x="12098" y="5077"/>
                        </a:lnTo>
                        <a:lnTo>
                          <a:pt x="12098" y="1186"/>
                        </a:lnTo>
                        <a:close/>
                        <a:moveTo>
                          <a:pt x="17600" y="1186"/>
                        </a:moveTo>
                        <a:lnTo>
                          <a:pt x="19727" y="3162"/>
                        </a:lnTo>
                        <a:lnTo>
                          <a:pt x="17600" y="5077"/>
                        </a:lnTo>
                        <a:lnTo>
                          <a:pt x="17600" y="1186"/>
                        </a:lnTo>
                        <a:close/>
                        <a:moveTo>
                          <a:pt x="23101" y="1186"/>
                        </a:moveTo>
                        <a:lnTo>
                          <a:pt x="25229" y="3162"/>
                        </a:lnTo>
                        <a:lnTo>
                          <a:pt x="23101" y="5077"/>
                        </a:lnTo>
                        <a:lnTo>
                          <a:pt x="23101" y="1186"/>
                        </a:lnTo>
                        <a:close/>
                        <a:moveTo>
                          <a:pt x="28603" y="1186"/>
                        </a:moveTo>
                        <a:lnTo>
                          <a:pt x="30700" y="3162"/>
                        </a:lnTo>
                        <a:lnTo>
                          <a:pt x="28603" y="5077"/>
                        </a:lnTo>
                        <a:lnTo>
                          <a:pt x="28603" y="1186"/>
                        </a:lnTo>
                        <a:close/>
                        <a:moveTo>
                          <a:pt x="34074" y="1186"/>
                        </a:moveTo>
                        <a:lnTo>
                          <a:pt x="36202" y="3162"/>
                        </a:lnTo>
                        <a:lnTo>
                          <a:pt x="34104" y="5077"/>
                        </a:lnTo>
                        <a:lnTo>
                          <a:pt x="34074" y="1186"/>
                        </a:lnTo>
                        <a:close/>
                        <a:moveTo>
                          <a:pt x="39576" y="1186"/>
                        </a:moveTo>
                        <a:lnTo>
                          <a:pt x="41703" y="3162"/>
                        </a:lnTo>
                        <a:lnTo>
                          <a:pt x="39606" y="5077"/>
                        </a:lnTo>
                        <a:lnTo>
                          <a:pt x="39576" y="1186"/>
                        </a:lnTo>
                        <a:close/>
                        <a:moveTo>
                          <a:pt x="45077" y="1186"/>
                        </a:moveTo>
                        <a:lnTo>
                          <a:pt x="47205" y="3162"/>
                        </a:lnTo>
                        <a:lnTo>
                          <a:pt x="45077" y="5077"/>
                        </a:lnTo>
                        <a:lnTo>
                          <a:pt x="45077" y="1186"/>
                        </a:lnTo>
                        <a:close/>
                        <a:moveTo>
                          <a:pt x="50579" y="1186"/>
                        </a:moveTo>
                        <a:lnTo>
                          <a:pt x="52707" y="3162"/>
                        </a:lnTo>
                        <a:lnTo>
                          <a:pt x="50579" y="5077"/>
                        </a:lnTo>
                        <a:lnTo>
                          <a:pt x="50579" y="1186"/>
                        </a:lnTo>
                        <a:close/>
                        <a:moveTo>
                          <a:pt x="56080" y="1186"/>
                        </a:moveTo>
                        <a:lnTo>
                          <a:pt x="58178" y="3162"/>
                        </a:lnTo>
                        <a:lnTo>
                          <a:pt x="56080" y="5077"/>
                        </a:lnTo>
                        <a:lnTo>
                          <a:pt x="56080" y="1186"/>
                        </a:lnTo>
                        <a:close/>
                        <a:moveTo>
                          <a:pt x="61582" y="1186"/>
                        </a:moveTo>
                        <a:lnTo>
                          <a:pt x="63679" y="3162"/>
                        </a:lnTo>
                        <a:lnTo>
                          <a:pt x="61582" y="5077"/>
                        </a:lnTo>
                        <a:lnTo>
                          <a:pt x="61582" y="1186"/>
                        </a:lnTo>
                        <a:close/>
                        <a:moveTo>
                          <a:pt x="67084" y="1186"/>
                        </a:moveTo>
                        <a:lnTo>
                          <a:pt x="69181" y="3162"/>
                        </a:lnTo>
                        <a:lnTo>
                          <a:pt x="67084" y="5077"/>
                        </a:lnTo>
                        <a:lnTo>
                          <a:pt x="67084" y="1186"/>
                        </a:lnTo>
                        <a:close/>
                        <a:moveTo>
                          <a:pt x="72585" y="1186"/>
                        </a:moveTo>
                        <a:lnTo>
                          <a:pt x="74683" y="3162"/>
                        </a:lnTo>
                        <a:lnTo>
                          <a:pt x="72585" y="5077"/>
                        </a:lnTo>
                        <a:lnTo>
                          <a:pt x="72585" y="1186"/>
                        </a:lnTo>
                        <a:close/>
                        <a:moveTo>
                          <a:pt x="78087" y="1186"/>
                        </a:moveTo>
                        <a:lnTo>
                          <a:pt x="80184" y="3162"/>
                        </a:lnTo>
                        <a:lnTo>
                          <a:pt x="78087" y="5077"/>
                        </a:lnTo>
                        <a:lnTo>
                          <a:pt x="78087" y="1186"/>
                        </a:lnTo>
                        <a:close/>
                        <a:moveTo>
                          <a:pt x="83589" y="1186"/>
                        </a:moveTo>
                        <a:lnTo>
                          <a:pt x="85686" y="3162"/>
                        </a:lnTo>
                        <a:lnTo>
                          <a:pt x="83589" y="5077"/>
                        </a:lnTo>
                        <a:lnTo>
                          <a:pt x="83589" y="1186"/>
                        </a:lnTo>
                        <a:close/>
                        <a:moveTo>
                          <a:pt x="5897" y="1064"/>
                        </a:moveTo>
                        <a:lnTo>
                          <a:pt x="5897" y="5350"/>
                        </a:lnTo>
                        <a:lnTo>
                          <a:pt x="3618" y="3162"/>
                        </a:lnTo>
                        <a:lnTo>
                          <a:pt x="5897" y="1064"/>
                        </a:lnTo>
                        <a:close/>
                        <a:moveTo>
                          <a:pt x="11399" y="1064"/>
                        </a:moveTo>
                        <a:lnTo>
                          <a:pt x="11399" y="5350"/>
                        </a:lnTo>
                        <a:lnTo>
                          <a:pt x="9058" y="3162"/>
                        </a:lnTo>
                        <a:lnTo>
                          <a:pt x="11399" y="1064"/>
                        </a:lnTo>
                        <a:close/>
                        <a:moveTo>
                          <a:pt x="16900" y="1064"/>
                        </a:moveTo>
                        <a:lnTo>
                          <a:pt x="16900" y="5350"/>
                        </a:lnTo>
                        <a:lnTo>
                          <a:pt x="14560" y="3162"/>
                        </a:lnTo>
                        <a:lnTo>
                          <a:pt x="16900" y="1064"/>
                        </a:lnTo>
                        <a:close/>
                        <a:moveTo>
                          <a:pt x="22432" y="1064"/>
                        </a:moveTo>
                        <a:lnTo>
                          <a:pt x="22432" y="5350"/>
                        </a:lnTo>
                        <a:lnTo>
                          <a:pt x="20092" y="3162"/>
                        </a:lnTo>
                        <a:lnTo>
                          <a:pt x="22432" y="1064"/>
                        </a:lnTo>
                        <a:close/>
                        <a:moveTo>
                          <a:pt x="27934" y="1064"/>
                        </a:moveTo>
                        <a:lnTo>
                          <a:pt x="27934" y="5350"/>
                        </a:lnTo>
                        <a:lnTo>
                          <a:pt x="25594" y="3162"/>
                        </a:lnTo>
                        <a:lnTo>
                          <a:pt x="27934" y="1064"/>
                        </a:lnTo>
                        <a:close/>
                        <a:moveTo>
                          <a:pt x="33405" y="1064"/>
                        </a:moveTo>
                        <a:lnTo>
                          <a:pt x="33405" y="5350"/>
                        </a:lnTo>
                        <a:lnTo>
                          <a:pt x="31065" y="3162"/>
                        </a:lnTo>
                        <a:lnTo>
                          <a:pt x="33405" y="1064"/>
                        </a:lnTo>
                        <a:close/>
                        <a:moveTo>
                          <a:pt x="38907" y="1064"/>
                        </a:moveTo>
                        <a:lnTo>
                          <a:pt x="38907" y="5350"/>
                        </a:lnTo>
                        <a:lnTo>
                          <a:pt x="36566" y="3162"/>
                        </a:lnTo>
                        <a:lnTo>
                          <a:pt x="38907" y="1064"/>
                        </a:lnTo>
                        <a:close/>
                        <a:moveTo>
                          <a:pt x="44378" y="1064"/>
                        </a:moveTo>
                        <a:lnTo>
                          <a:pt x="44409" y="5350"/>
                        </a:lnTo>
                        <a:lnTo>
                          <a:pt x="42068" y="3162"/>
                        </a:lnTo>
                        <a:lnTo>
                          <a:pt x="44378" y="1064"/>
                        </a:lnTo>
                        <a:close/>
                        <a:moveTo>
                          <a:pt x="49880" y="1064"/>
                        </a:moveTo>
                        <a:lnTo>
                          <a:pt x="49880" y="5350"/>
                        </a:lnTo>
                        <a:lnTo>
                          <a:pt x="47570" y="3162"/>
                        </a:lnTo>
                        <a:lnTo>
                          <a:pt x="49880" y="1064"/>
                        </a:lnTo>
                        <a:close/>
                        <a:moveTo>
                          <a:pt x="55381" y="1064"/>
                        </a:moveTo>
                        <a:lnTo>
                          <a:pt x="55381" y="5350"/>
                        </a:lnTo>
                        <a:lnTo>
                          <a:pt x="53071" y="3162"/>
                        </a:lnTo>
                        <a:lnTo>
                          <a:pt x="55381" y="1064"/>
                        </a:lnTo>
                        <a:close/>
                        <a:moveTo>
                          <a:pt x="60883" y="1064"/>
                        </a:moveTo>
                        <a:lnTo>
                          <a:pt x="60883" y="5350"/>
                        </a:lnTo>
                        <a:lnTo>
                          <a:pt x="58573" y="3162"/>
                        </a:lnTo>
                        <a:lnTo>
                          <a:pt x="60883" y="1064"/>
                        </a:lnTo>
                        <a:close/>
                        <a:moveTo>
                          <a:pt x="66385" y="1064"/>
                        </a:moveTo>
                        <a:lnTo>
                          <a:pt x="66385" y="5350"/>
                        </a:lnTo>
                        <a:lnTo>
                          <a:pt x="64044" y="3162"/>
                        </a:lnTo>
                        <a:lnTo>
                          <a:pt x="66385" y="1064"/>
                        </a:lnTo>
                        <a:close/>
                        <a:moveTo>
                          <a:pt x="71886" y="1064"/>
                        </a:moveTo>
                        <a:lnTo>
                          <a:pt x="71886" y="5350"/>
                        </a:lnTo>
                        <a:lnTo>
                          <a:pt x="69546" y="3162"/>
                        </a:lnTo>
                        <a:lnTo>
                          <a:pt x="71886" y="1064"/>
                        </a:lnTo>
                        <a:close/>
                        <a:moveTo>
                          <a:pt x="77388" y="1064"/>
                        </a:moveTo>
                        <a:lnTo>
                          <a:pt x="77388" y="5350"/>
                        </a:lnTo>
                        <a:lnTo>
                          <a:pt x="75047" y="3162"/>
                        </a:lnTo>
                        <a:lnTo>
                          <a:pt x="77388" y="1064"/>
                        </a:lnTo>
                        <a:close/>
                        <a:moveTo>
                          <a:pt x="82889" y="1064"/>
                        </a:moveTo>
                        <a:lnTo>
                          <a:pt x="82889" y="5350"/>
                        </a:lnTo>
                        <a:lnTo>
                          <a:pt x="80579" y="3162"/>
                        </a:lnTo>
                        <a:lnTo>
                          <a:pt x="82889" y="1064"/>
                        </a:lnTo>
                        <a:close/>
                        <a:moveTo>
                          <a:pt x="88391" y="1064"/>
                        </a:moveTo>
                        <a:lnTo>
                          <a:pt x="88391" y="5350"/>
                        </a:lnTo>
                        <a:lnTo>
                          <a:pt x="86051" y="3162"/>
                        </a:lnTo>
                        <a:lnTo>
                          <a:pt x="88391" y="1064"/>
                        </a:lnTo>
                        <a:close/>
                        <a:moveTo>
                          <a:pt x="3374" y="3344"/>
                        </a:moveTo>
                        <a:lnTo>
                          <a:pt x="5776" y="5563"/>
                        </a:lnTo>
                        <a:lnTo>
                          <a:pt x="1095" y="5563"/>
                        </a:lnTo>
                        <a:lnTo>
                          <a:pt x="1095" y="5411"/>
                        </a:lnTo>
                        <a:lnTo>
                          <a:pt x="3374" y="3344"/>
                        </a:lnTo>
                        <a:close/>
                        <a:moveTo>
                          <a:pt x="8876" y="3344"/>
                        </a:moveTo>
                        <a:lnTo>
                          <a:pt x="11277" y="5563"/>
                        </a:lnTo>
                        <a:lnTo>
                          <a:pt x="6596" y="5563"/>
                        </a:lnTo>
                        <a:lnTo>
                          <a:pt x="6596" y="5411"/>
                        </a:lnTo>
                        <a:lnTo>
                          <a:pt x="8876" y="3344"/>
                        </a:lnTo>
                        <a:close/>
                        <a:moveTo>
                          <a:pt x="14378" y="3344"/>
                        </a:moveTo>
                        <a:lnTo>
                          <a:pt x="16779" y="5563"/>
                        </a:lnTo>
                        <a:lnTo>
                          <a:pt x="12098" y="5563"/>
                        </a:lnTo>
                        <a:lnTo>
                          <a:pt x="12098" y="5411"/>
                        </a:lnTo>
                        <a:lnTo>
                          <a:pt x="14378" y="3344"/>
                        </a:lnTo>
                        <a:close/>
                        <a:moveTo>
                          <a:pt x="19910" y="3344"/>
                        </a:moveTo>
                        <a:lnTo>
                          <a:pt x="22280" y="5563"/>
                        </a:lnTo>
                        <a:lnTo>
                          <a:pt x="17600" y="5563"/>
                        </a:lnTo>
                        <a:lnTo>
                          <a:pt x="17600" y="5411"/>
                        </a:lnTo>
                        <a:lnTo>
                          <a:pt x="19910" y="3344"/>
                        </a:lnTo>
                        <a:close/>
                        <a:moveTo>
                          <a:pt x="25381" y="3344"/>
                        </a:moveTo>
                        <a:lnTo>
                          <a:pt x="27782" y="5563"/>
                        </a:lnTo>
                        <a:lnTo>
                          <a:pt x="23101" y="5563"/>
                        </a:lnTo>
                        <a:lnTo>
                          <a:pt x="23101" y="5411"/>
                        </a:lnTo>
                        <a:lnTo>
                          <a:pt x="25381" y="3344"/>
                        </a:lnTo>
                        <a:close/>
                        <a:moveTo>
                          <a:pt x="30882" y="3344"/>
                        </a:moveTo>
                        <a:lnTo>
                          <a:pt x="33284" y="5563"/>
                        </a:lnTo>
                        <a:lnTo>
                          <a:pt x="28603" y="5563"/>
                        </a:lnTo>
                        <a:lnTo>
                          <a:pt x="28603" y="5411"/>
                        </a:lnTo>
                        <a:lnTo>
                          <a:pt x="30882" y="3344"/>
                        </a:lnTo>
                        <a:close/>
                        <a:moveTo>
                          <a:pt x="36384" y="3344"/>
                        </a:moveTo>
                        <a:lnTo>
                          <a:pt x="38785" y="5563"/>
                        </a:lnTo>
                        <a:lnTo>
                          <a:pt x="34104" y="5563"/>
                        </a:lnTo>
                        <a:lnTo>
                          <a:pt x="34104" y="5411"/>
                        </a:lnTo>
                        <a:lnTo>
                          <a:pt x="36384" y="3344"/>
                        </a:lnTo>
                        <a:close/>
                        <a:moveTo>
                          <a:pt x="41886" y="3344"/>
                        </a:moveTo>
                        <a:lnTo>
                          <a:pt x="44257" y="5563"/>
                        </a:lnTo>
                        <a:lnTo>
                          <a:pt x="39606" y="5563"/>
                        </a:lnTo>
                        <a:lnTo>
                          <a:pt x="39606" y="5411"/>
                        </a:lnTo>
                        <a:lnTo>
                          <a:pt x="41886" y="3344"/>
                        </a:lnTo>
                        <a:close/>
                        <a:moveTo>
                          <a:pt x="47357" y="3344"/>
                        </a:moveTo>
                        <a:lnTo>
                          <a:pt x="49758" y="5563"/>
                        </a:lnTo>
                        <a:lnTo>
                          <a:pt x="45077" y="5563"/>
                        </a:lnTo>
                        <a:lnTo>
                          <a:pt x="45077" y="5411"/>
                        </a:lnTo>
                        <a:lnTo>
                          <a:pt x="47357" y="3344"/>
                        </a:lnTo>
                        <a:close/>
                        <a:moveTo>
                          <a:pt x="52859" y="3344"/>
                        </a:moveTo>
                        <a:lnTo>
                          <a:pt x="55290" y="5563"/>
                        </a:lnTo>
                        <a:lnTo>
                          <a:pt x="50579" y="5563"/>
                        </a:lnTo>
                        <a:lnTo>
                          <a:pt x="50579" y="5411"/>
                        </a:lnTo>
                        <a:lnTo>
                          <a:pt x="52859" y="3344"/>
                        </a:lnTo>
                        <a:close/>
                        <a:moveTo>
                          <a:pt x="58391" y="3344"/>
                        </a:moveTo>
                        <a:lnTo>
                          <a:pt x="60761" y="5563"/>
                        </a:lnTo>
                        <a:lnTo>
                          <a:pt x="56080" y="5563"/>
                        </a:lnTo>
                        <a:lnTo>
                          <a:pt x="56080" y="5411"/>
                        </a:lnTo>
                        <a:lnTo>
                          <a:pt x="58391" y="3344"/>
                        </a:lnTo>
                        <a:close/>
                        <a:moveTo>
                          <a:pt x="63862" y="3344"/>
                        </a:moveTo>
                        <a:lnTo>
                          <a:pt x="66293" y="5563"/>
                        </a:lnTo>
                        <a:lnTo>
                          <a:pt x="61582" y="5563"/>
                        </a:lnTo>
                        <a:lnTo>
                          <a:pt x="61582" y="5411"/>
                        </a:lnTo>
                        <a:lnTo>
                          <a:pt x="63862" y="3344"/>
                        </a:lnTo>
                        <a:close/>
                        <a:moveTo>
                          <a:pt x="69363" y="3344"/>
                        </a:moveTo>
                        <a:lnTo>
                          <a:pt x="71765" y="5563"/>
                        </a:lnTo>
                        <a:lnTo>
                          <a:pt x="67084" y="5563"/>
                        </a:lnTo>
                        <a:lnTo>
                          <a:pt x="67084" y="5411"/>
                        </a:lnTo>
                        <a:lnTo>
                          <a:pt x="69363" y="3344"/>
                        </a:lnTo>
                        <a:close/>
                        <a:moveTo>
                          <a:pt x="74865" y="3344"/>
                        </a:moveTo>
                        <a:lnTo>
                          <a:pt x="77266" y="5563"/>
                        </a:lnTo>
                        <a:lnTo>
                          <a:pt x="72585" y="5563"/>
                        </a:lnTo>
                        <a:lnTo>
                          <a:pt x="72585" y="5411"/>
                        </a:lnTo>
                        <a:lnTo>
                          <a:pt x="74865" y="3344"/>
                        </a:lnTo>
                        <a:close/>
                        <a:moveTo>
                          <a:pt x="80367" y="3344"/>
                        </a:moveTo>
                        <a:lnTo>
                          <a:pt x="82738" y="5563"/>
                        </a:lnTo>
                        <a:lnTo>
                          <a:pt x="78087" y="5563"/>
                        </a:lnTo>
                        <a:lnTo>
                          <a:pt x="78087" y="5411"/>
                        </a:lnTo>
                        <a:lnTo>
                          <a:pt x="80367" y="3344"/>
                        </a:lnTo>
                        <a:close/>
                        <a:moveTo>
                          <a:pt x="85838" y="3344"/>
                        </a:moveTo>
                        <a:lnTo>
                          <a:pt x="88239" y="5563"/>
                        </a:lnTo>
                        <a:lnTo>
                          <a:pt x="83589" y="5563"/>
                        </a:lnTo>
                        <a:lnTo>
                          <a:pt x="83558" y="5411"/>
                        </a:lnTo>
                        <a:lnTo>
                          <a:pt x="85838" y="3344"/>
                        </a:lnTo>
                        <a:close/>
                        <a:moveTo>
                          <a:pt x="89090" y="912"/>
                        </a:moveTo>
                        <a:cubicBezTo>
                          <a:pt x="89455" y="943"/>
                          <a:pt x="89820" y="1064"/>
                          <a:pt x="90124" y="1277"/>
                        </a:cubicBezTo>
                        <a:lnTo>
                          <a:pt x="96324" y="5563"/>
                        </a:lnTo>
                        <a:lnTo>
                          <a:pt x="89090" y="5563"/>
                        </a:lnTo>
                        <a:lnTo>
                          <a:pt x="89090" y="912"/>
                        </a:lnTo>
                        <a:close/>
                        <a:moveTo>
                          <a:pt x="0" y="1"/>
                        </a:moveTo>
                        <a:lnTo>
                          <a:pt x="0" y="912"/>
                        </a:lnTo>
                        <a:lnTo>
                          <a:pt x="426" y="912"/>
                        </a:lnTo>
                        <a:lnTo>
                          <a:pt x="426" y="5563"/>
                        </a:lnTo>
                        <a:lnTo>
                          <a:pt x="0" y="5563"/>
                        </a:lnTo>
                        <a:lnTo>
                          <a:pt x="0" y="6475"/>
                        </a:lnTo>
                        <a:lnTo>
                          <a:pt x="96568" y="6475"/>
                        </a:lnTo>
                        <a:cubicBezTo>
                          <a:pt x="96872" y="6475"/>
                          <a:pt x="97115" y="6232"/>
                          <a:pt x="97115" y="5928"/>
                        </a:cubicBezTo>
                        <a:lnTo>
                          <a:pt x="97115" y="5836"/>
                        </a:lnTo>
                        <a:cubicBezTo>
                          <a:pt x="97115" y="5684"/>
                          <a:pt x="97054" y="5502"/>
                          <a:pt x="96902" y="5411"/>
                        </a:cubicBezTo>
                        <a:lnTo>
                          <a:pt x="90124" y="365"/>
                        </a:lnTo>
                        <a:cubicBezTo>
                          <a:pt x="89789" y="122"/>
                          <a:pt x="89394" y="1"/>
                          <a:pt x="8896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43;p38"/>
                  <p:cNvSpPr/>
                  <p:nvPr/>
                </p:nvSpPr>
                <p:spPr>
                  <a:xfrm>
                    <a:off x="3064925" y="1183400"/>
                    <a:ext cx="285725" cy="326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9" h="13042" extrusionOk="0">
                        <a:moveTo>
                          <a:pt x="924" y="1"/>
                        </a:moveTo>
                        <a:cubicBezTo>
                          <a:pt x="429" y="1"/>
                          <a:pt x="30" y="444"/>
                          <a:pt x="30" y="944"/>
                        </a:cubicBezTo>
                        <a:cubicBezTo>
                          <a:pt x="91" y="3953"/>
                          <a:pt x="0" y="13042"/>
                          <a:pt x="0" y="13042"/>
                        </a:cubicBezTo>
                        <a:lnTo>
                          <a:pt x="10912" y="13042"/>
                        </a:lnTo>
                        <a:lnTo>
                          <a:pt x="10608" y="11248"/>
                        </a:lnTo>
                        <a:cubicBezTo>
                          <a:pt x="10578" y="11066"/>
                          <a:pt x="10578" y="10884"/>
                          <a:pt x="10608" y="10701"/>
                        </a:cubicBezTo>
                        <a:lnTo>
                          <a:pt x="11429" y="6750"/>
                        </a:lnTo>
                        <a:lnTo>
                          <a:pt x="9453" y="671"/>
                        </a:lnTo>
                        <a:cubicBezTo>
                          <a:pt x="9332" y="276"/>
                          <a:pt x="8997" y="2"/>
                          <a:pt x="8572" y="2"/>
                        </a:cubicBezTo>
                        <a:lnTo>
                          <a:pt x="973" y="2"/>
                        </a:lnTo>
                        <a:cubicBezTo>
                          <a:pt x="956" y="1"/>
                          <a:pt x="940" y="1"/>
                          <a:pt x="92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44;p38"/>
                  <p:cNvSpPr/>
                  <p:nvPr/>
                </p:nvSpPr>
                <p:spPr>
                  <a:xfrm>
                    <a:off x="3191050" y="1204725"/>
                    <a:ext cx="144400" cy="16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6" h="6657" extrusionOk="0">
                        <a:moveTo>
                          <a:pt x="1" y="0"/>
                        </a:moveTo>
                        <a:lnTo>
                          <a:pt x="1" y="6657"/>
                        </a:lnTo>
                        <a:lnTo>
                          <a:pt x="5229" y="6657"/>
                        </a:lnTo>
                        <a:lnTo>
                          <a:pt x="5776" y="5927"/>
                        </a:lnTo>
                        <a:lnTo>
                          <a:pt x="373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45;p38"/>
                  <p:cNvSpPr/>
                  <p:nvPr/>
                </p:nvSpPr>
                <p:spPr>
                  <a:xfrm>
                    <a:off x="2599850" y="717625"/>
                    <a:ext cx="2194600" cy="491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84" h="19667" extrusionOk="0">
                        <a:moveTo>
                          <a:pt x="20032" y="1"/>
                        </a:moveTo>
                        <a:lnTo>
                          <a:pt x="20001" y="61"/>
                        </a:lnTo>
                        <a:lnTo>
                          <a:pt x="5563" y="13587"/>
                        </a:lnTo>
                        <a:lnTo>
                          <a:pt x="1460" y="17417"/>
                        </a:lnTo>
                        <a:lnTo>
                          <a:pt x="366" y="18420"/>
                        </a:lnTo>
                        <a:cubicBezTo>
                          <a:pt x="244" y="18542"/>
                          <a:pt x="153" y="18603"/>
                          <a:pt x="92" y="18663"/>
                        </a:cubicBezTo>
                        <a:lnTo>
                          <a:pt x="1" y="18755"/>
                        </a:lnTo>
                        <a:cubicBezTo>
                          <a:pt x="1" y="18755"/>
                          <a:pt x="122" y="18663"/>
                          <a:pt x="366" y="18451"/>
                        </a:cubicBezTo>
                        <a:cubicBezTo>
                          <a:pt x="639" y="18208"/>
                          <a:pt x="1004" y="17873"/>
                          <a:pt x="1490" y="17448"/>
                        </a:cubicBezTo>
                        <a:cubicBezTo>
                          <a:pt x="2463" y="16566"/>
                          <a:pt x="3861" y="15290"/>
                          <a:pt x="5624" y="13648"/>
                        </a:cubicBezTo>
                        <a:cubicBezTo>
                          <a:pt x="9141" y="10404"/>
                          <a:pt x="14169" y="5739"/>
                          <a:pt x="20077" y="196"/>
                        </a:cubicBezTo>
                        <a:lnTo>
                          <a:pt x="20077" y="196"/>
                        </a:lnTo>
                        <a:lnTo>
                          <a:pt x="40731" y="6171"/>
                        </a:lnTo>
                        <a:lnTo>
                          <a:pt x="73984" y="15776"/>
                        </a:lnTo>
                        <a:lnTo>
                          <a:pt x="84075" y="18663"/>
                        </a:lnTo>
                        <a:lnTo>
                          <a:pt x="86811" y="19423"/>
                        </a:lnTo>
                        <a:lnTo>
                          <a:pt x="87540" y="19606"/>
                        </a:lnTo>
                        <a:cubicBezTo>
                          <a:pt x="87692" y="19667"/>
                          <a:pt x="87784" y="19667"/>
                          <a:pt x="87784" y="19667"/>
                        </a:cubicBezTo>
                        <a:cubicBezTo>
                          <a:pt x="87784" y="19667"/>
                          <a:pt x="87692" y="19636"/>
                          <a:pt x="87540" y="19575"/>
                        </a:cubicBezTo>
                        <a:lnTo>
                          <a:pt x="86841" y="19363"/>
                        </a:lnTo>
                        <a:lnTo>
                          <a:pt x="84106" y="18572"/>
                        </a:lnTo>
                        <a:lnTo>
                          <a:pt x="74045" y="15624"/>
                        </a:lnTo>
                        <a:lnTo>
                          <a:pt x="40792" y="5988"/>
                        </a:lnTo>
                        <a:lnTo>
                          <a:pt x="2009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46;p38"/>
                  <p:cNvSpPr/>
                  <p:nvPr/>
                </p:nvSpPr>
                <p:spPr>
                  <a:xfrm>
                    <a:off x="2428875" y="1176600"/>
                    <a:ext cx="296400" cy="23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6" h="9272" extrusionOk="0">
                        <a:moveTo>
                          <a:pt x="2250" y="0"/>
                        </a:moveTo>
                        <a:cubicBezTo>
                          <a:pt x="1916" y="0"/>
                          <a:pt x="1612" y="152"/>
                          <a:pt x="1399" y="426"/>
                        </a:cubicBezTo>
                        <a:cubicBezTo>
                          <a:pt x="882" y="1034"/>
                          <a:pt x="122" y="2189"/>
                          <a:pt x="62" y="2311"/>
                        </a:cubicBezTo>
                        <a:cubicBezTo>
                          <a:pt x="1" y="2432"/>
                          <a:pt x="31" y="6292"/>
                          <a:pt x="62" y="8207"/>
                        </a:cubicBezTo>
                        <a:cubicBezTo>
                          <a:pt x="62" y="8815"/>
                          <a:pt x="548" y="9271"/>
                          <a:pt x="1125" y="9271"/>
                        </a:cubicBezTo>
                        <a:lnTo>
                          <a:pt x="10791" y="9271"/>
                        </a:lnTo>
                        <a:cubicBezTo>
                          <a:pt x="11369" y="9271"/>
                          <a:pt x="11855" y="8785"/>
                          <a:pt x="11855" y="8207"/>
                        </a:cubicBezTo>
                        <a:lnTo>
                          <a:pt x="11855" y="1095"/>
                        </a:lnTo>
                        <a:cubicBezTo>
                          <a:pt x="11855" y="487"/>
                          <a:pt x="11369" y="0"/>
                          <a:pt x="107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7;p38"/>
                  <p:cNvSpPr/>
                  <p:nvPr/>
                </p:nvSpPr>
                <p:spPr>
                  <a:xfrm>
                    <a:off x="3139375" y="738900"/>
                    <a:ext cx="84375" cy="7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5" h="2862" extrusionOk="0">
                        <a:moveTo>
                          <a:pt x="1946" y="1"/>
                        </a:moveTo>
                        <a:cubicBezTo>
                          <a:pt x="670" y="1"/>
                          <a:pt x="1" y="1551"/>
                          <a:pt x="913" y="2432"/>
                        </a:cubicBezTo>
                        <a:cubicBezTo>
                          <a:pt x="1209" y="2729"/>
                          <a:pt x="1573" y="2861"/>
                          <a:pt x="1930" y="2861"/>
                        </a:cubicBezTo>
                        <a:cubicBezTo>
                          <a:pt x="2669" y="2861"/>
                          <a:pt x="3375" y="2291"/>
                          <a:pt x="3375" y="1429"/>
                        </a:cubicBezTo>
                        <a:cubicBezTo>
                          <a:pt x="3375" y="639"/>
                          <a:pt x="2736" y="1"/>
                          <a:pt x="194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48;p38"/>
                  <p:cNvSpPr/>
                  <p:nvPr/>
                </p:nvSpPr>
                <p:spPr>
                  <a:xfrm>
                    <a:off x="3065675" y="707000"/>
                    <a:ext cx="46375" cy="4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5" h="1612" extrusionOk="0">
                        <a:moveTo>
                          <a:pt x="1064" y="0"/>
                        </a:moveTo>
                        <a:cubicBezTo>
                          <a:pt x="335" y="0"/>
                          <a:pt x="0" y="881"/>
                          <a:pt x="487" y="1368"/>
                        </a:cubicBezTo>
                        <a:cubicBezTo>
                          <a:pt x="655" y="1536"/>
                          <a:pt x="859" y="1611"/>
                          <a:pt x="1058" y="1611"/>
                        </a:cubicBezTo>
                        <a:cubicBezTo>
                          <a:pt x="1468" y="1611"/>
                          <a:pt x="1855" y="1292"/>
                          <a:pt x="1855" y="821"/>
                        </a:cubicBezTo>
                        <a:cubicBezTo>
                          <a:pt x="1855" y="365"/>
                          <a:pt x="1490" y="0"/>
                          <a:pt x="106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" name="Google Shape;749;p38"/>
                <p:cNvGrpSpPr/>
                <p:nvPr/>
              </p:nvGrpSpPr>
              <p:grpSpPr>
                <a:xfrm>
                  <a:off x="6848196" y="4218375"/>
                  <a:ext cx="999000" cy="498638"/>
                  <a:chOff x="-209175" y="2024200"/>
                  <a:chExt cx="999000" cy="498638"/>
                </a:xfrm>
                <a:grpFill/>
              </p:grpSpPr>
              <p:sp>
                <p:nvSpPr>
                  <p:cNvPr id="64" name="Google Shape;750;p38"/>
                  <p:cNvSpPr/>
                  <p:nvPr/>
                </p:nvSpPr>
                <p:spPr>
                  <a:xfrm>
                    <a:off x="-209175" y="2024200"/>
                    <a:ext cx="999000" cy="1653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751;p38"/>
                  <p:cNvSpPr/>
                  <p:nvPr/>
                </p:nvSpPr>
                <p:spPr>
                  <a:xfrm>
                    <a:off x="-209175" y="2190869"/>
                    <a:ext cx="999000" cy="1653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752;p38"/>
                  <p:cNvSpPr/>
                  <p:nvPr/>
                </p:nvSpPr>
                <p:spPr>
                  <a:xfrm>
                    <a:off x="-209175" y="2357538"/>
                    <a:ext cx="999000" cy="165300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8" name="Google Shape;753;p38"/>
              <p:cNvGrpSpPr/>
              <p:nvPr/>
            </p:nvGrpSpPr>
            <p:grpSpPr>
              <a:xfrm>
                <a:off x="5028383" y="2123897"/>
                <a:ext cx="1469640" cy="2483475"/>
                <a:chOff x="5028383" y="2123897"/>
                <a:chExt cx="1469640" cy="2483475"/>
              </a:xfrm>
              <a:grpFill/>
            </p:grpSpPr>
            <p:sp>
              <p:nvSpPr>
                <p:cNvPr id="50" name="Google Shape;754;p38"/>
                <p:cNvSpPr/>
                <p:nvPr/>
              </p:nvSpPr>
              <p:spPr>
                <a:xfrm>
                  <a:off x="5124015" y="2182125"/>
                  <a:ext cx="1278349" cy="242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9" h="88634" extrusionOk="0">
                      <a:moveTo>
                        <a:pt x="1" y="0"/>
                      </a:moveTo>
                      <a:lnTo>
                        <a:pt x="1" y="88634"/>
                      </a:lnTo>
                      <a:lnTo>
                        <a:pt x="46719" y="88634"/>
                      </a:lnTo>
                      <a:lnTo>
                        <a:pt x="46719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5;p38"/>
                <p:cNvSpPr/>
                <p:nvPr/>
              </p:nvSpPr>
              <p:spPr>
                <a:xfrm>
                  <a:off x="5802687" y="2182125"/>
                  <a:ext cx="599677" cy="242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6" h="88634" extrusionOk="0">
                      <a:moveTo>
                        <a:pt x="1" y="0"/>
                      </a:moveTo>
                      <a:lnTo>
                        <a:pt x="1" y="88634"/>
                      </a:lnTo>
                      <a:lnTo>
                        <a:pt x="21916" y="88634"/>
                      </a:lnTo>
                      <a:lnTo>
                        <a:pt x="219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6;p38"/>
                <p:cNvSpPr/>
                <p:nvPr/>
              </p:nvSpPr>
              <p:spPr>
                <a:xfrm>
                  <a:off x="5391839" y="2410848"/>
                  <a:ext cx="115634" cy="27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10183" extrusionOk="0">
                      <a:moveTo>
                        <a:pt x="0" y="0"/>
                      </a:moveTo>
                      <a:lnTo>
                        <a:pt x="0" y="10183"/>
                      </a:lnTo>
                      <a:lnTo>
                        <a:pt x="4225" y="10183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;p38"/>
                <p:cNvSpPr/>
                <p:nvPr/>
              </p:nvSpPr>
              <p:spPr>
                <a:xfrm>
                  <a:off x="5391839" y="3502858"/>
                  <a:ext cx="115634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10214" extrusionOk="0">
                      <a:moveTo>
                        <a:pt x="0" y="1"/>
                      </a:moveTo>
                      <a:lnTo>
                        <a:pt x="0" y="10214"/>
                      </a:lnTo>
                      <a:lnTo>
                        <a:pt x="4225" y="10214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;p38"/>
                <p:cNvSpPr/>
                <p:nvPr/>
              </p:nvSpPr>
              <p:spPr>
                <a:xfrm>
                  <a:off x="5391839" y="2960588"/>
                  <a:ext cx="115634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10214" extrusionOk="0">
                      <a:moveTo>
                        <a:pt x="0" y="1"/>
                      </a:moveTo>
                      <a:lnTo>
                        <a:pt x="0" y="10214"/>
                      </a:lnTo>
                      <a:lnTo>
                        <a:pt x="4225" y="10214"/>
                      </a:lnTo>
                      <a:lnTo>
                        <a:pt x="4225" y="1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9;p38"/>
                <p:cNvSpPr/>
                <p:nvPr/>
              </p:nvSpPr>
              <p:spPr>
                <a:xfrm>
                  <a:off x="5929950" y="2410848"/>
                  <a:ext cx="114786" cy="27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5" h="10183" extrusionOk="0">
                      <a:moveTo>
                        <a:pt x="0" y="0"/>
                      </a:moveTo>
                      <a:lnTo>
                        <a:pt x="0" y="10183"/>
                      </a:lnTo>
                      <a:lnTo>
                        <a:pt x="4195" y="10183"/>
                      </a:lnTo>
                      <a:lnTo>
                        <a:pt x="41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60;p38"/>
                <p:cNvSpPr/>
                <p:nvPr/>
              </p:nvSpPr>
              <p:spPr>
                <a:xfrm>
                  <a:off x="6179441" y="2410848"/>
                  <a:ext cx="114813" cy="27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10183" extrusionOk="0">
                      <a:moveTo>
                        <a:pt x="1" y="0"/>
                      </a:moveTo>
                      <a:lnTo>
                        <a:pt x="1" y="10183"/>
                      </a:lnTo>
                      <a:lnTo>
                        <a:pt x="4195" y="10183"/>
                      </a:lnTo>
                      <a:lnTo>
                        <a:pt x="41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61;p38"/>
                <p:cNvSpPr/>
                <p:nvPr/>
              </p:nvSpPr>
              <p:spPr>
                <a:xfrm>
                  <a:off x="5929950" y="2939792"/>
                  <a:ext cx="114786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5" h="10214" extrusionOk="0">
                      <a:moveTo>
                        <a:pt x="0" y="1"/>
                      </a:moveTo>
                      <a:lnTo>
                        <a:pt x="0" y="10214"/>
                      </a:lnTo>
                      <a:lnTo>
                        <a:pt x="4195" y="10214"/>
                      </a:lnTo>
                      <a:lnTo>
                        <a:pt x="419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762;p38"/>
                <p:cNvSpPr/>
                <p:nvPr/>
              </p:nvSpPr>
              <p:spPr>
                <a:xfrm>
                  <a:off x="6179441" y="2939792"/>
                  <a:ext cx="114813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10214" extrusionOk="0">
                      <a:moveTo>
                        <a:pt x="1" y="1"/>
                      </a:moveTo>
                      <a:lnTo>
                        <a:pt x="1" y="10214"/>
                      </a:lnTo>
                      <a:lnTo>
                        <a:pt x="4195" y="10214"/>
                      </a:lnTo>
                      <a:lnTo>
                        <a:pt x="419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63;p38"/>
                <p:cNvSpPr/>
                <p:nvPr/>
              </p:nvSpPr>
              <p:spPr>
                <a:xfrm>
                  <a:off x="5929950" y="3469585"/>
                  <a:ext cx="114786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5" h="10214" extrusionOk="0">
                      <a:moveTo>
                        <a:pt x="0" y="1"/>
                      </a:moveTo>
                      <a:lnTo>
                        <a:pt x="0" y="10214"/>
                      </a:lnTo>
                      <a:lnTo>
                        <a:pt x="4195" y="10214"/>
                      </a:lnTo>
                      <a:lnTo>
                        <a:pt x="419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64;p38"/>
                <p:cNvSpPr/>
                <p:nvPr/>
              </p:nvSpPr>
              <p:spPr>
                <a:xfrm>
                  <a:off x="6179441" y="3469585"/>
                  <a:ext cx="114813" cy="27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10214" extrusionOk="0">
                      <a:moveTo>
                        <a:pt x="1" y="1"/>
                      </a:moveTo>
                      <a:lnTo>
                        <a:pt x="1" y="10214"/>
                      </a:lnTo>
                      <a:lnTo>
                        <a:pt x="4195" y="10214"/>
                      </a:lnTo>
                      <a:lnTo>
                        <a:pt x="419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65;p38"/>
                <p:cNvSpPr/>
                <p:nvPr/>
              </p:nvSpPr>
              <p:spPr>
                <a:xfrm>
                  <a:off x="5028383" y="2123897"/>
                  <a:ext cx="1469640" cy="6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10" h="2220" extrusionOk="0">
                      <a:moveTo>
                        <a:pt x="0" y="1"/>
                      </a:moveTo>
                      <a:lnTo>
                        <a:pt x="0" y="2220"/>
                      </a:lnTo>
                      <a:lnTo>
                        <a:pt x="53709" y="2220"/>
                      </a:lnTo>
                      <a:lnTo>
                        <a:pt x="537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9" name="Google Shape;766;p38"/>
              <p:cNvCxnSpPr/>
              <p:nvPr/>
            </p:nvCxnSpPr>
            <p:spPr>
              <a:xfrm>
                <a:off x="4585450" y="4599375"/>
                <a:ext cx="3726000" cy="0"/>
              </a:xfrm>
              <a:prstGeom prst="straightConnector1">
                <a:avLst/>
              </a:prstGeom>
              <a:grpFill/>
              <a:ln w="952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80" name="Picture 4" descr="Queda, vetorial, escada, sinal. Escada, isolado, sinal, vetorial, fundo,  queda, branca. | CanStock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67" t="13756" r="23200" b="29145"/>
            <a:stretch/>
          </p:blipFill>
          <p:spPr bwMode="auto">
            <a:xfrm flipH="1">
              <a:off x="7018260" y="3429000"/>
              <a:ext cx="517900" cy="5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Google Shape;58;p14"/>
          <p:cNvSpPr txBox="1"/>
          <p:nvPr/>
        </p:nvSpPr>
        <p:spPr>
          <a:xfrm>
            <a:off x="551384" y="2420888"/>
            <a:ext cx="56886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 que é Resposta Rápida?</a:t>
            </a:r>
          </a:p>
        </p:txBody>
      </p:sp>
      <p:sp>
        <p:nvSpPr>
          <p:cNvPr id="82" name="Google Shape;44;p13"/>
          <p:cNvSpPr/>
          <p:nvPr/>
        </p:nvSpPr>
        <p:spPr>
          <a:xfrm>
            <a:off x="335360" y="517750"/>
            <a:ext cx="149318" cy="740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23416" y="3013208"/>
            <a:ext cx="216000" cy="2720048"/>
            <a:chOff x="4474682" y="1232173"/>
            <a:chExt cx="216000" cy="2720048"/>
          </a:xfrm>
        </p:grpSpPr>
        <p:sp>
          <p:nvSpPr>
            <p:cNvPr id="85" name="Oval 4"/>
            <p:cNvSpPr/>
            <p:nvPr/>
          </p:nvSpPr>
          <p:spPr>
            <a:xfrm>
              <a:off x="4474682" y="1232173"/>
              <a:ext cx="216000" cy="21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6" name="Oval 5"/>
            <p:cNvSpPr/>
            <p:nvPr/>
          </p:nvSpPr>
          <p:spPr>
            <a:xfrm>
              <a:off x="4474682" y="2872101"/>
              <a:ext cx="216000" cy="21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Oval 6"/>
            <p:cNvSpPr/>
            <p:nvPr/>
          </p:nvSpPr>
          <p:spPr>
            <a:xfrm>
              <a:off x="4474682" y="3736221"/>
              <a:ext cx="216000" cy="21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Retângulo 2"/>
          <p:cNvSpPr/>
          <p:nvPr/>
        </p:nvSpPr>
        <p:spPr>
          <a:xfrm>
            <a:off x="576064" y="1594827"/>
            <a:ext cx="63840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QUEDAS EM ALTURA REQUEREM UMA </a:t>
            </a:r>
            <a:r>
              <a:rPr lang="pt-BR" sz="23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RESPOSTA RÁPIDA </a:t>
            </a:r>
            <a:r>
              <a:rPr lang="pt-BR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PARA O ACIDENTADO </a:t>
            </a:r>
          </a:p>
        </p:txBody>
      </p:sp>
    </p:spTree>
    <p:extLst>
      <p:ext uri="{BB962C8B-B14F-4D97-AF65-F5344CB8AC3E}">
        <p14:creationId xmlns:p14="http://schemas.microsoft.com/office/powerpoint/2010/main" val="1830330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0" y="764580"/>
            <a:ext cx="12192000" cy="12962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3392" y="764704"/>
            <a:ext cx="4534471" cy="431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b="1" dirty="0">
                <a:latin typeface="Montserrat" charset="0"/>
              </a:rPr>
              <a:t>Material básico de resgate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5401" y="2508820"/>
            <a:ext cx="3096344" cy="5600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Cordas.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Equipamento de subida e descida pré-montado. 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“</a:t>
            </a:r>
            <a:r>
              <a:rPr lang="pt-BR" sz="1800" dirty="0" err="1">
                <a:latin typeface="Calibri" pitchFamily="34" charset="0"/>
              </a:rPr>
              <a:t>Grigri</a:t>
            </a:r>
            <a:r>
              <a:rPr lang="pt-BR" sz="1800" dirty="0">
                <a:latin typeface="Calibri" pitchFamily="34" charset="0"/>
              </a:rPr>
              <a:t>”.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Ancoragens temporárias.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Ponto de fixação para conectar.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Escadas móveis. 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Conectores.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Sistemas de proteção contra queda: coletes, linhas retráteis para método de proteção secundária contra queda.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320136" y="404665"/>
            <a:ext cx="4480560" cy="6453335"/>
            <a:chOff x="7320136" y="404665"/>
            <a:chExt cx="4480560" cy="6453335"/>
          </a:xfrm>
        </p:grpSpPr>
        <p:pic>
          <p:nvPicPr>
            <p:cNvPr id="10" name="Picture 2" descr="D:\Fullppt\PNG이미지\핸드폰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16" r="10763" b="5664"/>
            <a:stretch/>
          </p:blipFill>
          <p:spPr bwMode="auto">
            <a:xfrm>
              <a:off x="7320136" y="404665"/>
              <a:ext cx="4480560" cy="645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7747000" y="586581"/>
              <a:ext cx="3605584" cy="514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4" descr="fall_protection_rescue_k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88160" y="805086"/>
              <a:ext cx="1676392" cy="2911946"/>
            </a:xfrm>
            <a:prstGeom prst="rect">
              <a:avLst/>
            </a:prstGeom>
            <a:noFill/>
          </p:spPr>
        </p:pic>
        <p:pic>
          <p:nvPicPr>
            <p:cNvPr id="5" name="Picture 5" descr="sked_basic_rescue_syste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66584" y="3841973"/>
              <a:ext cx="2286000" cy="1819275"/>
            </a:xfrm>
            <a:prstGeom prst="rect">
              <a:avLst/>
            </a:prstGeom>
            <a:noFill/>
          </p:spPr>
        </p:pic>
        <p:pic>
          <p:nvPicPr>
            <p:cNvPr id="6" name="Picture 6" descr="Resuscitator - Microvent™ Industrial/Adult ONLY  (M0797A)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344" y="2311400"/>
              <a:ext cx="1397000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irst Aid Kit - Vehicle  (M1487)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201" t="16865" r="17416" b="13258"/>
            <a:stretch/>
          </p:blipFill>
          <p:spPr bwMode="auto">
            <a:xfrm>
              <a:off x="7964513" y="4545572"/>
              <a:ext cx="939799" cy="8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VERTEX BEST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8744"/>
            <a:stretch/>
          </p:blipFill>
          <p:spPr bwMode="auto">
            <a:xfrm>
              <a:off x="8074924" y="3579589"/>
              <a:ext cx="611875" cy="71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NEWTON FAST JAK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650" y="854137"/>
              <a:ext cx="723900" cy="137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791744" y="2492896"/>
            <a:ext cx="3312368" cy="5600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Caixa de primeiros socorros. 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Material de </a:t>
            </a:r>
            <a:r>
              <a:rPr lang="pt-BR" sz="1800" dirty="0" err="1">
                <a:latin typeface="Calibri" pitchFamily="34" charset="0"/>
              </a:rPr>
              <a:t>ressuscitamento</a:t>
            </a:r>
            <a:r>
              <a:rPr lang="pt-BR" sz="1800" dirty="0">
                <a:latin typeface="Calibri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Faixas para comprimir membros.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Maca para evacuação.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Rádios.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Apitos.</a:t>
            </a:r>
          </a:p>
          <a:p>
            <a:pPr marL="285750" indent="-285750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pt-BR" sz="1800" dirty="0">
                <a:latin typeface="Calibri" pitchFamily="34" charset="0"/>
              </a:rPr>
              <a:t>Fita/faixa vermelha para barricada.</a:t>
            </a:r>
          </a:p>
        </p:txBody>
      </p:sp>
    </p:spTree>
    <p:extLst>
      <p:ext uri="{BB962C8B-B14F-4D97-AF65-F5344CB8AC3E}">
        <p14:creationId xmlns:p14="http://schemas.microsoft.com/office/powerpoint/2010/main" val="292038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rai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9" b="4787"/>
          <a:stretch/>
        </p:blipFill>
        <p:spPr>
          <a:xfrm>
            <a:off x="8932144" y="1918816"/>
            <a:ext cx="2204416" cy="3174193"/>
          </a:xfrm>
          <a:prstGeom prst="rect">
            <a:avLst/>
          </a:prstGeom>
          <a:noFill/>
        </p:spPr>
      </p:pic>
      <p:pic>
        <p:nvPicPr>
          <p:cNvPr id="5" name="Picture 5" descr="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79"/>
          <a:stretch/>
        </p:blipFill>
        <p:spPr bwMode="auto">
          <a:xfrm>
            <a:off x="3536563" y="1886886"/>
            <a:ext cx="2199397" cy="317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39416" y="5044286"/>
            <a:ext cx="2204416" cy="11930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39416" y="1888870"/>
            <a:ext cx="2204416" cy="3155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45" b="2536"/>
          <a:stretch/>
        </p:blipFill>
        <p:spPr>
          <a:xfrm>
            <a:off x="1079203" y="1994304"/>
            <a:ext cx="1715704" cy="2892182"/>
          </a:xfrm>
          <a:prstGeom prst="rect">
            <a:avLst/>
          </a:prstGeom>
          <a:noFill/>
        </p:spPr>
      </p:pic>
      <p:sp>
        <p:nvSpPr>
          <p:cNvPr id="11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1648213" y="4787170"/>
            <a:ext cx="551786" cy="5517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25494" y="5348652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latin typeface="Calibri" pitchFamily="34" charset="0"/>
              </a:rPr>
              <a:t>Gancho para conexão com o mosquetão remoto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68510" y="4858760"/>
            <a:ext cx="537090" cy="29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531544" y="5042302"/>
            <a:ext cx="2204416" cy="11930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4340341" y="4785186"/>
            <a:ext cx="551786" cy="5517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717622" y="5445224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600" dirty="0">
                <a:latin typeface="Calibri" pitchFamily="34" charset="0"/>
              </a:rPr>
              <a:t>Sistema de </a:t>
            </a:r>
            <a:r>
              <a:rPr lang="es-MX" sz="1600" dirty="0" err="1">
                <a:latin typeface="Calibri" pitchFamily="34" charset="0"/>
              </a:rPr>
              <a:t>Resgate</a:t>
            </a:r>
            <a:r>
              <a:rPr lang="es-MX" sz="1600" dirty="0">
                <a:latin typeface="Calibri" pitchFamily="34" charset="0"/>
              </a:rPr>
              <a:t> </a:t>
            </a:r>
          </a:p>
          <a:p>
            <a:pPr algn="ctr"/>
            <a:r>
              <a:rPr lang="es-MX" sz="1600" dirty="0" err="1">
                <a:latin typeface="Calibri" pitchFamily="34" charset="0"/>
              </a:rPr>
              <a:t>com</a:t>
            </a:r>
            <a:r>
              <a:rPr lang="es-MX" sz="1600" dirty="0">
                <a:latin typeface="Calibri" pitchFamily="34" charset="0"/>
              </a:rPr>
              <a:t> </a:t>
            </a:r>
            <a:r>
              <a:rPr lang="es-MX" sz="1600" dirty="0" err="1">
                <a:latin typeface="Calibri" pitchFamily="34" charset="0"/>
              </a:rPr>
              <a:t>Polias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60637" y="4856776"/>
            <a:ext cx="537090" cy="29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02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287688" y="561628"/>
            <a:ext cx="5465834" cy="41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500" b="1" dirty="0">
                <a:latin typeface="Montserrat" charset="0"/>
              </a:rPr>
              <a:t>Kit de </a:t>
            </a:r>
            <a:r>
              <a:rPr lang="es-MX" sz="3500" b="1" dirty="0" err="1">
                <a:latin typeface="Montserrat" charset="0"/>
              </a:rPr>
              <a:t>Resgate</a:t>
            </a:r>
            <a:endParaRPr lang="es-MX" sz="3500" b="1" dirty="0">
              <a:latin typeface="Montserrat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40016" y="1918816"/>
            <a:ext cx="2204416" cy="3155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8932144" y="5072248"/>
            <a:ext cx="2204416" cy="11930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9740941" y="4815132"/>
            <a:ext cx="551786" cy="5517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18222" y="5475170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600" dirty="0">
                <a:latin typeface="Calibri" pitchFamily="34" charset="0"/>
              </a:rPr>
              <a:t>Modelo FD simples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9761237" y="4886722"/>
            <a:ext cx="53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04</a:t>
            </a:r>
          </a:p>
        </p:txBody>
      </p:sp>
      <p:pic>
        <p:nvPicPr>
          <p:cNvPr id="38" name="Picture 3" descr="belay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7" r="2642" b="9340"/>
          <a:stretch/>
        </p:blipFill>
        <p:spPr>
          <a:xfrm>
            <a:off x="6240016" y="1918816"/>
            <a:ext cx="2204416" cy="3174193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6240016" y="5074232"/>
            <a:ext cx="2204416" cy="11930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7048813" y="4817116"/>
            <a:ext cx="551786" cy="5517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6426094" y="5378598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latin typeface="Calibri" pitchFamily="34" charset="0"/>
              </a:rPr>
              <a:t>Modelo FD simples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endParaRPr lang="es-MX" sz="1600" dirty="0">
              <a:latin typeface="Calibri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056161" y="4874177"/>
            <a:ext cx="53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03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6384032" y="5780700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450" i="1" dirty="0">
                <a:latin typeface="Calibri" pitchFamily="34" charset="0"/>
              </a:rPr>
              <a:t>(exemplo 1)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endParaRPr lang="es-MX" sz="1600" dirty="0">
              <a:latin typeface="Calibri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120336" y="5780700"/>
            <a:ext cx="1857211" cy="312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450" i="1" dirty="0">
                <a:latin typeface="Calibri" pitchFamily="34" charset="0"/>
              </a:rPr>
              <a:t>(exemplo 2)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endParaRPr lang="es-MX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66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3" name="Picture 4" descr="harness sh609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864" b="1038"/>
          <a:stretch/>
        </p:blipFill>
        <p:spPr>
          <a:xfrm>
            <a:off x="8984483" y="5023490"/>
            <a:ext cx="2643362" cy="1190604"/>
          </a:xfrm>
          <a:prstGeom prst="rect">
            <a:avLst/>
          </a:prstGeom>
          <a:noFill/>
        </p:spPr>
      </p:pic>
      <p:pic>
        <p:nvPicPr>
          <p:cNvPr id="172" name="Picture 4" descr="harness sh609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7254" y="2123949"/>
            <a:ext cx="2643362" cy="3010026"/>
          </a:xfrm>
          <a:prstGeom prst="rect">
            <a:avLst/>
          </a:prstGeom>
          <a:noFill/>
        </p:spPr>
      </p:pic>
      <p:sp>
        <p:nvSpPr>
          <p:cNvPr id="156" name="Retângulo 155"/>
          <p:cNvSpPr/>
          <p:nvPr/>
        </p:nvSpPr>
        <p:spPr>
          <a:xfrm>
            <a:off x="6622458" y="5836146"/>
            <a:ext cx="2137838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1" name="Grupo 170"/>
          <p:cNvGrpSpPr/>
          <p:nvPr/>
        </p:nvGrpSpPr>
        <p:grpSpPr>
          <a:xfrm>
            <a:off x="479376" y="1173534"/>
            <a:ext cx="11116245" cy="5237029"/>
            <a:chOff x="524371" y="548680"/>
            <a:chExt cx="11116245" cy="5237029"/>
          </a:xfrm>
        </p:grpSpPr>
        <p:pic>
          <p:nvPicPr>
            <p:cNvPr id="14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35" y="1484784"/>
              <a:ext cx="1987725" cy="2948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4" descr="Anthron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0" r="2873"/>
            <a:stretch/>
          </p:blipFill>
          <p:spPr>
            <a:xfrm flipV="1">
              <a:off x="3353708" y="1499094"/>
              <a:ext cx="2619301" cy="4286615"/>
            </a:xfrm>
            <a:prstGeom prst="rect">
              <a:avLst/>
            </a:prstGeom>
          </p:spPr>
        </p:pic>
        <p:pic>
          <p:nvPicPr>
            <p:cNvPr id="4" name="Picture 4" descr="0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27" r="20531"/>
            <a:stretch/>
          </p:blipFill>
          <p:spPr>
            <a:xfrm>
              <a:off x="524371" y="1484784"/>
              <a:ext cx="2643270" cy="4263561"/>
            </a:xfrm>
            <a:prstGeom prst="rect">
              <a:avLst/>
            </a:prstGeom>
          </p:spPr>
        </p:pic>
        <p:sp>
          <p:nvSpPr>
            <p:cNvPr id="131" name="Retângulo 130"/>
            <p:cNvSpPr/>
            <p:nvPr/>
          </p:nvSpPr>
          <p:spPr>
            <a:xfrm>
              <a:off x="524371" y="548680"/>
              <a:ext cx="2619300" cy="521304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2" name="Retângulo 131"/>
            <p:cNvSpPr/>
            <p:nvPr/>
          </p:nvSpPr>
          <p:spPr>
            <a:xfrm>
              <a:off x="524371" y="548680"/>
              <a:ext cx="2619300" cy="9772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Retângulo 132"/>
            <p:cNvSpPr/>
            <p:nvPr/>
          </p:nvSpPr>
          <p:spPr>
            <a:xfrm>
              <a:off x="762797" y="4432950"/>
              <a:ext cx="2137838" cy="9772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663777" y="714762"/>
              <a:ext cx="23808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charset="0"/>
                </a:rPr>
                <a:t>Saída de Emerg</a:t>
              </a:r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ê</a:t>
              </a:r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charset="0"/>
                </a:rPr>
                <a:t>ncia da Plataforma</a:t>
              </a: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740395" y="4509120"/>
              <a:ext cx="2137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Equipamentos de controle de descida. 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“Descida” automática.</a:t>
              </a:r>
            </a:p>
            <a:p>
              <a:pPr algn="ctr"/>
              <a:endParaRPr lang="pt-BR" sz="15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7" name="Retângulo 136"/>
            <p:cNvSpPr/>
            <p:nvPr/>
          </p:nvSpPr>
          <p:spPr>
            <a:xfrm>
              <a:off x="3353709" y="548680"/>
              <a:ext cx="2619300" cy="521304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8" name="Retângulo 137"/>
            <p:cNvSpPr/>
            <p:nvPr/>
          </p:nvSpPr>
          <p:spPr>
            <a:xfrm>
              <a:off x="3353709" y="548680"/>
              <a:ext cx="2619300" cy="9772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9" name="Retângulo 138"/>
            <p:cNvSpPr/>
            <p:nvPr/>
          </p:nvSpPr>
          <p:spPr>
            <a:xfrm>
              <a:off x="3592135" y="4432950"/>
              <a:ext cx="2137838" cy="9772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3493115" y="801579"/>
              <a:ext cx="23808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charset="0"/>
                </a:rPr>
                <a:t>Produtos de Resgate</a:t>
              </a:r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3569733" y="4509120"/>
              <a:ext cx="2137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“</a:t>
              </a:r>
              <a:r>
                <a:rPr lang="pt-BR" sz="1500" dirty="0" err="1">
                  <a:solidFill>
                    <a:schemeClr val="tx1"/>
                  </a:solidFill>
                  <a:latin typeface="Calibri" pitchFamily="34" charset="0"/>
                </a:rPr>
                <a:t>Anthron</a:t>
              </a:r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”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Ação de duplo bloqueio</a:t>
              </a:r>
            </a:p>
          </p:txBody>
        </p:sp>
        <p:sp>
          <p:nvSpPr>
            <p:cNvPr id="144" name="Retângulo 143"/>
            <p:cNvSpPr/>
            <p:nvPr/>
          </p:nvSpPr>
          <p:spPr>
            <a:xfrm>
              <a:off x="6185991" y="548680"/>
              <a:ext cx="2619300" cy="521304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5" name="Retângulo 144"/>
            <p:cNvSpPr/>
            <p:nvPr/>
          </p:nvSpPr>
          <p:spPr>
            <a:xfrm>
              <a:off x="6185991" y="548680"/>
              <a:ext cx="2619300" cy="9772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6325397" y="620688"/>
              <a:ext cx="238087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charset="0"/>
                </a:rPr>
                <a:t>Equipamento de Evacuação de “Descida” automático </a:t>
              </a:r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6402015" y="4509120"/>
              <a:ext cx="2137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“</a:t>
              </a:r>
              <a:r>
                <a:rPr lang="pt-BR" sz="1500" dirty="0" err="1">
                  <a:solidFill>
                    <a:schemeClr val="tx1"/>
                  </a:solidFill>
                  <a:latin typeface="Calibri" pitchFamily="34" charset="0"/>
                </a:rPr>
                <a:t>Anthron</a:t>
              </a:r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”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Ação de duplo bloqueio</a:t>
              </a:r>
            </a:p>
          </p:txBody>
        </p:sp>
        <p:pic>
          <p:nvPicPr>
            <p:cNvPr id="15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4438759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4591159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4725144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4869160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5021560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65910" y="5085184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92922" y="5236656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92922" y="5389056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34" r="7667" b="55169"/>
            <a:stretch/>
          </p:blipFill>
          <p:spPr bwMode="auto">
            <a:xfrm>
              <a:off x="6492922" y="5523041"/>
              <a:ext cx="1835325" cy="18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/>
            <p:cNvSpPr/>
            <p:nvPr/>
          </p:nvSpPr>
          <p:spPr>
            <a:xfrm>
              <a:off x="6424417" y="4432950"/>
              <a:ext cx="2137838" cy="9772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6185991" y="4509120"/>
              <a:ext cx="25202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Calibri" pitchFamily="34" charset="0"/>
                </a:rPr>
                <a:t>Sistema de freios de fricção controla a velocidade da descida. 1-2 m/seg. </a:t>
              </a: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9021316" y="548680"/>
              <a:ext cx="2619300" cy="521304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9021316" y="548680"/>
              <a:ext cx="2619300" cy="9772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9259742" y="4432950"/>
              <a:ext cx="2137838" cy="9772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9160722" y="801579"/>
              <a:ext cx="23808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charset="0"/>
                </a:rPr>
                <a:t>Colete de Resgate</a:t>
              </a:r>
            </a:p>
          </p:txBody>
        </p:sp>
        <p:sp>
          <p:nvSpPr>
            <p:cNvPr id="170" name="CaixaDeTexto 169"/>
            <p:cNvSpPr txBox="1"/>
            <p:nvPr/>
          </p:nvSpPr>
          <p:spPr>
            <a:xfrm>
              <a:off x="9183123" y="4437112"/>
              <a:ext cx="2214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50" dirty="0">
                  <a:solidFill>
                    <a:schemeClr val="tx1"/>
                  </a:solidFill>
                  <a:latin typeface="Calibri" pitchFamily="34" charset="0"/>
                </a:rPr>
                <a:t>Design em cruz sobre o tórax. Incorpora uma armadura (colete) para interrupção de queda. </a:t>
              </a:r>
            </a:p>
          </p:txBody>
        </p:sp>
      </p:grpSp>
      <p:sp>
        <p:nvSpPr>
          <p:cNvPr id="178" name="Rectangle 2"/>
          <p:cNvSpPr txBox="1">
            <a:spLocks noChangeArrowheads="1"/>
          </p:cNvSpPr>
          <p:nvPr/>
        </p:nvSpPr>
        <p:spPr>
          <a:xfrm>
            <a:off x="2317884" y="273596"/>
            <a:ext cx="7162492" cy="41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000" b="1" dirty="0" err="1">
                <a:latin typeface="Montserrat" charset="0"/>
              </a:rPr>
              <a:t>Esquipamentos</a:t>
            </a:r>
            <a:r>
              <a:rPr lang="es-MX" sz="3000" b="1" dirty="0">
                <a:latin typeface="Montserrat" charset="0"/>
              </a:rPr>
              <a:t> de </a:t>
            </a:r>
            <a:r>
              <a:rPr lang="es-MX" sz="3000" b="1" dirty="0" err="1">
                <a:latin typeface="Montserrat" charset="0"/>
              </a:rPr>
              <a:t>Resgate</a:t>
            </a:r>
            <a:endParaRPr lang="es-MX" sz="3000" b="1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0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 descr="sked syst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247383" y="2740623"/>
            <a:ext cx="2674708" cy="1870398"/>
          </a:xfrm>
          <a:prstGeom prst="rect">
            <a:avLst/>
          </a:prstGeom>
        </p:spPr>
      </p:pic>
      <p:sp>
        <p:nvSpPr>
          <p:cNvPr id="131" name="Retângulo 130"/>
          <p:cNvSpPr/>
          <p:nvPr/>
        </p:nvSpPr>
        <p:spPr>
          <a:xfrm>
            <a:off x="479376" y="1173534"/>
            <a:ext cx="2619300" cy="52130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479376" y="1173534"/>
            <a:ext cx="2619300" cy="977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CaixaDeTexto 133"/>
          <p:cNvSpPr txBox="1"/>
          <p:nvPr/>
        </p:nvSpPr>
        <p:spPr>
          <a:xfrm>
            <a:off x="479376" y="1362834"/>
            <a:ext cx="261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“</a:t>
            </a:r>
            <a:r>
              <a:rPr lang="pt-BR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Ascenssores</a:t>
            </a:r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 para ascender/puxar a corda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3308714" y="1173534"/>
            <a:ext cx="2619300" cy="52130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3308714" y="1173534"/>
            <a:ext cx="2619300" cy="977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3547140" y="5057804"/>
            <a:ext cx="2137838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CaixaDeTexto 139"/>
          <p:cNvSpPr txBox="1"/>
          <p:nvPr/>
        </p:nvSpPr>
        <p:spPr>
          <a:xfrm>
            <a:off x="3448120" y="1340768"/>
            <a:ext cx="2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Sistema de </a:t>
            </a:r>
          </a:p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Resgate Básico</a:t>
            </a:r>
          </a:p>
        </p:txBody>
      </p:sp>
      <p:sp>
        <p:nvSpPr>
          <p:cNvPr id="141" name="CaixaDeTexto 140"/>
          <p:cNvSpPr txBox="1"/>
          <p:nvPr/>
        </p:nvSpPr>
        <p:spPr>
          <a:xfrm>
            <a:off x="3524738" y="5085184"/>
            <a:ext cx="2137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Para espaços confinados ou resgate técnico. Usado para </a:t>
            </a:r>
            <a:r>
              <a:rPr lang="pt-BR" dirty="0" err="1">
                <a:solidFill>
                  <a:schemeClr val="tx1"/>
                </a:solidFill>
                <a:latin typeface="Calibri" pitchFamily="34" charset="0"/>
              </a:rPr>
              <a:t>içamento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vertical ou horizontal da vítima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6140996" y="1173534"/>
            <a:ext cx="2619300" cy="52130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6140996" y="1173534"/>
            <a:ext cx="2619300" cy="977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CaixaDeTexto 146"/>
          <p:cNvSpPr txBox="1"/>
          <p:nvPr/>
        </p:nvSpPr>
        <p:spPr>
          <a:xfrm>
            <a:off x="6280402" y="1340768"/>
            <a:ext cx="2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Cabo sintético de Ancoragem</a:t>
            </a:r>
          </a:p>
        </p:txBody>
      </p:sp>
      <p:sp>
        <p:nvSpPr>
          <p:cNvPr id="166" name="Retângulo 165"/>
          <p:cNvSpPr/>
          <p:nvPr/>
        </p:nvSpPr>
        <p:spPr>
          <a:xfrm>
            <a:off x="8976321" y="1196752"/>
            <a:ext cx="2619300" cy="52130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Retângulo 166"/>
          <p:cNvSpPr/>
          <p:nvPr/>
        </p:nvSpPr>
        <p:spPr>
          <a:xfrm>
            <a:off x="8976321" y="1196752"/>
            <a:ext cx="2619300" cy="977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CaixaDeTexto 168"/>
          <p:cNvSpPr txBox="1"/>
          <p:nvPr/>
        </p:nvSpPr>
        <p:spPr>
          <a:xfrm>
            <a:off x="9115727" y="1449651"/>
            <a:ext cx="23808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Conectores</a:t>
            </a:r>
          </a:p>
        </p:txBody>
      </p:sp>
      <p:pic>
        <p:nvPicPr>
          <p:cNvPr id="40" name="Picture 4" descr="Asce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2" r="2443"/>
          <a:stretch/>
        </p:blipFill>
        <p:spPr>
          <a:xfrm>
            <a:off x="479376" y="2150764"/>
            <a:ext cx="2619300" cy="4235819"/>
          </a:xfrm>
          <a:prstGeom prst="rect">
            <a:avLst/>
          </a:prstGeom>
        </p:spPr>
      </p:pic>
      <p:sp>
        <p:nvSpPr>
          <p:cNvPr id="133" name="Retângulo 132"/>
          <p:cNvSpPr/>
          <p:nvPr/>
        </p:nvSpPr>
        <p:spPr>
          <a:xfrm>
            <a:off x="717802" y="5057804"/>
            <a:ext cx="2137838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695400" y="5133974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/>
                </a:solidFill>
                <a:latin typeface="Calibri" pitchFamily="34" charset="0"/>
              </a:rPr>
              <a:t>Aceita corda de 1/4” (7 mm) a 1/2” (12 mm),</a:t>
            </a:r>
          </a:p>
          <a:p>
            <a:pPr algn="ctr"/>
            <a:r>
              <a:rPr lang="pt-BR" sz="1500" dirty="0">
                <a:solidFill>
                  <a:schemeClr val="tx1"/>
                </a:solidFill>
                <a:latin typeface="Calibri" pitchFamily="34" charset="0"/>
              </a:rPr>
              <a:t> Existe para canhotos</a:t>
            </a:r>
          </a:p>
        </p:txBody>
      </p:sp>
      <p:pic>
        <p:nvPicPr>
          <p:cNvPr id="45" name="Picture 4" descr="anchorage s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394725" y="3295675"/>
            <a:ext cx="2141777" cy="7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tângulo 45"/>
          <p:cNvSpPr/>
          <p:nvPr/>
        </p:nvSpPr>
        <p:spPr>
          <a:xfrm>
            <a:off x="6379422" y="5057804"/>
            <a:ext cx="2137838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6312024" y="5133974"/>
            <a:ext cx="2281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/>
                </a:solidFill>
                <a:latin typeface="Calibri" pitchFamily="34" charset="0"/>
              </a:rPr>
              <a:t> Faixas tubulares de 1 polegada de largura em nylon</a:t>
            </a:r>
          </a:p>
        </p:txBody>
      </p:sp>
      <p:pic>
        <p:nvPicPr>
          <p:cNvPr id="4098" name="Picture 2" descr="10 principais equipamentos utilizados em trabalhos em altur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93"/>
          <a:stretch/>
        </p:blipFill>
        <p:spPr bwMode="auto">
          <a:xfrm>
            <a:off x="8949765" y="2173982"/>
            <a:ext cx="2645856" cy="42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Retângulo 167"/>
          <p:cNvSpPr/>
          <p:nvPr/>
        </p:nvSpPr>
        <p:spPr>
          <a:xfrm>
            <a:off x="9214747" y="5081022"/>
            <a:ext cx="2137838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CaixaDeTexto 169"/>
          <p:cNvSpPr txBox="1"/>
          <p:nvPr/>
        </p:nvSpPr>
        <p:spPr>
          <a:xfrm>
            <a:off x="9210136" y="5115525"/>
            <a:ext cx="221445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dirty="0">
                <a:solidFill>
                  <a:schemeClr val="tx1"/>
                </a:solidFill>
                <a:latin typeface="Calibri" pitchFamily="34" charset="0"/>
              </a:rPr>
              <a:t>Liga os diversos elementos de um sistema de proteção contra queda 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2317884" y="273596"/>
            <a:ext cx="7162492" cy="41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000" b="1" dirty="0" err="1">
                <a:latin typeface="Montserrat" charset="0"/>
              </a:rPr>
              <a:t>Esquipamentos</a:t>
            </a:r>
            <a:r>
              <a:rPr lang="es-MX" sz="3000" b="1" dirty="0">
                <a:latin typeface="Montserrat" charset="0"/>
              </a:rPr>
              <a:t> de </a:t>
            </a:r>
            <a:r>
              <a:rPr lang="es-MX" sz="3000" b="1" dirty="0" err="1">
                <a:latin typeface="Montserrat" charset="0"/>
              </a:rPr>
              <a:t>Resgate</a:t>
            </a:r>
            <a:endParaRPr lang="es-MX" sz="3000" b="1" dirty="0"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73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ipo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1774" y="2621939"/>
            <a:ext cx="1875003" cy="231623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17884" y="273596"/>
            <a:ext cx="7162492" cy="419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000" b="1" dirty="0" err="1">
                <a:latin typeface="Montserrat" charset="0"/>
              </a:rPr>
              <a:t>Esquipamentos</a:t>
            </a:r>
            <a:r>
              <a:rPr lang="es-MX" sz="3000" b="1" dirty="0">
                <a:latin typeface="Montserrat" charset="0"/>
              </a:rPr>
              <a:t> de </a:t>
            </a:r>
            <a:r>
              <a:rPr lang="es-MX" sz="3000" b="1" dirty="0" err="1">
                <a:latin typeface="Montserrat" charset="0"/>
              </a:rPr>
              <a:t>Resgate</a:t>
            </a:r>
            <a:endParaRPr lang="es-MX" sz="3000" b="1" dirty="0">
              <a:latin typeface="Montserrat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99656" y="1173534"/>
            <a:ext cx="5832648" cy="52130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99656" y="1173534"/>
            <a:ext cx="5832648" cy="977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999656" y="1521659"/>
            <a:ext cx="5832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</a:rPr>
              <a:t>Tripés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30582" y="5057804"/>
            <a:ext cx="4760530" cy="97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480697" y="5410091"/>
            <a:ext cx="48104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/>
                </a:solidFill>
                <a:latin typeface="Calibri" pitchFamily="34" charset="0"/>
              </a:rPr>
              <a:t>Resistência de 10.000 </a:t>
            </a:r>
            <a:r>
              <a:rPr lang="pt-BR" sz="1500" dirty="0" err="1">
                <a:solidFill>
                  <a:schemeClr val="tx1"/>
                </a:solidFill>
                <a:latin typeface="Calibri" pitchFamily="34" charset="0"/>
              </a:rPr>
              <a:t>lbs</a:t>
            </a:r>
            <a:r>
              <a:rPr lang="pt-BR" sz="15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3" l="0" r="8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156" y="2112093"/>
            <a:ext cx="2381647" cy="32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31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1;p26"/>
          <p:cNvSpPr/>
          <p:nvPr/>
        </p:nvSpPr>
        <p:spPr>
          <a:xfrm>
            <a:off x="10246659" y="-1"/>
            <a:ext cx="147367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09245" y="777572"/>
            <a:ext cx="7072089" cy="56757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237;p26"/>
          <p:cNvSpPr/>
          <p:nvPr/>
        </p:nvSpPr>
        <p:spPr>
          <a:xfrm>
            <a:off x="439370" y="-1"/>
            <a:ext cx="2055596" cy="155514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7368" y="1988840"/>
            <a:ext cx="3263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000" b="1" dirty="0">
                <a:latin typeface="Montserrat" charset="0"/>
              </a:rPr>
              <a:t>Plano de Resgate para Trabalho em Altura</a:t>
            </a:r>
            <a:endParaRPr lang="pt-BR" sz="3300" b="1" dirty="0">
              <a:latin typeface="Montserrat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9376" y="4365104"/>
            <a:ext cx="727601" cy="111852"/>
            <a:chOff x="5061300" y="705935"/>
            <a:chExt cx="1714056" cy="102543"/>
          </a:xfrm>
        </p:grpSpPr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061300" y="706018"/>
              <a:ext cx="571352" cy="1012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632652" y="705935"/>
              <a:ext cx="571352" cy="101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204003" y="705935"/>
              <a:ext cx="571353" cy="1025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407368" y="4907953"/>
            <a:ext cx="2592606" cy="46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Integrar à autorização</a:t>
            </a:r>
          </a:p>
          <a:p>
            <a:r>
              <a:rPr lang="pt-B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PTE-Altura</a:t>
            </a:r>
            <a:endParaRPr lang="es-MX" sz="19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</a:endParaRPr>
          </a:p>
        </p:txBody>
      </p:sp>
      <p:pic>
        <p:nvPicPr>
          <p:cNvPr id="4" name="Picture 20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7" t="1330" r="3931"/>
          <a:stretch/>
        </p:blipFill>
        <p:spPr bwMode="auto">
          <a:xfrm>
            <a:off x="7968207" y="836712"/>
            <a:ext cx="331312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0" t="1628" r="5230" b="11179"/>
          <a:stretch/>
        </p:blipFill>
        <p:spPr bwMode="auto">
          <a:xfrm>
            <a:off x="4209246" y="836712"/>
            <a:ext cx="375896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58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5759424"/>
            <a:ext cx="12192000" cy="1107811"/>
            <a:chOff x="0" y="5759424"/>
            <a:chExt cx="12192000" cy="1107811"/>
          </a:xfrm>
          <a:solidFill>
            <a:schemeClr val="bg1">
              <a:lumMod val="85000"/>
            </a:schemeClr>
          </a:solidFill>
        </p:grpSpPr>
        <p:sp>
          <p:nvSpPr>
            <p:cNvPr id="33" name="Freeform: Shape 8">
              <a:extLst>
                <a:ext uri="{FF2B5EF4-FFF2-40B4-BE49-F238E27FC236}">
                  <a16:creationId xmlns:a16="http://schemas.microsoft.com/office/drawing/2014/main" id="{FA710374-A0D0-4639-B013-35A506CD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5380" y="6274754"/>
              <a:ext cx="3066619" cy="48840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D7DB0ECD-F65B-48DE-891A-862D5ACE45DD}"/>
                </a:ext>
              </a:extLst>
            </p:cNvPr>
            <p:cNvSpPr/>
            <p:nvPr/>
          </p:nvSpPr>
          <p:spPr>
            <a:xfrm>
              <a:off x="0" y="6730111"/>
              <a:ext cx="12192000" cy="13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C4E7187E-67A8-49EF-8933-FEE04FEAF50C}"/>
                </a:ext>
              </a:extLst>
            </p:cNvPr>
            <p:cNvGrpSpPr/>
            <p:nvPr/>
          </p:nvGrpSpPr>
          <p:grpSpPr>
            <a:xfrm flipH="1">
              <a:off x="11178612" y="5759424"/>
              <a:ext cx="817770" cy="809183"/>
              <a:chOff x="3175" y="1588"/>
              <a:chExt cx="4686300" cy="4637087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1E0D8746-24E0-4548-8C4D-DD75A2E89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3094038"/>
                <a:ext cx="984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6">
                <a:extLst>
                  <a:ext uri="{FF2B5EF4-FFF2-40B4-BE49-F238E27FC236}">
                    <a16:creationId xmlns:a16="http://schemas.microsoft.com/office/drawing/2014/main" id="{36672466-A780-459C-AE15-37398D2D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3094038"/>
                <a:ext cx="857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29B98435-DD78-4523-A912-E2FFE0743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14801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FBBADD09-E087-4218-94AA-9A732C065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D29BA87-8A6B-454A-870A-0930CAD32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123A592A-5A52-4664-A9ED-ACB125838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4417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C81F600D-2C20-46EA-8051-63C37B9BE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899F243A-F661-4476-B974-A468A2C72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13">
                <a:extLst>
                  <a:ext uri="{FF2B5EF4-FFF2-40B4-BE49-F238E27FC236}">
                    <a16:creationId xmlns:a16="http://schemas.microsoft.com/office/drawing/2014/main" id="{551C0F5B-D850-4F14-92ED-08B31C994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7338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DDB35BF1-FC37-43C1-B5CB-9E8BD46BA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24FA2821-2268-4EEC-BB62-C826BAA1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6">
                <a:extLst>
                  <a:ext uri="{FF2B5EF4-FFF2-40B4-BE49-F238E27FC236}">
                    <a16:creationId xmlns:a16="http://schemas.microsoft.com/office/drawing/2014/main" id="{CD9D3E4B-0D89-4DC9-9BF3-1825125DE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402748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D396BA03-71DB-4A9E-A491-CC50B3E01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89B117B3-FDE2-48F4-8E18-99B713916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9">
                <a:extLst>
                  <a:ext uri="{FF2B5EF4-FFF2-40B4-BE49-F238E27FC236}">
                    <a16:creationId xmlns:a16="http://schemas.microsoft.com/office/drawing/2014/main" id="{4D15AB71-4C87-4F96-A6F1-334D55AAD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1897063"/>
                <a:ext cx="984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0">
                <a:extLst>
                  <a:ext uri="{FF2B5EF4-FFF2-40B4-BE49-F238E27FC236}">
                    <a16:creationId xmlns:a16="http://schemas.microsoft.com/office/drawing/2014/main" id="{248F0BE9-E11B-4028-814F-E2A724D17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1897063"/>
                <a:ext cx="857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DEB11266-49E8-4D24-8542-C4A048AF0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18970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D411A65D-2AF3-496C-83AD-506A50975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340303F8-CA51-4013-9A24-EEBF9EBC0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4">
                <a:extLst>
                  <a:ext uri="{FF2B5EF4-FFF2-40B4-BE49-F238E27FC236}">
                    <a16:creationId xmlns:a16="http://schemas.microsoft.com/office/drawing/2014/main" id="{34F8A7A6-DC0C-48BD-AB47-EA5A934AB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1891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96DEEB0A-E270-4DD9-9017-7926F8547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B5AAD273-90EB-45E1-9BBE-8741FDB77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7">
                <a:extLst>
                  <a:ext uri="{FF2B5EF4-FFF2-40B4-BE49-F238E27FC236}">
                    <a16:creationId xmlns:a16="http://schemas.microsoft.com/office/drawing/2014/main" id="{8DF0AAEB-1341-4548-A29D-7A9DC2A17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4828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2CC3CCCD-AA24-440F-A0BE-897C9281D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034501E6-BB13-484D-861F-D4CFA91A5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0">
                <a:extLst>
                  <a:ext uri="{FF2B5EF4-FFF2-40B4-BE49-F238E27FC236}">
                    <a16:creationId xmlns:a16="http://schemas.microsoft.com/office/drawing/2014/main" id="{0D67A953-9F89-4360-9C0B-AD7C57905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7749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959C6397-6B14-4BF1-939F-1CEBB2C92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86DEA11-5A0F-41A0-9E58-93A548D4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3">
                <a:extLst>
                  <a:ext uri="{FF2B5EF4-FFF2-40B4-BE49-F238E27FC236}">
                    <a16:creationId xmlns:a16="http://schemas.microsoft.com/office/drawing/2014/main" id="{95EF28D8-427E-4E48-8227-A39E83E63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9163"/>
                <a:ext cx="44450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34">
                <a:extLst>
                  <a:ext uri="{FF2B5EF4-FFF2-40B4-BE49-F238E27FC236}">
                    <a16:creationId xmlns:a16="http://schemas.microsoft.com/office/drawing/2014/main" id="{8AB2938F-B634-4E8A-B393-1E4DB0460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919163"/>
                <a:ext cx="53975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35">
                <a:extLst>
                  <a:ext uri="{FF2B5EF4-FFF2-40B4-BE49-F238E27FC236}">
                    <a16:creationId xmlns:a16="http://schemas.microsoft.com/office/drawing/2014/main" id="{7AC677A7-BB8A-491C-A45F-A59C133CF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5988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0BF19144-EB5A-46F2-A7B5-9BFF79F92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3DE460ED-F9F1-4390-B1B1-E1F0AAB4F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38">
                <a:extLst>
                  <a:ext uri="{FF2B5EF4-FFF2-40B4-BE49-F238E27FC236}">
                    <a16:creationId xmlns:a16="http://schemas.microsoft.com/office/drawing/2014/main" id="{A0875147-4462-4486-A8D9-B5FBD6147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141413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F9D2850E-CADF-4A4F-9B9D-93A82DE33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0">
                <a:extLst>
                  <a:ext uri="{FF2B5EF4-FFF2-40B4-BE49-F238E27FC236}">
                    <a16:creationId xmlns:a16="http://schemas.microsoft.com/office/drawing/2014/main" id="{FEEF3CDA-2F3C-4EF7-A0D3-8A4AA9FD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41">
                <a:extLst>
                  <a:ext uri="{FF2B5EF4-FFF2-40B4-BE49-F238E27FC236}">
                    <a16:creationId xmlns:a16="http://schemas.microsoft.com/office/drawing/2014/main" id="{3342AED6-93BC-4255-97D4-E231A10A4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3652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5D5E12A5-7039-45EB-8E89-848972235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4E825686-FC6B-43A0-9C18-8B370A8D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44">
                <a:extLst>
                  <a:ext uri="{FF2B5EF4-FFF2-40B4-BE49-F238E27FC236}">
                    <a16:creationId xmlns:a16="http://schemas.microsoft.com/office/drawing/2014/main" id="{571F6FA0-0ACD-47F0-A6EA-23366BFFB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590675"/>
                <a:ext cx="2746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3782179F-EDD5-45A3-AEBF-F5BC4E4E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6">
                <a:extLst>
                  <a:ext uri="{FF2B5EF4-FFF2-40B4-BE49-F238E27FC236}">
                    <a16:creationId xmlns:a16="http://schemas.microsoft.com/office/drawing/2014/main" id="{36C073D7-7EAF-488F-9E76-4B3037D0B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47">
                <a:extLst>
                  <a:ext uri="{FF2B5EF4-FFF2-40B4-BE49-F238E27FC236}">
                    <a16:creationId xmlns:a16="http://schemas.microsoft.com/office/drawing/2014/main" id="{CEC5BC9B-46ED-4261-A6E9-E4203D254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217488"/>
                <a:ext cx="44450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48">
                <a:extLst>
                  <a:ext uri="{FF2B5EF4-FFF2-40B4-BE49-F238E27FC236}">
                    <a16:creationId xmlns:a16="http://schemas.microsoft.com/office/drawing/2014/main" id="{3475CBE3-E77C-485B-8A25-FF8E3B7D9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0" y="217488"/>
                <a:ext cx="53975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8C3A17A5-6EF4-473C-863E-6500240DC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8" y="65088"/>
                <a:ext cx="287338" cy="188912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0">
                <a:extLst>
                  <a:ext uri="{FF2B5EF4-FFF2-40B4-BE49-F238E27FC236}">
                    <a16:creationId xmlns:a16="http://schemas.microsoft.com/office/drawing/2014/main" id="{0063378E-9B99-4EA3-ACB8-B2242D59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1">
                <a:extLst>
                  <a:ext uri="{FF2B5EF4-FFF2-40B4-BE49-F238E27FC236}">
                    <a16:creationId xmlns:a16="http://schemas.microsoft.com/office/drawing/2014/main" id="{264A3ADE-6E13-4D56-BB2D-CA6A43E4E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52">
                <a:extLst>
                  <a:ext uri="{FF2B5EF4-FFF2-40B4-BE49-F238E27FC236}">
                    <a16:creationId xmlns:a16="http://schemas.microsoft.com/office/drawing/2014/main" id="{DF6F7D2C-77EC-4870-9A63-A758BD09F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43180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20DB3045-3E2E-4C75-ACDE-E0F938FF3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4">
                <a:extLst>
                  <a:ext uri="{FF2B5EF4-FFF2-40B4-BE49-F238E27FC236}">
                    <a16:creationId xmlns:a16="http://schemas.microsoft.com/office/drawing/2014/main" id="{B9EFB335-10CA-4102-8059-BD9F952E0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55">
                <a:extLst>
                  <a:ext uri="{FF2B5EF4-FFF2-40B4-BE49-F238E27FC236}">
                    <a16:creationId xmlns:a16="http://schemas.microsoft.com/office/drawing/2014/main" id="{0F3D9485-861F-4A13-84FC-B39976B47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6540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6">
                <a:extLst>
                  <a:ext uri="{FF2B5EF4-FFF2-40B4-BE49-F238E27FC236}">
                    <a16:creationId xmlns:a16="http://schemas.microsoft.com/office/drawing/2014/main" id="{530011E5-173C-43DE-8839-B1A6E99F9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7">
                <a:extLst>
                  <a:ext uri="{FF2B5EF4-FFF2-40B4-BE49-F238E27FC236}">
                    <a16:creationId xmlns:a16="http://schemas.microsoft.com/office/drawing/2014/main" id="{38A46E3E-5647-4CC0-AD60-1BB327374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58">
                <a:extLst>
                  <a:ext uri="{FF2B5EF4-FFF2-40B4-BE49-F238E27FC236}">
                    <a16:creationId xmlns:a16="http://schemas.microsoft.com/office/drawing/2014/main" id="{9528AC6C-7139-48C1-AB49-EC660854F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59">
                <a:extLst>
                  <a:ext uri="{FF2B5EF4-FFF2-40B4-BE49-F238E27FC236}">
                    <a16:creationId xmlns:a16="http://schemas.microsoft.com/office/drawing/2014/main" id="{A94F4C58-E881-472F-830C-BCC516657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950913"/>
                <a:ext cx="82550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60">
                <a:extLst>
                  <a:ext uri="{FF2B5EF4-FFF2-40B4-BE49-F238E27FC236}">
                    <a16:creationId xmlns:a16="http://schemas.microsoft.com/office/drawing/2014/main" id="{7DA10DC5-CC43-4070-9024-F49F7E85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61">
                <a:extLst>
                  <a:ext uri="{FF2B5EF4-FFF2-40B4-BE49-F238E27FC236}">
                    <a16:creationId xmlns:a16="http://schemas.microsoft.com/office/drawing/2014/main" id="{D8CD0BFC-6C12-40AE-B5C7-492CB2A5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2">
                <a:extLst>
                  <a:ext uri="{FF2B5EF4-FFF2-40B4-BE49-F238E27FC236}">
                    <a16:creationId xmlns:a16="http://schemas.microsoft.com/office/drawing/2014/main" id="{2CC1BB5F-BB0B-41AB-BB77-D7ECAD37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8B044195-3D8A-4717-A65B-411CBC1C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50" y="755650"/>
                <a:ext cx="39688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4">
                <a:extLst>
                  <a:ext uri="{FF2B5EF4-FFF2-40B4-BE49-F238E27FC236}">
                    <a16:creationId xmlns:a16="http://schemas.microsoft.com/office/drawing/2014/main" id="{99110873-6B02-4A29-B252-A6014B83A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5">
                <a:extLst>
                  <a:ext uri="{FF2B5EF4-FFF2-40B4-BE49-F238E27FC236}">
                    <a16:creationId xmlns:a16="http://schemas.microsoft.com/office/drawing/2014/main" id="{536F628D-3077-400E-BB6E-77C2B335F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66">
                <a:extLst>
                  <a:ext uri="{FF2B5EF4-FFF2-40B4-BE49-F238E27FC236}">
                    <a16:creationId xmlns:a16="http://schemas.microsoft.com/office/drawing/2014/main" id="{19EC0686-2643-4C52-9039-7BEB2A3F0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7">
                <a:extLst>
                  <a:ext uri="{FF2B5EF4-FFF2-40B4-BE49-F238E27FC236}">
                    <a16:creationId xmlns:a16="http://schemas.microsoft.com/office/drawing/2014/main" id="{AF361B49-917E-40EF-A48C-E8A2C129F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8">
                <a:extLst>
                  <a:ext uri="{FF2B5EF4-FFF2-40B4-BE49-F238E27FC236}">
                    <a16:creationId xmlns:a16="http://schemas.microsoft.com/office/drawing/2014/main" id="{F2386B9C-2A16-4947-A66F-111CBE3F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69">
                <a:extLst>
                  <a:ext uri="{FF2B5EF4-FFF2-40B4-BE49-F238E27FC236}">
                    <a16:creationId xmlns:a16="http://schemas.microsoft.com/office/drawing/2014/main" id="{89A66264-8C16-459D-8B6B-2F535825C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755650"/>
                <a:ext cx="42863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0">
                <a:extLst>
                  <a:ext uri="{FF2B5EF4-FFF2-40B4-BE49-F238E27FC236}">
                    <a16:creationId xmlns:a16="http://schemas.microsoft.com/office/drawing/2014/main" id="{0F75974E-275A-463A-9F84-A7FE6C3B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FB9D0761-B16F-466E-9440-D35C3836B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72">
                <a:extLst>
                  <a:ext uri="{FF2B5EF4-FFF2-40B4-BE49-F238E27FC236}">
                    <a16:creationId xmlns:a16="http://schemas.microsoft.com/office/drawing/2014/main" id="{2F4DDCAA-8B21-40A7-A4F2-818DB7A59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755650"/>
                <a:ext cx="822325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73">
                <a:extLst>
                  <a:ext uri="{FF2B5EF4-FFF2-40B4-BE49-F238E27FC236}">
                    <a16:creationId xmlns:a16="http://schemas.microsoft.com/office/drawing/2014/main" id="{FAE48D6E-6C59-4853-B04B-3EAC1422F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950913"/>
                <a:ext cx="82232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74">
                <a:extLst>
                  <a:ext uri="{FF2B5EF4-FFF2-40B4-BE49-F238E27FC236}">
                    <a16:creationId xmlns:a16="http://schemas.microsoft.com/office/drawing/2014/main" id="{575E3495-B0B2-48FA-B96B-D03ECD989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0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864E45C2-270E-4612-A8F0-CB5A9F98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058042BC-3CD5-4BC7-82F3-1D172ED8B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77">
                <a:extLst>
                  <a:ext uri="{FF2B5EF4-FFF2-40B4-BE49-F238E27FC236}">
                    <a16:creationId xmlns:a16="http://schemas.microsoft.com/office/drawing/2014/main" id="{FAE0007D-318F-478E-8970-751B2005F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75E03023-2AD3-4C51-94FE-E01ED6BED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301E4BA0-58B5-4D09-B28C-7562EB339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80">
                <a:extLst>
                  <a:ext uri="{FF2B5EF4-FFF2-40B4-BE49-F238E27FC236}">
                    <a16:creationId xmlns:a16="http://schemas.microsoft.com/office/drawing/2014/main" id="{407B9C6A-DEF3-4DED-81FF-EEF028FE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671FA83C-C481-4D7C-A0F1-DDA57AD8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1BA1340D-632A-4776-B404-ECA74918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83">
                <a:extLst>
                  <a:ext uri="{FF2B5EF4-FFF2-40B4-BE49-F238E27FC236}">
                    <a16:creationId xmlns:a16="http://schemas.microsoft.com/office/drawing/2014/main" id="{414E7CCF-AFAE-4905-A104-FFE11AA51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025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4">
                <a:extLst>
                  <a:ext uri="{FF2B5EF4-FFF2-40B4-BE49-F238E27FC236}">
                    <a16:creationId xmlns:a16="http://schemas.microsoft.com/office/drawing/2014/main" id="{5DD1C2FB-B8CA-4518-AE75-01A531FDD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5">
                <a:extLst>
                  <a:ext uri="{FF2B5EF4-FFF2-40B4-BE49-F238E27FC236}">
                    <a16:creationId xmlns:a16="http://schemas.microsoft.com/office/drawing/2014/main" id="{2399D9C8-657F-4B1E-9CA4-F36CC465D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86">
                <a:extLst>
                  <a:ext uri="{FF2B5EF4-FFF2-40B4-BE49-F238E27FC236}">
                    <a16:creationId xmlns:a16="http://schemas.microsoft.com/office/drawing/2014/main" id="{88B31E9C-FA66-48FE-A7E7-320928402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0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7">
                <a:extLst>
                  <a:ext uri="{FF2B5EF4-FFF2-40B4-BE49-F238E27FC236}">
                    <a16:creationId xmlns:a16="http://schemas.microsoft.com/office/drawing/2014/main" id="{9E3C5DE0-3191-448B-B860-24FF051FB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  <a:gd name="T10" fmla="*/ 869 w 86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8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8">
                <a:extLst>
                  <a:ext uri="{FF2B5EF4-FFF2-40B4-BE49-F238E27FC236}">
                    <a16:creationId xmlns:a16="http://schemas.microsoft.com/office/drawing/2014/main" id="{58B0F1BA-54B2-4C66-BC47-5A58A2B26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89">
                <a:extLst>
                  <a:ext uri="{FF2B5EF4-FFF2-40B4-BE49-F238E27FC236}">
                    <a16:creationId xmlns:a16="http://schemas.microsoft.com/office/drawing/2014/main" id="{0E9F846D-48E5-4C10-9945-09829F82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0">
                <a:extLst>
                  <a:ext uri="{FF2B5EF4-FFF2-40B4-BE49-F238E27FC236}">
                    <a16:creationId xmlns:a16="http://schemas.microsoft.com/office/drawing/2014/main" id="{AEB606BF-7785-4835-951E-2B9A4D376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1">
                <a:extLst>
                  <a:ext uri="{FF2B5EF4-FFF2-40B4-BE49-F238E27FC236}">
                    <a16:creationId xmlns:a16="http://schemas.microsoft.com/office/drawing/2014/main" id="{347555F6-1022-4B04-AB6B-C73180680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92">
                <a:extLst>
                  <a:ext uri="{FF2B5EF4-FFF2-40B4-BE49-F238E27FC236}">
                    <a16:creationId xmlns:a16="http://schemas.microsoft.com/office/drawing/2014/main" id="{C17C0340-E51A-4F17-848E-91F461BEA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3">
                <a:extLst>
                  <a:ext uri="{FF2B5EF4-FFF2-40B4-BE49-F238E27FC236}">
                    <a16:creationId xmlns:a16="http://schemas.microsoft.com/office/drawing/2014/main" id="{CB7564AF-0488-42C1-B10C-E3D26A118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4">
                <a:extLst>
                  <a:ext uri="{FF2B5EF4-FFF2-40B4-BE49-F238E27FC236}">
                    <a16:creationId xmlns:a16="http://schemas.microsoft.com/office/drawing/2014/main" id="{EB558EA9-4E02-4D7F-8E10-2B43F8AB1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95">
                <a:extLst>
                  <a:ext uri="{FF2B5EF4-FFF2-40B4-BE49-F238E27FC236}">
                    <a16:creationId xmlns:a16="http://schemas.microsoft.com/office/drawing/2014/main" id="{BD079FCF-B5FD-4C73-BBCB-3CA2565BD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6">
                <a:extLst>
                  <a:ext uri="{FF2B5EF4-FFF2-40B4-BE49-F238E27FC236}">
                    <a16:creationId xmlns:a16="http://schemas.microsoft.com/office/drawing/2014/main" id="{72531B99-93E9-49EB-8BDB-598751A8A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7">
                <a:extLst>
                  <a:ext uri="{FF2B5EF4-FFF2-40B4-BE49-F238E27FC236}">
                    <a16:creationId xmlns:a16="http://schemas.microsoft.com/office/drawing/2014/main" id="{655DD5EF-76F5-439C-A59F-D32BC7458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98">
                <a:extLst>
                  <a:ext uri="{FF2B5EF4-FFF2-40B4-BE49-F238E27FC236}">
                    <a16:creationId xmlns:a16="http://schemas.microsoft.com/office/drawing/2014/main" id="{12614028-6637-4A32-9594-AD4AEBCA4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9">
                <a:extLst>
                  <a:ext uri="{FF2B5EF4-FFF2-40B4-BE49-F238E27FC236}">
                    <a16:creationId xmlns:a16="http://schemas.microsoft.com/office/drawing/2014/main" id="{E5117DA5-34A5-4FF1-9582-E771FC0E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00">
                <a:extLst>
                  <a:ext uri="{FF2B5EF4-FFF2-40B4-BE49-F238E27FC236}">
                    <a16:creationId xmlns:a16="http://schemas.microsoft.com/office/drawing/2014/main" id="{11CF2F24-E201-437D-8619-2CD4AE17C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F1214A04-D28B-472F-BD56-BD1F9E42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628650"/>
                <a:ext cx="652463" cy="474662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2">
                <a:extLst>
                  <a:ext uri="{FF2B5EF4-FFF2-40B4-BE49-F238E27FC236}">
                    <a16:creationId xmlns:a16="http://schemas.microsoft.com/office/drawing/2014/main" id="{EF1A0428-1375-40F8-949D-73BF9D67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8" y="698500"/>
                <a:ext cx="219075" cy="4905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3">
                <a:extLst>
                  <a:ext uri="{FF2B5EF4-FFF2-40B4-BE49-F238E27FC236}">
                    <a16:creationId xmlns:a16="http://schemas.microsoft.com/office/drawing/2014/main" id="{5D2D8534-2FF4-4623-AEA6-7908FE311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3" y="1588"/>
                <a:ext cx="3952875" cy="977900"/>
              </a:xfrm>
              <a:custGeom>
                <a:avLst/>
                <a:gdLst>
                  <a:gd name="T0" fmla="*/ 2474 w 2490"/>
                  <a:gd name="T1" fmla="*/ 616 h 616"/>
                  <a:gd name="T2" fmla="*/ 580 w 2490"/>
                  <a:gd name="T3" fmla="*/ 48 h 616"/>
                  <a:gd name="T4" fmla="*/ 28 w 2490"/>
                  <a:gd name="T5" fmla="*/ 469 h 616"/>
                  <a:gd name="T6" fmla="*/ 0 w 2490"/>
                  <a:gd name="T7" fmla="*/ 437 h 616"/>
                  <a:gd name="T8" fmla="*/ 572 w 2490"/>
                  <a:gd name="T9" fmla="*/ 0 h 616"/>
                  <a:gd name="T10" fmla="*/ 2490 w 2490"/>
                  <a:gd name="T11" fmla="*/ 578 h 616"/>
                  <a:gd name="T12" fmla="*/ 2474 w 2490"/>
                  <a:gd name="T13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0" h="616">
                    <a:moveTo>
                      <a:pt x="2474" y="616"/>
                    </a:moveTo>
                    <a:lnTo>
                      <a:pt x="580" y="48"/>
                    </a:lnTo>
                    <a:lnTo>
                      <a:pt x="28" y="469"/>
                    </a:lnTo>
                    <a:lnTo>
                      <a:pt x="0" y="437"/>
                    </a:lnTo>
                    <a:lnTo>
                      <a:pt x="572" y="0"/>
                    </a:lnTo>
                    <a:lnTo>
                      <a:pt x="2490" y="578"/>
                    </a:lnTo>
                    <a:lnTo>
                      <a:pt x="2474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4">
                <a:extLst>
                  <a:ext uri="{FF2B5EF4-FFF2-40B4-BE49-F238E27FC236}">
                    <a16:creationId xmlns:a16="http://schemas.microsoft.com/office/drawing/2014/main" id="{5BB9E17A-220B-48A2-8F0E-FCBDAE589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188" y="966788"/>
                <a:ext cx="44450" cy="1012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5">
                <a:extLst>
                  <a:ext uri="{FF2B5EF4-FFF2-40B4-BE49-F238E27FC236}">
                    <a16:creationId xmlns:a16="http://schemas.microsoft.com/office/drawing/2014/main" id="{9A0D611E-9F25-4C68-AAFB-2130AD47F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1938338"/>
                <a:ext cx="736600" cy="241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6">
                <a:extLst>
                  <a:ext uri="{FF2B5EF4-FFF2-40B4-BE49-F238E27FC236}">
                    <a16:creationId xmlns:a16="http://schemas.microsoft.com/office/drawing/2014/main" id="{07EB0736-3617-4F98-AE1E-BC2A4952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38" y="1855788"/>
                <a:ext cx="187325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07">
                <a:extLst>
                  <a:ext uri="{FF2B5EF4-FFF2-40B4-BE49-F238E27FC236}">
                    <a16:creationId xmlns:a16="http://schemas.microsoft.com/office/drawing/2014/main" id="{F4D90D66-0E3B-4BC2-8FA3-D98C67D2C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5" y="752475"/>
                <a:ext cx="771525" cy="365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8">
                <a:extLst>
                  <a:ext uri="{FF2B5EF4-FFF2-40B4-BE49-F238E27FC236}">
                    <a16:creationId xmlns:a16="http://schemas.microsoft.com/office/drawing/2014/main" id="{2AFD7427-6FA0-4B03-8EAE-D3FD2BFF9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5" y="900113"/>
                <a:ext cx="1287463" cy="88900"/>
              </a:xfrm>
              <a:custGeom>
                <a:avLst/>
                <a:gdLst>
                  <a:gd name="T0" fmla="*/ 0 w 811"/>
                  <a:gd name="T1" fmla="*/ 56 h 56"/>
                  <a:gd name="T2" fmla="*/ 0 w 811"/>
                  <a:gd name="T3" fmla="*/ 30 h 56"/>
                  <a:gd name="T4" fmla="*/ 725 w 811"/>
                  <a:gd name="T5" fmla="*/ 30 h 56"/>
                  <a:gd name="T6" fmla="*/ 735 w 811"/>
                  <a:gd name="T7" fmla="*/ 0 h 56"/>
                  <a:gd name="T8" fmla="*/ 811 w 811"/>
                  <a:gd name="T9" fmla="*/ 30 h 56"/>
                  <a:gd name="T10" fmla="*/ 811 w 811"/>
                  <a:gd name="T11" fmla="*/ 56 h 56"/>
                  <a:gd name="T12" fmla="*/ 0 w 811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56">
                    <a:moveTo>
                      <a:pt x="0" y="56"/>
                    </a:moveTo>
                    <a:lnTo>
                      <a:pt x="0" y="30"/>
                    </a:lnTo>
                    <a:lnTo>
                      <a:pt x="725" y="30"/>
                    </a:lnTo>
                    <a:lnTo>
                      <a:pt x="735" y="0"/>
                    </a:lnTo>
                    <a:lnTo>
                      <a:pt x="811" y="30"/>
                    </a:lnTo>
                    <a:lnTo>
                      <a:pt x="811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09">
                <a:extLst>
                  <a:ext uri="{FF2B5EF4-FFF2-40B4-BE49-F238E27FC236}">
                    <a16:creationId xmlns:a16="http://schemas.microsoft.com/office/drawing/2014/main" id="{95F0ABD9-F98C-47DA-B6CB-750AF10E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425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10">
                <a:extLst>
                  <a:ext uri="{FF2B5EF4-FFF2-40B4-BE49-F238E27FC236}">
                    <a16:creationId xmlns:a16="http://schemas.microsoft.com/office/drawing/2014/main" id="{2B777433-D91C-45E4-8FBB-080911726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00" y="820738"/>
                <a:ext cx="38100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11">
                <a:extLst>
                  <a:ext uri="{FF2B5EF4-FFF2-40B4-BE49-F238E27FC236}">
                    <a16:creationId xmlns:a16="http://schemas.microsoft.com/office/drawing/2014/main" id="{0F5EA16B-9564-44E4-A852-2B340A549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0 w 117"/>
                  <a:gd name="T1" fmla="*/ 105 h 117"/>
                  <a:gd name="T2" fmla="*/ 107 w 117"/>
                  <a:gd name="T3" fmla="*/ 0 h 117"/>
                  <a:gd name="T4" fmla="*/ 117 w 117"/>
                  <a:gd name="T5" fmla="*/ 11 h 117"/>
                  <a:gd name="T6" fmla="*/ 12 w 117"/>
                  <a:gd name="T7" fmla="*/ 117 h 117"/>
                  <a:gd name="T8" fmla="*/ 0 w 117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7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12">
                <a:extLst>
                  <a:ext uri="{FF2B5EF4-FFF2-40B4-BE49-F238E27FC236}">
                    <a16:creationId xmlns:a16="http://schemas.microsoft.com/office/drawing/2014/main" id="{0C6CD059-A68A-4255-8A29-C3948126C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814388"/>
                <a:ext cx="142875" cy="139700"/>
              </a:xfrm>
              <a:custGeom>
                <a:avLst/>
                <a:gdLst>
                  <a:gd name="T0" fmla="*/ 0 w 90"/>
                  <a:gd name="T1" fmla="*/ 78 h 88"/>
                  <a:gd name="T2" fmla="*/ 78 w 90"/>
                  <a:gd name="T3" fmla="*/ 0 h 88"/>
                  <a:gd name="T4" fmla="*/ 90 w 90"/>
                  <a:gd name="T5" fmla="*/ 10 h 88"/>
                  <a:gd name="T6" fmla="*/ 12 w 90"/>
                  <a:gd name="T7" fmla="*/ 88 h 88"/>
                  <a:gd name="T8" fmla="*/ 0 w 90"/>
                  <a:gd name="T9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0" y="78"/>
                    </a:moveTo>
                    <a:lnTo>
                      <a:pt x="78" y="0"/>
                    </a:lnTo>
                    <a:lnTo>
                      <a:pt x="90" y="10"/>
                    </a:lnTo>
                    <a:lnTo>
                      <a:pt x="12" y="8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3">
                <a:extLst>
                  <a:ext uri="{FF2B5EF4-FFF2-40B4-BE49-F238E27FC236}">
                    <a16:creationId xmlns:a16="http://schemas.microsoft.com/office/drawing/2014/main" id="{0072BB92-886F-463B-A076-69C8D35E2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12 w 117"/>
                  <a:gd name="T1" fmla="*/ 0 h 117"/>
                  <a:gd name="T2" fmla="*/ 117 w 117"/>
                  <a:gd name="T3" fmla="*/ 105 h 117"/>
                  <a:gd name="T4" fmla="*/ 107 w 117"/>
                  <a:gd name="T5" fmla="*/ 117 h 117"/>
                  <a:gd name="T6" fmla="*/ 0 w 117"/>
                  <a:gd name="T7" fmla="*/ 11 h 117"/>
                  <a:gd name="T8" fmla="*/ 12 w 117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12" y="0"/>
                    </a:moveTo>
                    <a:lnTo>
                      <a:pt x="117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14">
                <a:extLst>
                  <a:ext uri="{FF2B5EF4-FFF2-40B4-BE49-F238E27FC236}">
                    <a16:creationId xmlns:a16="http://schemas.microsoft.com/office/drawing/2014/main" id="{6E9DC577-21E3-4D66-9993-7CD62B5B7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5">
                <a:extLst>
                  <a:ext uri="{FF2B5EF4-FFF2-40B4-BE49-F238E27FC236}">
                    <a16:creationId xmlns:a16="http://schemas.microsoft.com/office/drawing/2014/main" id="{59728FCC-2F04-49FD-807F-0BE902EE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6">
                <a:extLst>
                  <a:ext uri="{FF2B5EF4-FFF2-40B4-BE49-F238E27FC236}">
                    <a16:creationId xmlns:a16="http://schemas.microsoft.com/office/drawing/2014/main" id="{44A1446D-B918-4420-A459-561387150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17">
                <a:extLst>
                  <a:ext uri="{FF2B5EF4-FFF2-40B4-BE49-F238E27FC236}">
                    <a16:creationId xmlns:a16="http://schemas.microsoft.com/office/drawing/2014/main" id="{AADC5436-87CD-48D8-ACF7-3E0F37A1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8">
                <a:extLst>
                  <a:ext uri="{FF2B5EF4-FFF2-40B4-BE49-F238E27FC236}">
                    <a16:creationId xmlns:a16="http://schemas.microsoft.com/office/drawing/2014/main" id="{4D0E9D2F-48DC-48D3-8FE4-07713550F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9">
                <a:extLst>
                  <a:ext uri="{FF2B5EF4-FFF2-40B4-BE49-F238E27FC236}">
                    <a16:creationId xmlns:a16="http://schemas.microsoft.com/office/drawing/2014/main" id="{A472EDF8-7731-48DE-935E-DE77A1DE8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20">
                <a:extLst>
                  <a:ext uri="{FF2B5EF4-FFF2-40B4-BE49-F238E27FC236}">
                    <a16:creationId xmlns:a16="http://schemas.microsoft.com/office/drawing/2014/main" id="{3A8ADDFA-5CBA-4993-969B-B1CE9ED62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21">
                <a:extLst>
                  <a:ext uri="{FF2B5EF4-FFF2-40B4-BE49-F238E27FC236}">
                    <a16:creationId xmlns:a16="http://schemas.microsoft.com/office/drawing/2014/main" id="{D1C253EF-87ED-4D24-9DC3-88D4215B9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22">
                <a:extLst>
                  <a:ext uri="{FF2B5EF4-FFF2-40B4-BE49-F238E27FC236}">
                    <a16:creationId xmlns:a16="http://schemas.microsoft.com/office/drawing/2014/main" id="{062AEF8F-7618-4714-B045-047397A16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23">
                <a:extLst>
                  <a:ext uri="{FF2B5EF4-FFF2-40B4-BE49-F238E27FC236}">
                    <a16:creationId xmlns:a16="http://schemas.microsoft.com/office/drawing/2014/main" id="{542FD34D-2296-4664-B4FE-5BB075772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2192338"/>
                <a:ext cx="736600" cy="2428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24">
                <a:extLst>
                  <a:ext uri="{FF2B5EF4-FFF2-40B4-BE49-F238E27FC236}">
                    <a16:creationId xmlns:a16="http://schemas.microsoft.com/office/drawing/2014/main" id="{26A8FEB6-3DAC-421A-BC90-006925DFF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695325"/>
                <a:ext cx="206375" cy="676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5">
                <a:extLst>
                  <a:ext uri="{FF2B5EF4-FFF2-40B4-BE49-F238E27FC236}">
                    <a16:creationId xmlns:a16="http://schemas.microsoft.com/office/drawing/2014/main" id="{B6774275-A9EC-4A04-AE53-8A95FC52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430713"/>
                <a:ext cx="1154113" cy="20796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54" name="Picture 10" descr="Trabalho em Altura: NR 35 – Polifitema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6" r="15382"/>
          <a:stretch/>
        </p:blipFill>
        <p:spPr bwMode="auto">
          <a:xfrm>
            <a:off x="0" y="2"/>
            <a:ext cx="6096000" cy="68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271A6ED-2E81-435D-8F1D-B5804E8827D3}"/>
              </a:ext>
            </a:extLst>
          </p:cNvPr>
          <p:cNvSpPr/>
          <p:nvPr/>
        </p:nvSpPr>
        <p:spPr>
          <a:xfrm>
            <a:off x="0" y="1"/>
            <a:ext cx="6096000" cy="6867234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51384" y="502320"/>
            <a:ext cx="7124700" cy="40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5000" b="1" dirty="0">
                <a:ln w="19050">
                  <a:solidFill>
                    <a:schemeClr val="tx1"/>
                  </a:solidFill>
                </a:ln>
                <a:latin typeface="Montserrat" charset="0"/>
              </a:rPr>
              <a:t>Hierarquia de Controles</a:t>
            </a:r>
            <a:endParaRPr lang="es-MX" sz="5000" b="1" dirty="0">
              <a:ln w="19050">
                <a:solidFill>
                  <a:schemeClr val="tx1"/>
                </a:solidFill>
              </a:ln>
              <a:latin typeface="Montserrat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423925E-0875-43B1-8CDE-C84324A54E68}"/>
              </a:ext>
            </a:extLst>
          </p:cNvPr>
          <p:cNvSpPr/>
          <p:nvPr/>
        </p:nvSpPr>
        <p:spPr>
          <a:xfrm>
            <a:off x="7176120" y="933347"/>
            <a:ext cx="1224260" cy="12242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B423925E-0875-43B1-8CDE-C84324A54E68}"/>
              </a:ext>
            </a:extLst>
          </p:cNvPr>
          <p:cNvSpPr/>
          <p:nvPr/>
        </p:nvSpPr>
        <p:spPr>
          <a:xfrm>
            <a:off x="9624268" y="908720"/>
            <a:ext cx="1224260" cy="122426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766474" y="2420888"/>
            <a:ext cx="2137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Aplicar a Hierarquia de Controles e </a:t>
            </a:r>
            <a:r>
              <a:rPr lang="pt-BR" sz="1600" i="1" dirty="0">
                <a:solidFill>
                  <a:schemeClr val="tx1"/>
                </a:solidFill>
                <a:latin typeface="Calibri" pitchFamily="34" charset="0"/>
              </a:rPr>
              <a:t>planejar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adequadamente uma atividade com trabalho em altura evita termos que reagir a uma situação de emergência.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9214746" y="2420888"/>
            <a:ext cx="2137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Não é preferível instalar plataformas fixas, com escadas de acesso apropriadas, corrimãos e rodapés, para evitar todo este processo para atender a um resgate?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O melhor é não cair!</a:t>
            </a:r>
          </a:p>
        </p:txBody>
      </p:sp>
      <p:pic>
        <p:nvPicPr>
          <p:cNvPr id="157" name="Picture 16" descr="Treinamento NR 35 - Grupo MedNet Medicina e Segurança do Trabalh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44" t="56325" r="50299" b="17466"/>
          <a:stretch/>
        </p:blipFill>
        <p:spPr bwMode="auto">
          <a:xfrm>
            <a:off x="9877026" y="1196752"/>
            <a:ext cx="781663" cy="6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6" descr="Treinamento NR 35 - Grupo MedNet Medicina e Segurança do Trabalh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8" t="38981" r="68351" b="31083"/>
          <a:stretch/>
        </p:blipFill>
        <p:spPr bwMode="auto">
          <a:xfrm>
            <a:off x="7353172" y="1200729"/>
            <a:ext cx="870155" cy="8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 Altitude – Soluções para Trabalhos em Altur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073"/>
          <a:stretch/>
        </p:blipFill>
        <p:spPr bwMode="auto">
          <a:xfrm>
            <a:off x="0" y="7248"/>
            <a:ext cx="7083095" cy="68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0" y="0"/>
            <a:ext cx="663879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BA546F8C-5144-41F4-A25C-EE4B70D0C25A}"/>
              </a:ext>
            </a:extLst>
          </p:cNvPr>
          <p:cNvSpPr/>
          <p:nvPr/>
        </p:nvSpPr>
        <p:spPr>
          <a:xfrm>
            <a:off x="3071664" y="0"/>
            <a:ext cx="8578363" cy="6858000"/>
          </a:xfrm>
          <a:custGeom>
            <a:avLst/>
            <a:gdLst>
              <a:gd name="connsiteX0" fmla="*/ 3173866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0" fmla="*/ 2958674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958674 w 8630635"/>
              <a:gd name="connsiteY4" fmla="*/ 0 h 6858000"/>
              <a:gd name="connsiteX0" fmla="*/ 2872597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872597 w 8630635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228" h="6858000">
                <a:moveTo>
                  <a:pt x="2640190" y="0"/>
                </a:moveTo>
                <a:lnTo>
                  <a:pt x="8398228" y="0"/>
                </a:lnTo>
                <a:lnTo>
                  <a:pt x="8398228" y="6858000"/>
                </a:lnTo>
                <a:lnTo>
                  <a:pt x="0" y="6849208"/>
                </a:lnTo>
                <a:cubicBezTo>
                  <a:pt x="894408" y="4475285"/>
                  <a:pt x="1676920" y="2479430"/>
                  <a:pt x="2640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58;p14"/>
          <p:cNvSpPr txBox="1"/>
          <p:nvPr/>
        </p:nvSpPr>
        <p:spPr>
          <a:xfrm>
            <a:off x="5630683" y="531837"/>
            <a:ext cx="57219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PLANO DE RESGATE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24" name="Google Shape;115;p18"/>
          <p:cNvSpPr/>
          <p:nvPr/>
        </p:nvSpPr>
        <p:spPr>
          <a:xfrm>
            <a:off x="5087888" y="2662921"/>
            <a:ext cx="3240000" cy="3718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31905" y="3158966"/>
            <a:ext cx="2880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Deste modo, é necessário que seja preparado em cada unidade operacional um plano de resgate e uma equipe de resposta à emergências para Trabalho em Altura, pelo menos para preparar a intervenção de órgãos públicos de emergência externos.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312024" y="2276872"/>
            <a:ext cx="761017" cy="709565"/>
            <a:chOff x="6191241" y="2132856"/>
            <a:chExt cx="992705" cy="925589"/>
          </a:xfrm>
        </p:grpSpPr>
        <p:sp>
          <p:nvSpPr>
            <p:cNvPr id="25" name="Google Shape;116;p18"/>
            <p:cNvSpPr/>
            <p:nvPr/>
          </p:nvSpPr>
          <p:spPr>
            <a:xfrm>
              <a:off x="6191241" y="2132856"/>
              <a:ext cx="992705" cy="9255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Cross 43">
              <a:extLst>
                <a:ext uri="{FF2B5EF4-FFF2-40B4-BE49-F238E27FC236}">
                  <a16:creationId xmlns:a16="http://schemas.microsoft.com/office/drawing/2014/main" id="{DD9BDFB8-1A18-4296-B2D0-1E01374C5116}"/>
                </a:ext>
              </a:extLst>
            </p:cNvPr>
            <p:cNvSpPr/>
            <p:nvPr/>
          </p:nvSpPr>
          <p:spPr>
            <a:xfrm>
              <a:off x="6492044" y="2348880"/>
              <a:ext cx="396044" cy="396044"/>
            </a:xfrm>
            <a:prstGeom prst="plus">
              <a:avLst>
                <a:gd name="adj" fmla="val 305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Google Shape;115;p18"/>
          <p:cNvSpPr/>
          <p:nvPr/>
        </p:nvSpPr>
        <p:spPr>
          <a:xfrm>
            <a:off x="8544272" y="2662921"/>
            <a:ext cx="3240000" cy="371840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750886" y="3140968"/>
            <a:ext cx="28897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Pelas razões explicadas anteriormente, o plano de resgate faz parte dos controles operacionais do sistema de gerenciamento de Segurança e Saúde e é requerido pelo Padrão do Grupo para Trabalho em Altura, para todas as atividades onde sejam necessários equipamentos de proteção individual </a:t>
            </a:r>
          </a:p>
        </p:txBody>
      </p:sp>
      <p:sp>
        <p:nvSpPr>
          <p:cNvPr id="36" name="Google Shape;44;p13"/>
          <p:cNvSpPr/>
          <p:nvPr/>
        </p:nvSpPr>
        <p:spPr>
          <a:xfrm>
            <a:off x="11491298" y="7248"/>
            <a:ext cx="149318" cy="1477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9768408" y="2276872"/>
            <a:ext cx="761017" cy="709565"/>
            <a:chOff x="6191241" y="2132856"/>
            <a:chExt cx="992705" cy="925589"/>
          </a:xfrm>
        </p:grpSpPr>
        <p:sp>
          <p:nvSpPr>
            <p:cNvPr id="22" name="Google Shape;116;p18"/>
            <p:cNvSpPr/>
            <p:nvPr/>
          </p:nvSpPr>
          <p:spPr>
            <a:xfrm>
              <a:off x="6191241" y="2132856"/>
              <a:ext cx="992705" cy="9255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Cross 43">
              <a:extLst>
                <a:ext uri="{FF2B5EF4-FFF2-40B4-BE49-F238E27FC236}">
                  <a16:creationId xmlns:a16="http://schemas.microsoft.com/office/drawing/2014/main" id="{DD9BDFB8-1A18-4296-B2D0-1E01374C5116}"/>
                </a:ext>
              </a:extLst>
            </p:cNvPr>
            <p:cNvSpPr/>
            <p:nvPr/>
          </p:nvSpPr>
          <p:spPr>
            <a:xfrm>
              <a:off x="6492044" y="2348880"/>
              <a:ext cx="396044" cy="396044"/>
            </a:xfrm>
            <a:prstGeom prst="plus">
              <a:avLst>
                <a:gd name="adj" fmla="val 305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93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578BD6CA-65FB-4F71-95DB-B4A99A461CC5}"/>
              </a:ext>
            </a:extLst>
          </p:cNvPr>
          <p:cNvSpPr txBox="1"/>
          <p:nvPr/>
        </p:nvSpPr>
        <p:spPr>
          <a:xfrm>
            <a:off x="7968208" y="1504618"/>
            <a:ext cx="287196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Esse material foi desenvolvido pela Escola da Prevenção.</a:t>
            </a:r>
          </a:p>
          <a:p>
            <a:endParaRPr lang="pt-BR" sz="1100" dirty="0"/>
          </a:p>
          <a:p>
            <a:r>
              <a:rPr lang="pt-BR" sz="1100" dirty="0"/>
              <a:t>Caso você tenha adquirido em nosso site, ótimo. Obrigado por apoiar nossa missão.</a:t>
            </a:r>
          </a:p>
          <a:p>
            <a:endParaRPr lang="pt-BR" sz="1100" dirty="0"/>
          </a:p>
          <a:p>
            <a:r>
              <a:rPr lang="pt-BR" sz="1100" dirty="0"/>
              <a:t>Conheça mais produtos em nosso site</a:t>
            </a:r>
          </a:p>
          <a:p>
            <a:r>
              <a:rPr lang="pt-BR" sz="1100" dirty="0"/>
              <a:t>www.escoladaprevencao.com </a:t>
            </a:r>
          </a:p>
          <a:p>
            <a:endParaRPr lang="pt-BR" sz="1100" dirty="0"/>
          </a:p>
          <a:p>
            <a:r>
              <a:rPr lang="pt-BR" sz="1100" dirty="0"/>
              <a:t>Ajude as empresas brasileiras que se dedicam a produção de conteúdo na área de segurança do trabalho.</a:t>
            </a:r>
          </a:p>
          <a:p>
            <a:endParaRPr lang="pt-BR" sz="1100" dirty="0"/>
          </a:p>
          <a:p>
            <a:r>
              <a:rPr lang="pt-BR" sz="1100" dirty="0"/>
              <a:t>Obrigado!</a:t>
            </a:r>
          </a:p>
          <a:p>
            <a:r>
              <a:rPr lang="pt-BR" sz="1100" dirty="0"/>
              <a:t>Herbert Bento da Escola da Prevenção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339340" y="2272"/>
            <a:ext cx="492252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37F15139-117A-49B2-BE82-8CEF37EC2396}"/>
              </a:ext>
            </a:extLst>
          </p:cNvPr>
          <p:cNvSpPr/>
          <p:nvPr/>
        </p:nvSpPr>
        <p:spPr>
          <a:xfrm>
            <a:off x="263352" y="2636912"/>
            <a:ext cx="366902" cy="366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689F6274-1CC0-4AFE-B32A-9501DD6831E9}"/>
              </a:ext>
            </a:extLst>
          </p:cNvPr>
          <p:cNvSpPr/>
          <p:nvPr/>
        </p:nvSpPr>
        <p:spPr>
          <a:xfrm>
            <a:off x="263352" y="5031760"/>
            <a:ext cx="366902" cy="366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B53F906-1ECB-43C6-A658-DA767A8080F0}"/>
              </a:ext>
            </a:extLst>
          </p:cNvPr>
          <p:cNvSpPr/>
          <p:nvPr/>
        </p:nvSpPr>
        <p:spPr>
          <a:xfrm>
            <a:off x="263352" y="6014426"/>
            <a:ext cx="366902" cy="366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AEFD1F4-FEE5-4F5B-90E6-2D38BA56E7A1}"/>
              </a:ext>
            </a:extLst>
          </p:cNvPr>
          <p:cNvSpPr/>
          <p:nvPr/>
        </p:nvSpPr>
        <p:spPr>
          <a:xfrm>
            <a:off x="263352" y="1628800"/>
            <a:ext cx="366902" cy="366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11" name="Picture 4" descr="3502 - Plano de resgate – NR-35 | Rescue Cursos - Segurança do Trabalh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62" r="36955"/>
          <a:stretch/>
        </p:blipFill>
        <p:spPr bwMode="auto">
          <a:xfrm>
            <a:off x="7269480" y="0"/>
            <a:ext cx="492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332656"/>
            <a:ext cx="7269480" cy="936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"/>
          <p:cNvSpPr txBox="1"/>
          <p:nvPr/>
        </p:nvSpPr>
        <p:spPr>
          <a:xfrm>
            <a:off x="696415" y="476672"/>
            <a:ext cx="6191673" cy="569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cs typeface="Arial" pitchFamily="34" charset="0"/>
              </a:rPr>
              <a:t>POR QUE TÃO </a:t>
            </a:r>
            <a:r>
              <a:rPr lang="en-US" altLang="ko-KR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cs typeface="Arial" pitchFamily="34" charset="0"/>
              </a:rPr>
              <a:t>POUCO TEMPO?</a:t>
            </a:r>
            <a:endParaRPr lang="ko-KR" altLang="en-US" sz="3100" b="1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cs typeface="Arial" pitchFamily="34" charset="0"/>
            </a:endParaRPr>
          </a:p>
        </p:txBody>
      </p:sp>
      <p:sp>
        <p:nvSpPr>
          <p:cNvPr id="16" name="Google Shape;87;p16"/>
          <p:cNvSpPr txBox="1"/>
          <p:nvPr/>
        </p:nvSpPr>
        <p:spPr>
          <a:xfrm>
            <a:off x="703277" y="1556792"/>
            <a:ext cx="6191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17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Um trabalhador usando um equipamento de proteção trava queda, corretamente ancorado e com restrição de queda mínima, será contido antes de sofrer um impacto contra o solo.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69480" y="0"/>
            <a:ext cx="492252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87;p16"/>
          <p:cNvSpPr txBox="1"/>
          <p:nvPr/>
        </p:nvSpPr>
        <p:spPr>
          <a:xfrm>
            <a:off x="703277" y="2564904"/>
            <a:ext cx="6191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17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Entretanto, este sistema de proteção contra queda pode gerar uma lesão ao trabalhador em três momentos distintos: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sz="1540" b="1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Choque durante a desaceleração</a:t>
            </a:r>
            <a:r>
              <a:rPr lang="pt-BR" sz="154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, com mudança brutal da orientação do corpo;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sz="1540" b="1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Insuficiência circulatória por suspensão sem movimento</a:t>
            </a:r>
            <a:r>
              <a:rPr lang="pt-BR" sz="154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, a qual tem que se limitar a 15 minutos no máximo, mas pode variar de pessoa para pessoa;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sz="1540" b="1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Choque tóxico (morte por resgate), </a:t>
            </a:r>
            <a:r>
              <a:rPr lang="pt-BR" sz="154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se a pessoa se deita imediatamente depois de um longo período de suspensão. </a:t>
            </a:r>
          </a:p>
          <a:p>
            <a:pPr lvl="0" algn="just"/>
            <a:endParaRPr lang="pt-BR" sz="1500" dirty="0">
              <a:solidFill>
                <a:schemeClr val="dk1"/>
              </a:solidFill>
              <a:latin typeface="Calibri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87;p16"/>
          <p:cNvSpPr txBox="1"/>
          <p:nvPr/>
        </p:nvSpPr>
        <p:spPr>
          <a:xfrm>
            <a:off x="703277" y="4941168"/>
            <a:ext cx="6191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17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Ou seja, as consequências físicas de uma queda no ser humano, mesmo utilizando sistema trava quedas, podem resultar em lesões sérias que podem levá-lo à morte.</a:t>
            </a:r>
          </a:p>
        </p:txBody>
      </p:sp>
      <p:sp>
        <p:nvSpPr>
          <p:cNvPr id="20" name="Google Shape;87;p16"/>
          <p:cNvSpPr txBox="1"/>
          <p:nvPr/>
        </p:nvSpPr>
        <p:spPr>
          <a:xfrm>
            <a:off x="703277" y="5949280"/>
            <a:ext cx="6191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17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Por este motivo, é importante o </a:t>
            </a:r>
            <a:r>
              <a:rPr lang="pt-BR" sz="1800" i="1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resgate rápido </a:t>
            </a:r>
            <a:r>
              <a:rPr lang="pt-BR" sz="17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da pessoa que sofreu uma queda utilizando um sistema de trava quedas.</a:t>
            </a:r>
          </a:p>
        </p:txBody>
      </p:sp>
      <p:sp>
        <p:nvSpPr>
          <p:cNvPr id="21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353362" y="1713240"/>
            <a:ext cx="198022" cy="198022"/>
          </a:xfrm>
          <a:prstGeom prst="plus">
            <a:avLst>
              <a:gd name="adj" fmla="val 3054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9218" name="Picture 2" descr="Relógio, ícone, símbolo, sinal 633173 Vetor no Vecteez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556" y="332656"/>
            <a:ext cx="893972" cy="8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353362" y="2726922"/>
            <a:ext cx="198022" cy="198022"/>
          </a:xfrm>
          <a:prstGeom prst="plus">
            <a:avLst>
              <a:gd name="adj" fmla="val 3054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353362" y="5134202"/>
            <a:ext cx="198022" cy="198022"/>
          </a:xfrm>
          <a:prstGeom prst="plus">
            <a:avLst>
              <a:gd name="adj" fmla="val 3054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353362" y="6104436"/>
            <a:ext cx="198022" cy="198022"/>
          </a:xfrm>
          <a:prstGeom prst="plus">
            <a:avLst>
              <a:gd name="adj" fmla="val 3054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9220" name="Picture 4" descr="Vetor PNG E SVG Transparente De Ícone De Traço Colorido Do Relógio Do  Escritóri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425" y="4629433"/>
            <a:ext cx="2188136" cy="21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0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1"/>
          <p:cNvSpPr/>
          <p:nvPr/>
        </p:nvSpPr>
        <p:spPr>
          <a:xfrm flipH="1">
            <a:off x="5533792" y="0"/>
            <a:ext cx="666975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upo 10"/>
          <p:cNvGrpSpPr/>
          <p:nvPr/>
        </p:nvGrpSpPr>
        <p:grpSpPr>
          <a:xfrm>
            <a:off x="104846" y="267020"/>
            <a:ext cx="5343082" cy="6402340"/>
            <a:chOff x="608902" y="226927"/>
            <a:chExt cx="5343082" cy="6402340"/>
          </a:xfrm>
        </p:grpSpPr>
        <p:pic>
          <p:nvPicPr>
            <p:cNvPr id="39" name="Picture 16"/>
            <p:cNvPicPr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4" b="4873"/>
            <a:stretch/>
          </p:blipFill>
          <p:spPr bwMode="auto">
            <a:xfrm>
              <a:off x="608902" y="226927"/>
              <a:ext cx="5343082" cy="640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1550603" y="825240"/>
              <a:ext cx="660140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1400053" y="764704"/>
              <a:ext cx="9669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INSUFICIÊNCIA </a:t>
              </a:r>
            </a:p>
            <a:p>
              <a:pPr algn="ctr" eaLnBrk="1" hangingPunct="1"/>
              <a:r>
                <a:rPr lang="pt-BR" sz="800" b="1" dirty="0"/>
                <a:t>CIRCULATÓRIA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1446772" y="1790455"/>
              <a:ext cx="865784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1446772" y="2820781"/>
              <a:ext cx="865784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1456282" y="3712329"/>
              <a:ext cx="754461" cy="313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1561307" y="1731477"/>
              <a:ext cx="6367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DANO A </a:t>
              </a:r>
            </a:p>
            <a:p>
              <a:pPr algn="ctr" eaLnBrk="1" hangingPunct="1"/>
              <a:r>
                <a:rPr lang="pt-BR" sz="800" b="1" dirty="0"/>
                <a:t>ÓRGÃOS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497888" y="2702825"/>
              <a:ext cx="7200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FALTA DE </a:t>
              </a:r>
            </a:p>
            <a:p>
              <a:pPr algn="ctr" eaLnBrk="1" hangingPunct="1"/>
              <a:r>
                <a:rPr lang="pt-BR" sz="800" b="1" dirty="0"/>
                <a:t>OXIGÊNIO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1444059" y="3645024"/>
              <a:ext cx="8684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QUEDA NA</a:t>
              </a:r>
            </a:p>
            <a:p>
              <a:pPr algn="ctr" eaLnBrk="1" hangingPunct="1"/>
              <a:r>
                <a:rPr lang="pt-BR" sz="800" b="1" dirty="0"/>
                <a:t>PRESSÃO SANGUÍNEA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855640" y="4869160"/>
              <a:ext cx="864096" cy="350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885341" y="4833594"/>
              <a:ext cx="665262" cy="179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2210743" y="5521846"/>
              <a:ext cx="788913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3625144" y="5540453"/>
              <a:ext cx="814672" cy="201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839416" y="4796109"/>
              <a:ext cx="7889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800" b="1" dirty="0"/>
                <a:t>ANSIEDADE</a:t>
              </a: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2856999" y="4839543"/>
              <a:ext cx="8627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800" b="1" dirty="0"/>
                <a:t>QUEDA NOS</a:t>
              </a:r>
            </a:p>
            <a:p>
              <a:pPr eaLnBrk="1" hangingPunct="1"/>
              <a:r>
                <a:rPr lang="pt-BR" sz="800" b="1" dirty="0"/>
                <a:t>BATIMENTOS</a:t>
              </a:r>
            </a:p>
            <a:p>
              <a:pPr eaLnBrk="1" hangingPunct="1"/>
              <a:r>
                <a:rPr lang="pt-BR" sz="800" b="1" dirty="0"/>
                <a:t>CARDÍACOS</a:t>
              </a: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3719874" y="5527000"/>
              <a:ext cx="6479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800" b="1" dirty="0"/>
                <a:t>ACIDOSE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2145416" y="5500662"/>
              <a:ext cx="10150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800" b="1" dirty="0"/>
                <a:t>CATECOLAMINA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2198021" y="6108459"/>
              <a:ext cx="801636" cy="190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4500637" y="3758742"/>
              <a:ext cx="788913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4500637" y="2761803"/>
              <a:ext cx="788913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4462709" y="1700808"/>
              <a:ext cx="826841" cy="386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4652280" y="823682"/>
              <a:ext cx="492429" cy="220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4433124" y="3756933"/>
              <a:ext cx="9044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800" b="1" dirty="0"/>
                <a:t>HIPOVOLEMIA</a:t>
              </a:r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4652280" y="820212"/>
              <a:ext cx="4988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INÍCIO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4318053" y="2702825"/>
              <a:ext cx="1167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800" b="1" dirty="0"/>
                <a:t>REDUÇÃO DO</a:t>
              </a:r>
            </a:p>
            <a:p>
              <a:pPr algn="ctr" eaLnBrk="1" hangingPunct="1"/>
              <a:r>
                <a:rPr lang="pt-BR" sz="800" b="1" dirty="0"/>
                <a:t>RETORNO VENOSO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4427852" y="1628800"/>
              <a:ext cx="9412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700" b="1" dirty="0"/>
                <a:t>FALHA NO</a:t>
              </a:r>
            </a:p>
            <a:p>
              <a:pPr algn="ctr" eaLnBrk="1" hangingPunct="1"/>
              <a:r>
                <a:rPr lang="pt-BR" sz="700" b="1" dirty="0"/>
                <a:t>BOMBEAMENTO</a:t>
              </a:r>
            </a:p>
            <a:p>
              <a:pPr algn="ctr" eaLnBrk="1" hangingPunct="1"/>
              <a:r>
                <a:rPr lang="pt-BR" sz="700" b="1" dirty="0"/>
                <a:t>DOS MÚSCULOS </a:t>
              </a:r>
            </a:p>
            <a:p>
              <a:pPr algn="ctr" eaLnBrk="1" hangingPunct="1"/>
              <a:r>
                <a:rPr lang="pt-BR" sz="700" b="1" dirty="0"/>
                <a:t>DAS PERNAS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2104605" y="6033458"/>
              <a:ext cx="10390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700" b="1" dirty="0"/>
                <a:t>AÇÕES</a:t>
              </a:r>
            </a:p>
            <a:p>
              <a:pPr algn="ctr" eaLnBrk="1" hangingPunct="1"/>
              <a:r>
                <a:rPr lang="pt-BR" sz="700" b="1" dirty="0"/>
                <a:t>COMPENSATÓRIAS</a:t>
              </a:r>
            </a:p>
          </p:txBody>
        </p:sp>
      </p:grpSp>
      <p:sp>
        <p:nvSpPr>
          <p:cNvPr id="31" name="Retângulo de cantos arredondados 30"/>
          <p:cNvSpPr/>
          <p:nvPr/>
        </p:nvSpPr>
        <p:spPr>
          <a:xfrm>
            <a:off x="5951984" y="2228699"/>
            <a:ext cx="2774859" cy="331205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de cantos arredondados 94"/>
          <p:cNvSpPr/>
          <p:nvPr/>
        </p:nvSpPr>
        <p:spPr>
          <a:xfrm>
            <a:off x="8976320" y="2204864"/>
            <a:ext cx="2774859" cy="3312055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H="1" flipV="1">
            <a:off x="2963652" y="155057"/>
            <a:ext cx="36004" cy="8205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1"/>
          <p:cNvSpPr txBox="1"/>
          <p:nvPr/>
        </p:nvSpPr>
        <p:spPr>
          <a:xfrm>
            <a:off x="5952395" y="832937"/>
            <a:ext cx="8496533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t-BR" sz="3300" b="1" spc="10" dirty="0">
                <a:solidFill>
                  <a:schemeClr val="tx1"/>
                </a:solidFill>
                <a:latin typeface="Montserrat" charset="0"/>
                <a:ea typeface="Open Sans" pitchFamily="34" charset="0"/>
                <a:cs typeface="Open Sans" pitchFamily="34" charset="0"/>
              </a:rPr>
              <a:t>TRAUMA DE SUSPENSÃO</a:t>
            </a:r>
            <a:endParaRPr sz="3300" b="1" dirty="0">
              <a:solidFill>
                <a:schemeClr val="tx1"/>
              </a:solidFill>
              <a:latin typeface="Montserrat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6090898" y="2376688"/>
            <a:ext cx="2741406" cy="2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Desfalecimento;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Náusea, vômitos;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Dificuldade respiratória;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Transpiração;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Ritmo cardíaco excepcionalmente lento;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5953018" y="1392874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</a:rPr>
              <a:t>Sintomas de intolerância ortostática: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9081781" y="2376688"/>
            <a:ext cx="2702851" cy="2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Pressão sanguínea muito baixa;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Palidez;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Tom de pele cinzento; 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Perda de visão;</a:t>
            </a:r>
          </a:p>
          <a:p>
            <a:pPr marL="285750" indent="-28575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</a:rPr>
              <a:t>Aceleração do ritmo cardíaco.</a:t>
            </a:r>
          </a:p>
        </p:txBody>
      </p:sp>
    </p:spTree>
    <p:extLst>
      <p:ext uri="{BB962C8B-B14F-4D97-AF65-F5344CB8AC3E}">
        <p14:creationId xmlns:p14="http://schemas.microsoft.com/office/powerpoint/2010/main" val="109172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27515" y="1478405"/>
            <a:ext cx="81361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Então, quanto tempo temos para dar início aos primeiros socorros depois de um incidente onde uma pessoa teve uma queda de altura?</a:t>
            </a:r>
          </a:p>
        </p:txBody>
      </p:sp>
      <p:sp>
        <p:nvSpPr>
          <p:cNvPr id="171" name="Google Shape;171;p21"/>
          <p:cNvSpPr/>
          <p:nvPr/>
        </p:nvSpPr>
        <p:spPr>
          <a:xfrm>
            <a:off x="9464509" y="-1"/>
            <a:ext cx="2055596" cy="357750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727515" y="3907906"/>
            <a:ext cx="44318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bg1"/>
                </a:solidFill>
                <a:latin typeface="Arial Black" pitchFamily="34" charset="0"/>
                <a:ea typeface="Montserrat"/>
                <a:cs typeface="Montserrat"/>
                <a:sym typeface="Montserrat"/>
              </a:rPr>
              <a:t>POR QUÊ?</a:t>
            </a:r>
            <a:endParaRPr sz="3500" b="1" dirty="0">
              <a:solidFill>
                <a:schemeClr val="bg1"/>
              </a:solidFill>
              <a:latin typeface="Arial Black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/>
          <p:nvPr/>
        </p:nvSpPr>
        <p:spPr>
          <a:xfrm rot="10800000" flipH="1">
            <a:off x="5272817" y="5583194"/>
            <a:ext cx="4772369" cy="610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040968" y="3409320"/>
            <a:ext cx="19278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Nível</a:t>
            </a:r>
            <a:r>
              <a:rPr lang="en-US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2000" b="1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40968" y="4059649"/>
            <a:ext cx="22781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1800" dirty="0" err="1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Auto-resgate</a:t>
            </a:r>
            <a:r>
              <a:rPr lang="pt-BR" sz="18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88" name="Google Shape;88;p16"/>
          <p:cNvSpPr txBox="1"/>
          <p:nvPr/>
        </p:nvSpPr>
        <p:spPr>
          <a:xfrm>
            <a:off x="3948445" y="3409320"/>
            <a:ext cx="19278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Nível</a:t>
            </a:r>
            <a:r>
              <a:rPr lang="en-US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2000" b="1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948445" y="4059649"/>
            <a:ext cx="22781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18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Resgate assistido com material e equipamentos de acesso simples, como escadas e plataformas, a partir de uma posição remota.</a:t>
            </a:r>
          </a:p>
        </p:txBody>
      </p:sp>
      <p:sp>
        <p:nvSpPr>
          <p:cNvPr id="91" name="Google Shape;91;p16"/>
          <p:cNvSpPr txBox="1"/>
          <p:nvPr/>
        </p:nvSpPr>
        <p:spPr>
          <a:xfrm>
            <a:off x="6855922" y="3409320"/>
            <a:ext cx="19278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Nível</a:t>
            </a:r>
            <a:r>
              <a:rPr lang="en-US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sz="2000" b="1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855922" y="4059649"/>
            <a:ext cx="227818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18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Resgate realizado com equipamentos de ascensão  ou de descida, a partir de uma posição remota.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763399" y="3409320"/>
            <a:ext cx="19278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Nível</a:t>
            </a:r>
            <a:r>
              <a:rPr lang="en-US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 sz="2000" b="1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9763399" y="4059649"/>
            <a:ext cx="22781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1800" dirty="0">
                <a:solidFill>
                  <a:schemeClr val="dk1"/>
                </a:solidFill>
                <a:latin typeface="Calibri" pitchFamily="34" charset="0"/>
                <a:ea typeface="Montserrat"/>
                <a:cs typeface="Montserrat"/>
                <a:sym typeface="Montserrat"/>
              </a:rPr>
              <a:t>Resgate realizado por brigadista subindo ou descendo até a vítima. </a:t>
            </a:r>
          </a:p>
        </p:txBody>
      </p:sp>
      <p:sp>
        <p:nvSpPr>
          <p:cNvPr id="97" name="Google Shape;97;p16"/>
          <p:cNvSpPr txBox="1"/>
          <p:nvPr/>
        </p:nvSpPr>
        <p:spPr>
          <a:xfrm>
            <a:off x="607518" y="1076543"/>
            <a:ext cx="50550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VÁRIOS NÍVEIS DE RESGATE</a:t>
            </a:r>
          </a:p>
        </p:txBody>
      </p:sp>
      <p:sp>
        <p:nvSpPr>
          <p:cNvPr id="18" name="Elipse 17"/>
          <p:cNvSpPr/>
          <p:nvPr/>
        </p:nvSpPr>
        <p:spPr>
          <a:xfrm>
            <a:off x="9956497" y="-459432"/>
            <a:ext cx="2692231" cy="2692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Google Shape;86;p16"/>
          <p:cNvSpPr/>
          <p:nvPr/>
        </p:nvSpPr>
        <p:spPr>
          <a:xfrm>
            <a:off x="680750" y="3287241"/>
            <a:ext cx="233649" cy="31313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9;p16"/>
          <p:cNvSpPr/>
          <p:nvPr/>
        </p:nvSpPr>
        <p:spPr>
          <a:xfrm>
            <a:off x="3588227" y="3287241"/>
            <a:ext cx="233649" cy="313137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2;p16"/>
          <p:cNvSpPr/>
          <p:nvPr/>
        </p:nvSpPr>
        <p:spPr>
          <a:xfrm>
            <a:off x="6495704" y="3287241"/>
            <a:ext cx="233649" cy="313137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5;p16"/>
          <p:cNvSpPr/>
          <p:nvPr/>
        </p:nvSpPr>
        <p:spPr>
          <a:xfrm>
            <a:off x="9403181" y="3287241"/>
            <a:ext cx="233649" cy="313137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8918048" y="404664"/>
            <a:ext cx="2076897" cy="20768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8472264" y="561783"/>
            <a:ext cx="2376264" cy="2376264"/>
            <a:chOff x="8472264" y="620688"/>
            <a:chExt cx="2376264" cy="2376264"/>
          </a:xfrm>
        </p:grpSpPr>
        <p:sp>
          <p:nvSpPr>
            <p:cNvPr id="2" name="Retângulo 1"/>
            <p:cNvSpPr/>
            <p:nvPr/>
          </p:nvSpPr>
          <p:spPr>
            <a:xfrm rot="20209725">
              <a:off x="8800217" y="1459716"/>
              <a:ext cx="1809282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 rot="20501860">
              <a:off x="9354945" y="1104304"/>
              <a:ext cx="882571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rot="20501860">
              <a:off x="9644585" y="1154839"/>
              <a:ext cx="882571" cy="191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9763399" y="1257110"/>
              <a:ext cx="882571" cy="839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rot="20209725">
              <a:off x="9529805" y="2034482"/>
              <a:ext cx="1082180" cy="2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266" name="Picture 2" descr="Médico Ambulância Ilustração Médico, Clipart De Ambulância, Carro De Saúde,  Item Médico Imagem PNG e PSD Para Download Gratuito | Ilustración médica,  Ambulancia, Carro de taxi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264" y="620688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40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3584</Words>
  <Application>Microsoft Office PowerPoint</Application>
  <PresentationFormat>Widescreen</PresentationFormat>
  <Paragraphs>508</Paragraphs>
  <Slides>46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5" baseType="lpstr">
      <vt:lpstr>Calibri</vt:lpstr>
      <vt:lpstr>Montserrat Black</vt:lpstr>
      <vt:lpstr>Montserrat</vt:lpstr>
      <vt:lpstr>Arial</vt:lpstr>
      <vt:lpstr>Questrial</vt:lpstr>
      <vt:lpstr>Arial Black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 Bento; Liliana</dc:creator>
  <cp:lastModifiedBy>938</cp:lastModifiedBy>
  <cp:revision>154</cp:revision>
  <dcterms:modified xsi:type="dcterms:W3CDTF">2021-09-20T13:34:11Z</dcterms:modified>
  <cp:version>Escola da Prevencao SST 2022</cp:version>
</cp:coreProperties>
</file>