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56" r:id="rId2"/>
    <p:sldId id="349" r:id="rId3"/>
    <p:sldId id="350" r:id="rId4"/>
    <p:sldId id="351" r:id="rId5"/>
    <p:sldId id="357" r:id="rId6"/>
    <p:sldId id="352" r:id="rId7"/>
    <p:sldId id="353" r:id="rId8"/>
    <p:sldId id="358" r:id="rId9"/>
    <p:sldId id="392" r:id="rId10"/>
    <p:sldId id="359" r:id="rId11"/>
    <p:sldId id="360" r:id="rId12"/>
    <p:sldId id="361" r:id="rId13"/>
    <p:sldId id="354" r:id="rId14"/>
    <p:sldId id="362" r:id="rId15"/>
    <p:sldId id="370" r:id="rId16"/>
    <p:sldId id="371" r:id="rId17"/>
    <p:sldId id="363" r:id="rId18"/>
    <p:sldId id="372" r:id="rId19"/>
    <p:sldId id="373" r:id="rId20"/>
    <p:sldId id="374" r:id="rId21"/>
    <p:sldId id="375" r:id="rId22"/>
    <p:sldId id="376" r:id="rId23"/>
    <p:sldId id="377" r:id="rId24"/>
    <p:sldId id="378" r:id="rId25"/>
    <p:sldId id="379" r:id="rId26"/>
    <p:sldId id="380" r:id="rId27"/>
    <p:sldId id="364" r:id="rId28"/>
    <p:sldId id="381" r:id="rId29"/>
    <p:sldId id="382" r:id="rId30"/>
    <p:sldId id="383" r:id="rId31"/>
    <p:sldId id="365" r:id="rId32"/>
    <p:sldId id="384" r:id="rId33"/>
    <p:sldId id="385" r:id="rId34"/>
    <p:sldId id="386" r:id="rId35"/>
    <p:sldId id="387" r:id="rId36"/>
    <p:sldId id="388" r:id="rId37"/>
    <p:sldId id="366" r:id="rId38"/>
    <p:sldId id="389" r:id="rId39"/>
    <p:sldId id="390" r:id="rId40"/>
    <p:sldId id="391" r:id="rId41"/>
    <p:sldId id="367" r:id="rId42"/>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dor" initials="A" lastIdx="1" clrIdx="0">
    <p:extLst>
      <p:ext uri="{19B8F6BF-5375-455C-9EA6-DF929625EA0E}">
        <p15:presenceInfo xmlns:p15="http://schemas.microsoft.com/office/powerpoint/2012/main" userId="Administrad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331B"/>
    <a:srgbClr val="203214"/>
    <a:srgbClr val="FFD966"/>
    <a:srgbClr val="C3BF09"/>
    <a:srgbClr val="7F7F01"/>
    <a:srgbClr val="7D9018"/>
    <a:srgbClr val="203864"/>
    <a:srgbClr val="EFEFEF"/>
    <a:srgbClr val="D00000"/>
    <a:srgbClr val="A8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Estilo Mé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Estilo Mé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62" autoAdjust="0"/>
    <p:restoredTop sz="93886" autoAdjust="0"/>
  </p:normalViewPr>
  <p:slideViewPr>
    <p:cSldViewPr snapToGrid="0">
      <p:cViewPr varScale="1">
        <p:scale>
          <a:sx n="114" d="100"/>
          <a:sy n="114" d="100"/>
        </p:scale>
        <p:origin x="576" y="8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AA32DB-0DB8-431E-AFB8-0541D65237FD}"/>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1DE3D8AC-4729-4B78-91A0-A91E60B20D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982BAE47-B78B-425D-A41F-3A3AAE665FDF}"/>
              </a:ext>
            </a:extLst>
          </p:cNvPr>
          <p:cNvSpPr>
            <a:spLocks noGrp="1"/>
          </p:cNvSpPr>
          <p:nvPr>
            <p:ph type="dt" sz="half" idx="10"/>
          </p:nvPr>
        </p:nvSpPr>
        <p:spPr/>
        <p:txBody>
          <a:bodyPr/>
          <a:lstStyle/>
          <a:p>
            <a:fld id="{7A83C492-6ABD-4ED4-92AA-D279A98020FC}" type="datetimeFigureOut">
              <a:rPr lang="pt-BR" smtClean="0"/>
              <a:t>05/11/2021</a:t>
            </a:fld>
            <a:endParaRPr lang="pt-BR"/>
          </a:p>
        </p:txBody>
      </p:sp>
      <p:sp>
        <p:nvSpPr>
          <p:cNvPr id="5" name="Espaço Reservado para Rodapé 4">
            <a:extLst>
              <a:ext uri="{FF2B5EF4-FFF2-40B4-BE49-F238E27FC236}">
                <a16:creationId xmlns:a16="http://schemas.microsoft.com/office/drawing/2014/main" id="{BEEA0679-74A4-4C92-AB2C-9BC56626DCFA}"/>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4F8E250-9DA9-4408-9164-3032CB824CB2}"/>
              </a:ext>
            </a:extLst>
          </p:cNvPr>
          <p:cNvSpPr>
            <a:spLocks noGrp="1"/>
          </p:cNvSpPr>
          <p:nvPr>
            <p:ph type="sldNum" sz="quarter" idx="12"/>
          </p:nvPr>
        </p:nvSpPr>
        <p:spPr/>
        <p:txBody>
          <a:bodyPr/>
          <a:lstStyle/>
          <a:p>
            <a:fld id="{6E6C0065-F568-4A11-88D4-F0F527741108}" type="slidenum">
              <a:rPr lang="pt-BR" smtClean="0"/>
              <a:t>‹nº›</a:t>
            </a:fld>
            <a:endParaRPr lang="pt-BR"/>
          </a:p>
        </p:txBody>
      </p:sp>
    </p:spTree>
    <p:extLst>
      <p:ext uri="{BB962C8B-B14F-4D97-AF65-F5344CB8AC3E}">
        <p14:creationId xmlns:p14="http://schemas.microsoft.com/office/powerpoint/2010/main" val="3338589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31F779-E336-43DC-AC94-E05458CC9A6A}"/>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5027F1CE-6814-414D-8262-1FC5FBB455EA}"/>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C42F1757-A653-4F82-BFBE-E0701C10B377}"/>
              </a:ext>
            </a:extLst>
          </p:cNvPr>
          <p:cNvSpPr>
            <a:spLocks noGrp="1"/>
          </p:cNvSpPr>
          <p:nvPr>
            <p:ph type="dt" sz="half" idx="10"/>
          </p:nvPr>
        </p:nvSpPr>
        <p:spPr/>
        <p:txBody>
          <a:bodyPr/>
          <a:lstStyle/>
          <a:p>
            <a:fld id="{7A83C492-6ABD-4ED4-92AA-D279A98020FC}" type="datetimeFigureOut">
              <a:rPr lang="pt-BR" smtClean="0"/>
              <a:t>05/11/2021</a:t>
            </a:fld>
            <a:endParaRPr lang="pt-BR"/>
          </a:p>
        </p:txBody>
      </p:sp>
      <p:sp>
        <p:nvSpPr>
          <p:cNvPr id="5" name="Espaço Reservado para Rodapé 4">
            <a:extLst>
              <a:ext uri="{FF2B5EF4-FFF2-40B4-BE49-F238E27FC236}">
                <a16:creationId xmlns:a16="http://schemas.microsoft.com/office/drawing/2014/main" id="{822CD4BB-96AA-4A09-ACCB-559E76899431}"/>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1CE224A8-FC46-44DF-A10C-9F76AD3F1550}"/>
              </a:ext>
            </a:extLst>
          </p:cNvPr>
          <p:cNvSpPr>
            <a:spLocks noGrp="1"/>
          </p:cNvSpPr>
          <p:nvPr>
            <p:ph type="sldNum" sz="quarter" idx="12"/>
          </p:nvPr>
        </p:nvSpPr>
        <p:spPr/>
        <p:txBody>
          <a:bodyPr/>
          <a:lstStyle/>
          <a:p>
            <a:fld id="{6E6C0065-F568-4A11-88D4-F0F527741108}" type="slidenum">
              <a:rPr lang="pt-BR" smtClean="0"/>
              <a:t>‹nº›</a:t>
            </a:fld>
            <a:endParaRPr lang="pt-BR"/>
          </a:p>
        </p:txBody>
      </p:sp>
    </p:spTree>
    <p:extLst>
      <p:ext uri="{BB962C8B-B14F-4D97-AF65-F5344CB8AC3E}">
        <p14:creationId xmlns:p14="http://schemas.microsoft.com/office/powerpoint/2010/main" val="1212990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F1C22A4-DFE0-4DD6-954A-B0CD1B046F4B}"/>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8B5FFA7A-E1EC-4DA2-8CB9-84A5FEB6468D}"/>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A8D79EB-9B3C-43FF-B06D-F4BA960D08C9}"/>
              </a:ext>
            </a:extLst>
          </p:cNvPr>
          <p:cNvSpPr>
            <a:spLocks noGrp="1"/>
          </p:cNvSpPr>
          <p:nvPr>
            <p:ph type="dt" sz="half" idx="10"/>
          </p:nvPr>
        </p:nvSpPr>
        <p:spPr/>
        <p:txBody>
          <a:bodyPr/>
          <a:lstStyle/>
          <a:p>
            <a:fld id="{7A83C492-6ABD-4ED4-92AA-D279A98020FC}" type="datetimeFigureOut">
              <a:rPr lang="pt-BR" smtClean="0"/>
              <a:t>05/11/2021</a:t>
            </a:fld>
            <a:endParaRPr lang="pt-BR"/>
          </a:p>
        </p:txBody>
      </p:sp>
      <p:sp>
        <p:nvSpPr>
          <p:cNvPr id="5" name="Espaço Reservado para Rodapé 4">
            <a:extLst>
              <a:ext uri="{FF2B5EF4-FFF2-40B4-BE49-F238E27FC236}">
                <a16:creationId xmlns:a16="http://schemas.microsoft.com/office/drawing/2014/main" id="{FA1B4DE9-3253-4EE3-AC9B-C0443357EA4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F2613F06-8FF9-4A78-A9CE-DDD5A8308290}"/>
              </a:ext>
            </a:extLst>
          </p:cNvPr>
          <p:cNvSpPr>
            <a:spLocks noGrp="1"/>
          </p:cNvSpPr>
          <p:nvPr>
            <p:ph type="sldNum" sz="quarter" idx="12"/>
          </p:nvPr>
        </p:nvSpPr>
        <p:spPr/>
        <p:txBody>
          <a:bodyPr/>
          <a:lstStyle/>
          <a:p>
            <a:fld id="{6E6C0065-F568-4A11-88D4-F0F527741108}" type="slidenum">
              <a:rPr lang="pt-BR" smtClean="0"/>
              <a:t>‹nº›</a:t>
            </a:fld>
            <a:endParaRPr lang="pt-BR"/>
          </a:p>
        </p:txBody>
      </p:sp>
    </p:spTree>
    <p:extLst>
      <p:ext uri="{BB962C8B-B14F-4D97-AF65-F5344CB8AC3E}">
        <p14:creationId xmlns:p14="http://schemas.microsoft.com/office/powerpoint/2010/main" val="3934511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3DC3EA-E144-4FD5-B31F-F4FA29BF774E}"/>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7C3ACD90-4023-4AC2-9D39-B5D6206AECCF}"/>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44174AD3-730A-4EA1-BE49-C25D60F651E1}"/>
              </a:ext>
            </a:extLst>
          </p:cNvPr>
          <p:cNvSpPr>
            <a:spLocks noGrp="1"/>
          </p:cNvSpPr>
          <p:nvPr>
            <p:ph type="dt" sz="half" idx="10"/>
          </p:nvPr>
        </p:nvSpPr>
        <p:spPr/>
        <p:txBody>
          <a:bodyPr/>
          <a:lstStyle/>
          <a:p>
            <a:fld id="{7A83C492-6ABD-4ED4-92AA-D279A98020FC}" type="datetimeFigureOut">
              <a:rPr lang="pt-BR" smtClean="0"/>
              <a:t>05/11/2021</a:t>
            </a:fld>
            <a:endParaRPr lang="pt-BR"/>
          </a:p>
        </p:txBody>
      </p:sp>
      <p:sp>
        <p:nvSpPr>
          <p:cNvPr id="5" name="Espaço Reservado para Rodapé 4">
            <a:extLst>
              <a:ext uri="{FF2B5EF4-FFF2-40B4-BE49-F238E27FC236}">
                <a16:creationId xmlns:a16="http://schemas.microsoft.com/office/drawing/2014/main" id="{5AF7A575-D005-437B-A4C2-1950273D2B3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8C2D8A0B-09FF-4A22-A488-91149AEE95D8}"/>
              </a:ext>
            </a:extLst>
          </p:cNvPr>
          <p:cNvSpPr>
            <a:spLocks noGrp="1"/>
          </p:cNvSpPr>
          <p:nvPr>
            <p:ph type="sldNum" sz="quarter" idx="12"/>
          </p:nvPr>
        </p:nvSpPr>
        <p:spPr/>
        <p:txBody>
          <a:bodyPr/>
          <a:lstStyle/>
          <a:p>
            <a:fld id="{6E6C0065-F568-4A11-88D4-F0F527741108}" type="slidenum">
              <a:rPr lang="pt-BR" smtClean="0"/>
              <a:t>‹nº›</a:t>
            </a:fld>
            <a:endParaRPr lang="pt-BR"/>
          </a:p>
        </p:txBody>
      </p:sp>
    </p:spTree>
    <p:extLst>
      <p:ext uri="{BB962C8B-B14F-4D97-AF65-F5344CB8AC3E}">
        <p14:creationId xmlns:p14="http://schemas.microsoft.com/office/powerpoint/2010/main" val="14775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1F9770-9707-46E9-9180-C704E0F417DA}"/>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CD74BBA1-8799-4783-965F-64CC77EF41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9FD69464-D8C0-4B8B-BF78-C9EDAB788C56}"/>
              </a:ext>
            </a:extLst>
          </p:cNvPr>
          <p:cNvSpPr>
            <a:spLocks noGrp="1"/>
          </p:cNvSpPr>
          <p:nvPr>
            <p:ph type="dt" sz="half" idx="10"/>
          </p:nvPr>
        </p:nvSpPr>
        <p:spPr/>
        <p:txBody>
          <a:bodyPr/>
          <a:lstStyle/>
          <a:p>
            <a:fld id="{7A83C492-6ABD-4ED4-92AA-D279A98020FC}" type="datetimeFigureOut">
              <a:rPr lang="pt-BR" smtClean="0"/>
              <a:t>05/11/2021</a:t>
            </a:fld>
            <a:endParaRPr lang="pt-BR"/>
          </a:p>
        </p:txBody>
      </p:sp>
      <p:sp>
        <p:nvSpPr>
          <p:cNvPr id="5" name="Espaço Reservado para Rodapé 4">
            <a:extLst>
              <a:ext uri="{FF2B5EF4-FFF2-40B4-BE49-F238E27FC236}">
                <a16:creationId xmlns:a16="http://schemas.microsoft.com/office/drawing/2014/main" id="{EB044D11-BE88-49DC-9ABC-42E683D31C9A}"/>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CDE73EC-792F-436A-96E6-B6D34B9428E7}"/>
              </a:ext>
            </a:extLst>
          </p:cNvPr>
          <p:cNvSpPr>
            <a:spLocks noGrp="1"/>
          </p:cNvSpPr>
          <p:nvPr>
            <p:ph type="sldNum" sz="quarter" idx="12"/>
          </p:nvPr>
        </p:nvSpPr>
        <p:spPr/>
        <p:txBody>
          <a:bodyPr/>
          <a:lstStyle/>
          <a:p>
            <a:fld id="{6E6C0065-F568-4A11-88D4-F0F527741108}" type="slidenum">
              <a:rPr lang="pt-BR" smtClean="0"/>
              <a:t>‹nº›</a:t>
            </a:fld>
            <a:endParaRPr lang="pt-BR"/>
          </a:p>
        </p:txBody>
      </p:sp>
    </p:spTree>
    <p:extLst>
      <p:ext uri="{BB962C8B-B14F-4D97-AF65-F5344CB8AC3E}">
        <p14:creationId xmlns:p14="http://schemas.microsoft.com/office/powerpoint/2010/main" val="3151589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017DD0-5DB8-407A-A8AC-FC91CFBA8ECC}"/>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2BAC2F47-0F61-4151-8982-6D55DE4C72DC}"/>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5992B846-2442-4290-9CC2-CC39740585F7}"/>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0E986869-E9A3-4247-A890-4B4C7E029E1A}"/>
              </a:ext>
            </a:extLst>
          </p:cNvPr>
          <p:cNvSpPr>
            <a:spLocks noGrp="1"/>
          </p:cNvSpPr>
          <p:nvPr>
            <p:ph type="dt" sz="half" idx="10"/>
          </p:nvPr>
        </p:nvSpPr>
        <p:spPr/>
        <p:txBody>
          <a:bodyPr/>
          <a:lstStyle/>
          <a:p>
            <a:fld id="{7A83C492-6ABD-4ED4-92AA-D279A98020FC}" type="datetimeFigureOut">
              <a:rPr lang="pt-BR" smtClean="0"/>
              <a:t>05/11/2021</a:t>
            </a:fld>
            <a:endParaRPr lang="pt-BR"/>
          </a:p>
        </p:txBody>
      </p:sp>
      <p:sp>
        <p:nvSpPr>
          <p:cNvPr id="6" name="Espaço Reservado para Rodapé 5">
            <a:extLst>
              <a:ext uri="{FF2B5EF4-FFF2-40B4-BE49-F238E27FC236}">
                <a16:creationId xmlns:a16="http://schemas.microsoft.com/office/drawing/2014/main" id="{00AE9679-040C-4203-9EC6-5D698EDD835A}"/>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8943698C-187C-4ED7-A029-3D7E65AE1BB1}"/>
              </a:ext>
            </a:extLst>
          </p:cNvPr>
          <p:cNvSpPr>
            <a:spLocks noGrp="1"/>
          </p:cNvSpPr>
          <p:nvPr>
            <p:ph type="sldNum" sz="quarter" idx="12"/>
          </p:nvPr>
        </p:nvSpPr>
        <p:spPr/>
        <p:txBody>
          <a:bodyPr/>
          <a:lstStyle/>
          <a:p>
            <a:fld id="{6E6C0065-F568-4A11-88D4-F0F527741108}" type="slidenum">
              <a:rPr lang="pt-BR" smtClean="0"/>
              <a:t>‹nº›</a:t>
            </a:fld>
            <a:endParaRPr lang="pt-BR"/>
          </a:p>
        </p:txBody>
      </p:sp>
    </p:spTree>
    <p:extLst>
      <p:ext uri="{BB962C8B-B14F-4D97-AF65-F5344CB8AC3E}">
        <p14:creationId xmlns:p14="http://schemas.microsoft.com/office/powerpoint/2010/main" val="4283052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0EE903-416F-4DFE-8EFC-B90A2FA43F37}"/>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DE5957A9-B71B-4116-A853-70A9748F25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B8E196A1-AB96-44C2-B9ED-724AFC1B274B}"/>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098F6D64-B59A-4855-9E36-A236603D7A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8DD67E83-C959-4568-B55F-E9FB25BA5260}"/>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D39D8D8B-629F-44A8-A238-38125CC0B28B}"/>
              </a:ext>
            </a:extLst>
          </p:cNvPr>
          <p:cNvSpPr>
            <a:spLocks noGrp="1"/>
          </p:cNvSpPr>
          <p:nvPr>
            <p:ph type="dt" sz="half" idx="10"/>
          </p:nvPr>
        </p:nvSpPr>
        <p:spPr/>
        <p:txBody>
          <a:bodyPr/>
          <a:lstStyle/>
          <a:p>
            <a:fld id="{7A83C492-6ABD-4ED4-92AA-D279A98020FC}" type="datetimeFigureOut">
              <a:rPr lang="pt-BR" smtClean="0"/>
              <a:t>05/11/2021</a:t>
            </a:fld>
            <a:endParaRPr lang="pt-BR"/>
          </a:p>
        </p:txBody>
      </p:sp>
      <p:sp>
        <p:nvSpPr>
          <p:cNvPr id="8" name="Espaço Reservado para Rodapé 7">
            <a:extLst>
              <a:ext uri="{FF2B5EF4-FFF2-40B4-BE49-F238E27FC236}">
                <a16:creationId xmlns:a16="http://schemas.microsoft.com/office/drawing/2014/main" id="{A5C422A9-2537-4AC2-AB5D-E02E509FC435}"/>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E58BB012-5557-4EB8-A470-44EBF8C579C5}"/>
              </a:ext>
            </a:extLst>
          </p:cNvPr>
          <p:cNvSpPr>
            <a:spLocks noGrp="1"/>
          </p:cNvSpPr>
          <p:nvPr>
            <p:ph type="sldNum" sz="quarter" idx="12"/>
          </p:nvPr>
        </p:nvSpPr>
        <p:spPr/>
        <p:txBody>
          <a:bodyPr/>
          <a:lstStyle/>
          <a:p>
            <a:fld id="{6E6C0065-F568-4A11-88D4-F0F527741108}" type="slidenum">
              <a:rPr lang="pt-BR" smtClean="0"/>
              <a:t>‹nº›</a:t>
            </a:fld>
            <a:endParaRPr lang="pt-BR"/>
          </a:p>
        </p:txBody>
      </p:sp>
    </p:spTree>
    <p:extLst>
      <p:ext uri="{BB962C8B-B14F-4D97-AF65-F5344CB8AC3E}">
        <p14:creationId xmlns:p14="http://schemas.microsoft.com/office/powerpoint/2010/main" val="2921880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7101BA-E983-41D1-B36B-3F1C8A4D9520}"/>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8A76D761-FE52-454E-9BAF-E512C46B89B8}"/>
              </a:ext>
            </a:extLst>
          </p:cNvPr>
          <p:cNvSpPr>
            <a:spLocks noGrp="1"/>
          </p:cNvSpPr>
          <p:nvPr>
            <p:ph type="dt" sz="half" idx="10"/>
          </p:nvPr>
        </p:nvSpPr>
        <p:spPr/>
        <p:txBody>
          <a:bodyPr/>
          <a:lstStyle/>
          <a:p>
            <a:fld id="{7A83C492-6ABD-4ED4-92AA-D279A98020FC}" type="datetimeFigureOut">
              <a:rPr lang="pt-BR" smtClean="0"/>
              <a:t>05/11/2021</a:t>
            </a:fld>
            <a:endParaRPr lang="pt-BR"/>
          </a:p>
        </p:txBody>
      </p:sp>
      <p:sp>
        <p:nvSpPr>
          <p:cNvPr id="4" name="Espaço Reservado para Rodapé 3">
            <a:extLst>
              <a:ext uri="{FF2B5EF4-FFF2-40B4-BE49-F238E27FC236}">
                <a16:creationId xmlns:a16="http://schemas.microsoft.com/office/drawing/2014/main" id="{39B9A8A8-E25A-427D-AF2E-1FA463935446}"/>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D93F9B6E-CA18-4F8B-9B2A-3F6D35FC4E0A}"/>
              </a:ext>
            </a:extLst>
          </p:cNvPr>
          <p:cNvSpPr>
            <a:spLocks noGrp="1"/>
          </p:cNvSpPr>
          <p:nvPr>
            <p:ph type="sldNum" sz="quarter" idx="12"/>
          </p:nvPr>
        </p:nvSpPr>
        <p:spPr/>
        <p:txBody>
          <a:bodyPr/>
          <a:lstStyle/>
          <a:p>
            <a:fld id="{6E6C0065-F568-4A11-88D4-F0F527741108}" type="slidenum">
              <a:rPr lang="pt-BR" smtClean="0"/>
              <a:t>‹nº›</a:t>
            </a:fld>
            <a:endParaRPr lang="pt-BR"/>
          </a:p>
        </p:txBody>
      </p:sp>
    </p:spTree>
    <p:extLst>
      <p:ext uri="{BB962C8B-B14F-4D97-AF65-F5344CB8AC3E}">
        <p14:creationId xmlns:p14="http://schemas.microsoft.com/office/powerpoint/2010/main" val="1346148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59DB1E0A-77D8-483A-A98F-D8B57A16D670}"/>
              </a:ext>
            </a:extLst>
          </p:cNvPr>
          <p:cNvSpPr>
            <a:spLocks noGrp="1"/>
          </p:cNvSpPr>
          <p:nvPr>
            <p:ph type="dt" sz="half" idx="10"/>
          </p:nvPr>
        </p:nvSpPr>
        <p:spPr/>
        <p:txBody>
          <a:bodyPr/>
          <a:lstStyle/>
          <a:p>
            <a:fld id="{7A83C492-6ABD-4ED4-92AA-D279A98020FC}" type="datetimeFigureOut">
              <a:rPr lang="pt-BR" smtClean="0"/>
              <a:t>05/11/2021</a:t>
            </a:fld>
            <a:endParaRPr lang="pt-BR"/>
          </a:p>
        </p:txBody>
      </p:sp>
      <p:sp>
        <p:nvSpPr>
          <p:cNvPr id="3" name="Espaço Reservado para Rodapé 2">
            <a:extLst>
              <a:ext uri="{FF2B5EF4-FFF2-40B4-BE49-F238E27FC236}">
                <a16:creationId xmlns:a16="http://schemas.microsoft.com/office/drawing/2014/main" id="{0708BBBF-3F67-4B7C-98C6-EED85DE80C6F}"/>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9568FE65-E3CD-41E1-8FF3-A4314AA35D84}"/>
              </a:ext>
            </a:extLst>
          </p:cNvPr>
          <p:cNvSpPr>
            <a:spLocks noGrp="1"/>
          </p:cNvSpPr>
          <p:nvPr>
            <p:ph type="sldNum" sz="quarter" idx="12"/>
          </p:nvPr>
        </p:nvSpPr>
        <p:spPr/>
        <p:txBody>
          <a:bodyPr/>
          <a:lstStyle/>
          <a:p>
            <a:fld id="{6E6C0065-F568-4A11-88D4-F0F527741108}" type="slidenum">
              <a:rPr lang="pt-BR" smtClean="0"/>
              <a:t>‹nº›</a:t>
            </a:fld>
            <a:endParaRPr lang="pt-BR"/>
          </a:p>
        </p:txBody>
      </p:sp>
    </p:spTree>
    <p:extLst>
      <p:ext uri="{BB962C8B-B14F-4D97-AF65-F5344CB8AC3E}">
        <p14:creationId xmlns:p14="http://schemas.microsoft.com/office/powerpoint/2010/main" val="2221243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2EAF5C-3ED0-4F5A-8613-C86E1BC673CF}"/>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D5B40D47-D18E-4A63-B3B9-46D5751E3F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243E3892-8D5C-4840-9D9D-15BC9B4922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5CB16FD3-C08B-42B7-8962-3C6221B730B4}"/>
              </a:ext>
            </a:extLst>
          </p:cNvPr>
          <p:cNvSpPr>
            <a:spLocks noGrp="1"/>
          </p:cNvSpPr>
          <p:nvPr>
            <p:ph type="dt" sz="half" idx="10"/>
          </p:nvPr>
        </p:nvSpPr>
        <p:spPr/>
        <p:txBody>
          <a:bodyPr/>
          <a:lstStyle/>
          <a:p>
            <a:fld id="{7A83C492-6ABD-4ED4-92AA-D279A98020FC}" type="datetimeFigureOut">
              <a:rPr lang="pt-BR" smtClean="0"/>
              <a:t>05/11/2021</a:t>
            </a:fld>
            <a:endParaRPr lang="pt-BR"/>
          </a:p>
        </p:txBody>
      </p:sp>
      <p:sp>
        <p:nvSpPr>
          <p:cNvPr id="6" name="Espaço Reservado para Rodapé 5">
            <a:extLst>
              <a:ext uri="{FF2B5EF4-FFF2-40B4-BE49-F238E27FC236}">
                <a16:creationId xmlns:a16="http://schemas.microsoft.com/office/drawing/2014/main" id="{882B30FE-62EF-4F70-8C7E-CD02154D7E5F}"/>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161A2257-526D-4A38-AABF-CEFC3F56DE83}"/>
              </a:ext>
            </a:extLst>
          </p:cNvPr>
          <p:cNvSpPr>
            <a:spLocks noGrp="1"/>
          </p:cNvSpPr>
          <p:nvPr>
            <p:ph type="sldNum" sz="quarter" idx="12"/>
          </p:nvPr>
        </p:nvSpPr>
        <p:spPr/>
        <p:txBody>
          <a:bodyPr/>
          <a:lstStyle/>
          <a:p>
            <a:fld id="{6E6C0065-F568-4A11-88D4-F0F527741108}" type="slidenum">
              <a:rPr lang="pt-BR" smtClean="0"/>
              <a:t>‹nº›</a:t>
            </a:fld>
            <a:endParaRPr lang="pt-BR"/>
          </a:p>
        </p:txBody>
      </p:sp>
    </p:spTree>
    <p:extLst>
      <p:ext uri="{BB962C8B-B14F-4D97-AF65-F5344CB8AC3E}">
        <p14:creationId xmlns:p14="http://schemas.microsoft.com/office/powerpoint/2010/main" val="25668647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E06B0E-B75D-424F-AFE2-F1F68B8C8E6E}"/>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CE701D9C-9E4A-4D6E-8E69-DAC61FC042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B6958E53-7A79-47BC-9565-8065D5C332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302B2715-244A-4ED3-A485-96673B69C7C2}"/>
              </a:ext>
            </a:extLst>
          </p:cNvPr>
          <p:cNvSpPr>
            <a:spLocks noGrp="1"/>
          </p:cNvSpPr>
          <p:nvPr>
            <p:ph type="dt" sz="half" idx="10"/>
          </p:nvPr>
        </p:nvSpPr>
        <p:spPr/>
        <p:txBody>
          <a:bodyPr/>
          <a:lstStyle/>
          <a:p>
            <a:fld id="{7A83C492-6ABD-4ED4-92AA-D279A98020FC}" type="datetimeFigureOut">
              <a:rPr lang="pt-BR" smtClean="0"/>
              <a:t>05/11/2021</a:t>
            </a:fld>
            <a:endParaRPr lang="pt-BR"/>
          </a:p>
        </p:txBody>
      </p:sp>
      <p:sp>
        <p:nvSpPr>
          <p:cNvPr id="6" name="Espaço Reservado para Rodapé 5">
            <a:extLst>
              <a:ext uri="{FF2B5EF4-FFF2-40B4-BE49-F238E27FC236}">
                <a16:creationId xmlns:a16="http://schemas.microsoft.com/office/drawing/2014/main" id="{F2FB993C-0858-48DC-9F10-D37B36952182}"/>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10873E61-7957-4BC5-A28E-7B489D226F9C}"/>
              </a:ext>
            </a:extLst>
          </p:cNvPr>
          <p:cNvSpPr>
            <a:spLocks noGrp="1"/>
          </p:cNvSpPr>
          <p:nvPr>
            <p:ph type="sldNum" sz="quarter" idx="12"/>
          </p:nvPr>
        </p:nvSpPr>
        <p:spPr/>
        <p:txBody>
          <a:bodyPr/>
          <a:lstStyle/>
          <a:p>
            <a:fld id="{6E6C0065-F568-4A11-88D4-F0F527741108}" type="slidenum">
              <a:rPr lang="pt-BR" smtClean="0"/>
              <a:t>‹nº›</a:t>
            </a:fld>
            <a:endParaRPr lang="pt-BR"/>
          </a:p>
        </p:txBody>
      </p:sp>
    </p:spTree>
    <p:extLst>
      <p:ext uri="{BB962C8B-B14F-4D97-AF65-F5344CB8AC3E}">
        <p14:creationId xmlns:p14="http://schemas.microsoft.com/office/powerpoint/2010/main" val="18240936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D2D5D493-9B10-475E-BE61-7322C33A89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9ABBDE8F-24F4-4A2B-BBC6-2F2E76C118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9712715-760C-4270-8904-B5E540F322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83C492-6ABD-4ED4-92AA-D279A98020FC}" type="datetimeFigureOut">
              <a:rPr lang="pt-BR" smtClean="0"/>
              <a:t>05/11/2021</a:t>
            </a:fld>
            <a:endParaRPr lang="pt-BR"/>
          </a:p>
        </p:txBody>
      </p:sp>
      <p:sp>
        <p:nvSpPr>
          <p:cNvPr id="5" name="Espaço Reservado para Rodapé 4">
            <a:extLst>
              <a:ext uri="{FF2B5EF4-FFF2-40B4-BE49-F238E27FC236}">
                <a16:creationId xmlns:a16="http://schemas.microsoft.com/office/drawing/2014/main" id="{605249F5-E3A1-4905-802B-BABE0E0C13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686CBD8B-BC1B-4B01-81D3-0E5E6B6EAF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6C0065-F568-4A11-88D4-F0F527741108}" type="slidenum">
              <a:rPr lang="pt-BR" smtClean="0"/>
              <a:t>‹nº›</a:t>
            </a:fld>
            <a:endParaRPr lang="pt-BR"/>
          </a:p>
        </p:txBody>
      </p:sp>
    </p:spTree>
    <p:extLst>
      <p:ext uri="{BB962C8B-B14F-4D97-AF65-F5344CB8AC3E}">
        <p14:creationId xmlns:p14="http://schemas.microsoft.com/office/powerpoint/2010/main" val="1475434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22.png"/><Relationship Id="rId5" Type="http://schemas.microsoft.com/office/2007/relationships/hdphoto" Target="../media/hdphoto8.wdp"/><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microsoft.com/office/2007/relationships/hdphoto" Target="../media/hdphoto9.wdp"/></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85000"/>
                <a:alpha val="70000"/>
              </a:schemeClr>
            </a:gs>
            <a:gs pos="98000">
              <a:schemeClr val="bg1">
                <a:lumMod val="9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964CCE4F-1DCB-4772-87BD-E7B7A8426A1D}"/>
              </a:ext>
            </a:extLst>
          </p:cNvPr>
          <p:cNvSpPr txBox="1"/>
          <p:nvPr/>
        </p:nvSpPr>
        <p:spPr>
          <a:xfrm>
            <a:off x="6918815" y="1420262"/>
            <a:ext cx="3817765" cy="2462213"/>
          </a:xfrm>
          <a:prstGeom prst="rect">
            <a:avLst/>
          </a:prstGeom>
          <a:noFill/>
        </p:spPr>
        <p:txBody>
          <a:bodyPr wrap="square" rtlCol="0">
            <a:spAutoFit/>
          </a:bodyPr>
          <a:lstStyle/>
          <a:p>
            <a:r>
              <a:rPr lang="pt-BR" sz="1400"/>
              <a:t>Esse material foi desenvolvido pela Escola da Prevenção.</a:t>
            </a:r>
          </a:p>
          <a:p>
            <a:endParaRPr lang="pt-BR" sz="1400"/>
          </a:p>
          <a:p>
            <a:r>
              <a:rPr lang="pt-BR" sz="1400"/>
              <a:t>Obrigado por apoiar nossa missão.</a:t>
            </a:r>
          </a:p>
          <a:p>
            <a:endParaRPr lang="pt-BR" sz="1400"/>
          </a:p>
          <a:p>
            <a:r>
              <a:rPr lang="pt-BR" sz="1400"/>
              <a:t>Conheça mais produtos em nosso site</a:t>
            </a:r>
          </a:p>
          <a:p>
            <a:r>
              <a:rPr lang="pt-BR" sz="1400"/>
              <a:t>www.escoladaprevencao.com </a:t>
            </a:r>
          </a:p>
          <a:p>
            <a:endParaRPr lang="pt-BR" sz="1400"/>
          </a:p>
          <a:p>
            <a:r>
              <a:rPr lang="pt-BR" sz="1400"/>
              <a:t>Obrigado!</a:t>
            </a:r>
          </a:p>
          <a:p>
            <a:r>
              <a:rPr lang="pt-BR" sz="1400"/>
              <a:t>Herbert Bento da Escola da Prevenção</a:t>
            </a:r>
          </a:p>
          <a:p>
            <a:endParaRPr lang="pt-BR" sz="1400"/>
          </a:p>
        </p:txBody>
      </p:sp>
      <p:pic>
        <p:nvPicPr>
          <p:cNvPr id="14" name="Imagem 13">
            <a:extLst>
              <a:ext uri="{FF2B5EF4-FFF2-40B4-BE49-F238E27FC236}">
                <a16:creationId xmlns:a16="http://schemas.microsoft.com/office/drawing/2014/main" id="{C4DD6C2F-593B-476C-8B43-43570B4C645B}"/>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t="7692"/>
          <a:stretch/>
        </p:blipFill>
        <p:spPr>
          <a:xfrm>
            <a:off x="0" y="-1"/>
            <a:ext cx="12192000" cy="6858001"/>
          </a:xfrm>
          <a:prstGeom prst="rect">
            <a:avLst/>
          </a:prstGeom>
        </p:spPr>
      </p:pic>
      <p:sp>
        <p:nvSpPr>
          <p:cNvPr id="13" name="Retângulo 12">
            <a:extLst>
              <a:ext uri="{FF2B5EF4-FFF2-40B4-BE49-F238E27FC236}">
                <a16:creationId xmlns:a16="http://schemas.microsoft.com/office/drawing/2014/main" id="{159C404C-57B4-4031-BFE4-321050D5D008}"/>
              </a:ext>
            </a:extLst>
          </p:cNvPr>
          <p:cNvSpPr/>
          <p:nvPr/>
        </p:nvSpPr>
        <p:spPr>
          <a:xfrm>
            <a:off x="0" y="-2"/>
            <a:ext cx="12192000" cy="6883401"/>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F9D53EF6-71EE-4311-B322-28613A8FE51A}"/>
              </a:ext>
            </a:extLst>
          </p:cNvPr>
          <p:cNvSpPr/>
          <p:nvPr/>
        </p:nvSpPr>
        <p:spPr>
          <a:xfrm>
            <a:off x="91523" y="88900"/>
            <a:ext cx="11996254" cy="66802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Retângulo 23">
            <a:extLst>
              <a:ext uri="{FF2B5EF4-FFF2-40B4-BE49-F238E27FC236}">
                <a16:creationId xmlns:a16="http://schemas.microsoft.com/office/drawing/2014/main" id="{BD196AB2-DC5D-4946-9807-FC328611443C}"/>
              </a:ext>
            </a:extLst>
          </p:cNvPr>
          <p:cNvSpPr/>
          <p:nvPr/>
        </p:nvSpPr>
        <p:spPr>
          <a:xfrm>
            <a:off x="1385343" y="1345746"/>
            <a:ext cx="2316371" cy="4547508"/>
          </a:xfrm>
          <a:prstGeom prst="rect">
            <a:avLst/>
          </a:prstGeom>
          <a:solidFill>
            <a:schemeClr val="tx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8" name="Imagem 17">
            <a:extLst>
              <a:ext uri="{FF2B5EF4-FFF2-40B4-BE49-F238E27FC236}">
                <a16:creationId xmlns:a16="http://schemas.microsoft.com/office/drawing/2014/main" id="{560E2AEE-4378-49D1-8DC9-E377B5B08FBA}"/>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Effect>
                      <a14:brightnessContrast contrast="40000"/>
                    </a14:imgEffect>
                  </a14:imgLayer>
                </a14:imgProps>
              </a:ext>
            </a:extLst>
          </a:blip>
          <a:srcRect l="31903" r="31079"/>
          <a:stretch/>
        </p:blipFill>
        <p:spPr>
          <a:xfrm>
            <a:off x="1831018" y="1521279"/>
            <a:ext cx="1539323" cy="4158343"/>
          </a:xfrm>
          <a:prstGeom prst="rect">
            <a:avLst/>
          </a:prstGeom>
        </p:spPr>
      </p:pic>
      <p:sp>
        <p:nvSpPr>
          <p:cNvPr id="27" name="CaixaDeTexto 26">
            <a:extLst>
              <a:ext uri="{FF2B5EF4-FFF2-40B4-BE49-F238E27FC236}">
                <a16:creationId xmlns:a16="http://schemas.microsoft.com/office/drawing/2014/main" id="{3C216918-F636-47A5-982B-704AE1C8B2C3}"/>
              </a:ext>
            </a:extLst>
          </p:cNvPr>
          <p:cNvSpPr txBox="1"/>
          <p:nvPr/>
        </p:nvSpPr>
        <p:spPr>
          <a:xfrm>
            <a:off x="3187364" y="4378342"/>
            <a:ext cx="6816066" cy="1446550"/>
          </a:xfrm>
          <a:prstGeom prst="rect">
            <a:avLst/>
          </a:prstGeom>
          <a:noFill/>
          <a:effectLst>
            <a:outerShdw blurRad="50800" dist="38100" dir="2700000" algn="tl" rotWithShape="0">
              <a:prstClr val="black">
                <a:alpha val="40000"/>
              </a:prstClr>
            </a:outerShdw>
          </a:effectLst>
        </p:spPr>
        <p:txBody>
          <a:bodyPr wrap="square" rtlCol="0">
            <a:spAutoFit/>
          </a:bodyPr>
          <a:lstStyle/>
          <a:p>
            <a:r>
              <a:rPr lang="pt-BR" sz="4400" b="1" dirty="0">
                <a:solidFill>
                  <a:schemeClr val="bg1"/>
                </a:solidFill>
                <a:latin typeface="Montserrat" panose="00000500000000000000" pitchFamily="2" charset="0"/>
              </a:rPr>
              <a:t>TRAVA-QUEDAS RETRÁTIL</a:t>
            </a:r>
            <a:endParaRPr lang="pt-BR" sz="3200" b="1" dirty="0">
              <a:solidFill>
                <a:schemeClr val="bg1"/>
              </a:solidFill>
              <a:latin typeface="Montserrat" panose="00000500000000000000" pitchFamily="2" charset="0"/>
            </a:endParaRPr>
          </a:p>
        </p:txBody>
      </p:sp>
      <p:sp>
        <p:nvSpPr>
          <p:cNvPr id="43" name="Forma Livre: Forma 42">
            <a:extLst>
              <a:ext uri="{FF2B5EF4-FFF2-40B4-BE49-F238E27FC236}">
                <a16:creationId xmlns:a16="http://schemas.microsoft.com/office/drawing/2014/main" id="{261A2F56-C9E2-4932-BF0E-9DACCCBCA556}"/>
              </a:ext>
            </a:extLst>
          </p:cNvPr>
          <p:cNvSpPr/>
          <p:nvPr/>
        </p:nvSpPr>
        <p:spPr>
          <a:xfrm>
            <a:off x="11420740" y="6125147"/>
            <a:ext cx="1156511" cy="1165132"/>
          </a:xfrm>
          <a:custGeom>
            <a:avLst/>
            <a:gdLst>
              <a:gd name="connsiteX0" fmla="*/ 1440689 w 1440689"/>
              <a:gd name="connsiteY0" fmla="*/ 800404 h 1451428"/>
              <a:gd name="connsiteX1" fmla="*/ 1433474 w 1440689"/>
              <a:gd name="connsiteY1" fmla="*/ 871971 h 1451428"/>
              <a:gd name="connsiteX2" fmla="*/ 1420309 w 1440689"/>
              <a:gd name="connsiteY2" fmla="*/ 914382 h 1451428"/>
              <a:gd name="connsiteX3" fmla="*/ 1075641 w 1440689"/>
              <a:gd name="connsiteY3" fmla="*/ 1356047 h 1451428"/>
              <a:gd name="connsiteX4" fmla="*/ 1004985 w 1440689"/>
              <a:gd name="connsiteY4" fmla="*/ 1394398 h 1451428"/>
              <a:gd name="connsiteX5" fmla="*/ 968246 w 1440689"/>
              <a:gd name="connsiteY5" fmla="*/ 1405802 h 1451428"/>
              <a:gd name="connsiteX6" fmla="*/ 1421709 w 1440689"/>
              <a:gd name="connsiteY6" fmla="*/ 541557 h 1451428"/>
              <a:gd name="connsiteX7" fmla="*/ 1433474 w 1440689"/>
              <a:gd name="connsiteY7" fmla="*/ 579457 h 1451428"/>
              <a:gd name="connsiteX8" fmla="*/ 1436589 w 1440689"/>
              <a:gd name="connsiteY8" fmla="*/ 610353 h 1451428"/>
              <a:gd name="connsiteX9" fmla="*/ 782595 w 1440689"/>
              <a:gd name="connsiteY9" fmla="*/ 1448394 h 1451428"/>
              <a:gd name="connsiteX10" fmla="*/ 722504 w 1440689"/>
              <a:gd name="connsiteY10" fmla="*/ 1451428 h 1451428"/>
              <a:gd name="connsiteX11" fmla="*/ 712071 w 1440689"/>
              <a:gd name="connsiteY11" fmla="*/ 1450901 h 1451428"/>
              <a:gd name="connsiteX12" fmla="*/ 1360164 w 1440689"/>
              <a:gd name="connsiteY12" fmla="*/ 386076 h 1451428"/>
              <a:gd name="connsiteX13" fmla="*/ 1388291 w 1440689"/>
              <a:gd name="connsiteY13" fmla="*/ 437896 h 1451428"/>
              <a:gd name="connsiteX14" fmla="*/ 605383 w 1440689"/>
              <a:gd name="connsiteY14" fmla="*/ 1441131 h 1451428"/>
              <a:gd name="connsiteX15" fmla="*/ 576248 w 1440689"/>
              <a:gd name="connsiteY15" fmla="*/ 1436684 h 1451428"/>
              <a:gd name="connsiteX16" fmla="*/ 547299 w 1440689"/>
              <a:gd name="connsiteY16" fmla="*/ 1427698 h 1451428"/>
              <a:gd name="connsiteX17" fmla="*/ 1269775 w 1440689"/>
              <a:gd name="connsiteY17" fmla="*/ 253902 h 1451428"/>
              <a:gd name="connsiteX18" fmla="*/ 1305013 w 1440689"/>
              <a:gd name="connsiteY18" fmla="*/ 296611 h 1451428"/>
              <a:gd name="connsiteX19" fmla="*/ 446700 w 1440689"/>
              <a:gd name="connsiteY19" fmla="*/ 1396471 h 1451428"/>
              <a:gd name="connsiteX20" fmla="*/ 440024 w 1440689"/>
              <a:gd name="connsiteY20" fmla="*/ 1394398 h 1451428"/>
              <a:gd name="connsiteX21" fmla="*/ 397685 w 1440689"/>
              <a:gd name="connsiteY21" fmla="*/ 1371417 h 1451428"/>
              <a:gd name="connsiteX22" fmla="*/ 1141615 w 1440689"/>
              <a:gd name="connsiteY22" fmla="*/ 134961 h 1451428"/>
              <a:gd name="connsiteX23" fmla="*/ 1183325 w 1440689"/>
              <a:gd name="connsiteY23" fmla="*/ 169375 h 1451428"/>
              <a:gd name="connsiteX24" fmla="*/ 294123 w 1440689"/>
              <a:gd name="connsiteY24" fmla="*/ 1308818 h 1451428"/>
              <a:gd name="connsiteX25" fmla="*/ 252412 w 1440689"/>
              <a:gd name="connsiteY25" fmla="*/ 1274404 h 1451428"/>
              <a:gd name="connsiteX26" fmla="*/ 1015217 w 1440689"/>
              <a:gd name="connsiteY26" fmla="*/ 62584 h 1451428"/>
              <a:gd name="connsiteX27" fmla="*/ 1063382 w 1440689"/>
              <a:gd name="connsiteY27" fmla="*/ 88727 h 1451428"/>
              <a:gd name="connsiteX28" fmla="*/ 186982 w 1440689"/>
              <a:gd name="connsiteY28" fmla="*/ 1211765 h 1451428"/>
              <a:gd name="connsiteX29" fmla="*/ 151744 w 1440689"/>
              <a:gd name="connsiteY29" fmla="*/ 1169056 h 1451428"/>
              <a:gd name="connsiteX30" fmla="*/ 515189 w 1440689"/>
              <a:gd name="connsiteY30" fmla="*/ 33698 h 1451428"/>
              <a:gd name="connsiteX31" fmla="*/ 0 w 1440689"/>
              <a:gd name="connsiteY31" fmla="*/ 693871 h 1451428"/>
              <a:gd name="connsiteX32" fmla="*/ 10172 w 1440689"/>
              <a:gd name="connsiteY32" fmla="*/ 592975 h 1451428"/>
              <a:gd name="connsiteX33" fmla="*/ 419883 w 1440689"/>
              <a:gd name="connsiteY33" fmla="*/ 67962 h 1451428"/>
              <a:gd name="connsiteX34" fmla="*/ 440024 w 1440689"/>
              <a:gd name="connsiteY34" fmla="*/ 57030 h 1451428"/>
              <a:gd name="connsiteX35" fmla="*/ 865645 w 1440689"/>
              <a:gd name="connsiteY35" fmla="*/ 14268 h 1451428"/>
              <a:gd name="connsiteX36" fmla="*/ 868761 w 1440689"/>
              <a:gd name="connsiteY36" fmla="*/ 14744 h 1451428"/>
              <a:gd name="connsiteX37" fmla="*/ 921150 w 1440689"/>
              <a:gd name="connsiteY37" fmla="*/ 31006 h 1451428"/>
              <a:gd name="connsiteX38" fmla="*/ 96789 w 1440689"/>
              <a:gd name="connsiteY38" fmla="*/ 1087359 h 1451428"/>
              <a:gd name="connsiteX39" fmla="*/ 68662 w 1440689"/>
              <a:gd name="connsiteY39" fmla="*/ 1035538 h 1451428"/>
              <a:gd name="connsiteX40" fmla="*/ 722504 w 1440689"/>
              <a:gd name="connsiteY40" fmla="*/ 0 h 1451428"/>
              <a:gd name="connsiteX41" fmla="*/ 724296 w 1440689"/>
              <a:gd name="connsiteY41" fmla="*/ 91 h 1451428"/>
              <a:gd name="connsiteX42" fmla="*/ 20743 w 1440689"/>
              <a:gd name="connsiteY42" fmla="*/ 901637 h 1451428"/>
              <a:gd name="connsiteX43" fmla="*/ 11534 w 1440689"/>
              <a:gd name="connsiteY43" fmla="*/ 871971 h 1451428"/>
              <a:gd name="connsiteX44" fmla="*/ 7392 w 1440689"/>
              <a:gd name="connsiteY44" fmla="*/ 830882 h 1451428"/>
              <a:gd name="connsiteX45" fmla="*/ 653063 w 1440689"/>
              <a:gd name="connsiteY45" fmla="*/ 3507 h 145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440689" h="1451428">
                <a:moveTo>
                  <a:pt x="1440689" y="800404"/>
                </a:moveTo>
                <a:lnTo>
                  <a:pt x="1433474" y="871971"/>
                </a:lnTo>
                <a:lnTo>
                  <a:pt x="1420309" y="914382"/>
                </a:lnTo>
                <a:lnTo>
                  <a:pt x="1075641" y="1356047"/>
                </a:lnTo>
                <a:lnTo>
                  <a:pt x="1004985" y="1394398"/>
                </a:lnTo>
                <a:lnTo>
                  <a:pt x="968246" y="1405802"/>
                </a:lnTo>
                <a:close/>
                <a:moveTo>
                  <a:pt x="1421709" y="541557"/>
                </a:moveTo>
                <a:lnTo>
                  <a:pt x="1433474" y="579457"/>
                </a:lnTo>
                <a:lnTo>
                  <a:pt x="1436589" y="610353"/>
                </a:lnTo>
                <a:lnTo>
                  <a:pt x="782595" y="1448394"/>
                </a:lnTo>
                <a:lnTo>
                  <a:pt x="722504" y="1451428"/>
                </a:lnTo>
                <a:lnTo>
                  <a:pt x="712071" y="1450901"/>
                </a:lnTo>
                <a:close/>
                <a:moveTo>
                  <a:pt x="1360164" y="386076"/>
                </a:moveTo>
                <a:lnTo>
                  <a:pt x="1388291" y="437896"/>
                </a:lnTo>
                <a:lnTo>
                  <a:pt x="605383" y="1441131"/>
                </a:lnTo>
                <a:lnTo>
                  <a:pt x="576248" y="1436684"/>
                </a:lnTo>
                <a:lnTo>
                  <a:pt x="547299" y="1427698"/>
                </a:lnTo>
                <a:close/>
                <a:moveTo>
                  <a:pt x="1269775" y="253902"/>
                </a:moveTo>
                <a:lnTo>
                  <a:pt x="1305013" y="296611"/>
                </a:lnTo>
                <a:lnTo>
                  <a:pt x="446700" y="1396471"/>
                </a:lnTo>
                <a:lnTo>
                  <a:pt x="440024" y="1394398"/>
                </a:lnTo>
                <a:lnTo>
                  <a:pt x="397685" y="1371417"/>
                </a:lnTo>
                <a:close/>
                <a:moveTo>
                  <a:pt x="1141615" y="134961"/>
                </a:moveTo>
                <a:lnTo>
                  <a:pt x="1183325" y="169375"/>
                </a:lnTo>
                <a:lnTo>
                  <a:pt x="294123" y="1308818"/>
                </a:lnTo>
                <a:lnTo>
                  <a:pt x="252412" y="1274404"/>
                </a:lnTo>
                <a:close/>
                <a:moveTo>
                  <a:pt x="1015217" y="62584"/>
                </a:moveTo>
                <a:lnTo>
                  <a:pt x="1063382" y="88727"/>
                </a:lnTo>
                <a:lnTo>
                  <a:pt x="186982" y="1211765"/>
                </a:lnTo>
                <a:lnTo>
                  <a:pt x="151744" y="1169056"/>
                </a:lnTo>
                <a:close/>
                <a:moveTo>
                  <a:pt x="515189" y="33698"/>
                </a:moveTo>
                <a:lnTo>
                  <a:pt x="0" y="693871"/>
                </a:lnTo>
                <a:lnTo>
                  <a:pt x="10172" y="592975"/>
                </a:lnTo>
                <a:lnTo>
                  <a:pt x="419883" y="67962"/>
                </a:lnTo>
                <a:lnTo>
                  <a:pt x="440024" y="57030"/>
                </a:lnTo>
                <a:close/>
                <a:moveTo>
                  <a:pt x="865645" y="14268"/>
                </a:moveTo>
                <a:lnTo>
                  <a:pt x="868761" y="14744"/>
                </a:lnTo>
                <a:lnTo>
                  <a:pt x="921150" y="31006"/>
                </a:lnTo>
                <a:lnTo>
                  <a:pt x="96789" y="1087359"/>
                </a:lnTo>
                <a:lnTo>
                  <a:pt x="68662" y="1035538"/>
                </a:lnTo>
                <a:close/>
                <a:moveTo>
                  <a:pt x="722504" y="0"/>
                </a:moveTo>
                <a:lnTo>
                  <a:pt x="724296" y="91"/>
                </a:lnTo>
                <a:lnTo>
                  <a:pt x="20743" y="901637"/>
                </a:lnTo>
                <a:lnTo>
                  <a:pt x="11534" y="871971"/>
                </a:lnTo>
                <a:lnTo>
                  <a:pt x="7392" y="830882"/>
                </a:lnTo>
                <a:lnTo>
                  <a:pt x="653063" y="3507"/>
                </a:lnTo>
                <a:close/>
              </a:path>
            </a:pathLst>
          </a:cu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p>
        </p:txBody>
      </p:sp>
      <p:pic>
        <p:nvPicPr>
          <p:cNvPr id="45" name="Imagem 44" descr="Forma&#10;&#10;Descrição gerada automaticamente com confiança baixa">
            <a:extLst>
              <a:ext uri="{FF2B5EF4-FFF2-40B4-BE49-F238E27FC236}">
                <a16:creationId xmlns:a16="http://schemas.microsoft.com/office/drawing/2014/main" id="{F37BBA36-C41C-4E40-92B6-C8F518120076}"/>
              </a:ext>
            </a:extLst>
          </p:cNvPr>
          <p:cNvPicPr>
            <a:picLocks noChangeAspect="1"/>
          </p:cNvPicPr>
          <p:nvPr/>
        </p:nvPicPr>
        <p:blipFill>
          <a:blip r:embed="rId6">
            <a:lum bright="70000" contrast="-70000"/>
            <a:extLst>
              <a:ext uri="{28A0092B-C50C-407E-A947-70E740481C1C}">
                <a14:useLocalDpi xmlns:a14="http://schemas.microsoft.com/office/drawing/2010/main" val="0"/>
              </a:ext>
            </a:extLst>
          </a:blip>
          <a:stretch>
            <a:fillRect/>
          </a:stretch>
        </p:blipFill>
        <p:spPr>
          <a:xfrm>
            <a:off x="7445432" y="5169181"/>
            <a:ext cx="448626" cy="448626"/>
          </a:xfrm>
          <a:prstGeom prst="rect">
            <a:avLst/>
          </a:prstGeom>
        </p:spPr>
      </p:pic>
      <p:pic>
        <p:nvPicPr>
          <p:cNvPr id="47" name="Imagem 46" descr="Forma&#10;&#10;Descrição gerada automaticamente com confiança baixa">
            <a:extLst>
              <a:ext uri="{FF2B5EF4-FFF2-40B4-BE49-F238E27FC236}">
                <a16:creationId xmlns:a16="http://schemas.microsoft.com/office/drawing/2014/main" id="{FE7FD815-9C47-46B7-B0B1-720F143051F5}"/>
              </a:ext>
            </a:extLst>
          </p:cNvPr>
          <p:cNvPicPr>
            <a:picLocks noChangeAspect="1"/>
          </p:cNvPicPr>
          <p:nvPr/>
        </p:nvPicPr>
        <p:blipFill>
          <a:blip r:embed="rId7">
            <a:lum bright="70000" contrast="-70000"/>
            <a:extLst>
              <a:ext uri="{28A0092B-C50C-407E-A947-70E740481C1C}">
                <a14:useLocalDpi xmlns:a14="http://schemas.microsoft.com/office/drawing/2010/main" val="0"/>
              </a:ext>
            </a:extLst>
          </a:blip>
          <a:stretch>
            <a:fillRect/>
          </a:stretch>
        </p:blipFill>
        <p:spPr>
          <a:xfrm>
            <a:off x="6918815" y="5169181"/>
            <a:ext cx="435689" cy="435689"/>
          </a:xfrm>
          <a:prstGeom prst="rect">
            <a:avLst/>
          </a:prstGeom>
        </p:spPr>
      </p:pic>
      <p:pic>
        <p:nvPicPr>
          <p:cNvPr id="48" name="Imagem 47" descr="Forma&#10;&#10;Descrição gerada automaticamente com confiança baixa">
            <a:extLst>
              <a:ext uri="{FF2B5EF4-FFF2-40B4-BE49-F238E27FC236}">
                <a16:creationId xmlns:a16="http://schemas.microsoft.com/office/drawing/2014/main" id="{44AC0DA3-B9E1-4DB9-B6CF-1F097481AECD}"/>
              </a:ext>
            </a:extLst>
          </p:cNvPr>
          <p:cNvPicPr>
            <a:picLocks noChangeAspect="1"/>
          </p:cNvPicPr>
          <p:nvPr/>
        </p:nvPicPr>
        <p:blipFill>
          <a:blip r:embed="rId8">
            <a:lum bright="70000" contrast="-70000"/>
            <a:extLst>
              <a:ext uri="{28A0092B-C50C-407E-A947-70E740481C1C}">
                <a14:useLocalDpi xmlns:a14="http://schemas.microsoft.com/office/drawing/2010/main" val="0"/>
              </a:ext>
            </a:extLst>
          </a:blip>
          <a:stretch>
            <a:fillRect/>
          </a:stretch>
        </p:blipFill>
        <p:spPr>
          <a:xfrm>
            <a:off x="6426916" y="5205846"/>
            <a:ext cx="387761" cy="387761"/>
          </a:xfrm>
          <a:prstGeom prst="rect">
            <a:avLst/>
          </a:prstGeom>
        </p:spPr>
      </p:pic>
      <p:sp>
        <p:nvSpPr>
          <p:cNvPr id="105" name="Seta: Divisa 104">
            <a:extLst>
              <a:ext uri="{FF2B5EF4-FFF2-40B4-BE49-F238E27FC236}">
                <a16:creationId xmlns:a16="http://schemas.microsoft.com/office/drawing/2014/main" id="{89BFD84E-75F9-419C-9E6E-FEF4B29C3F8B}"/>
              </a:ext>
            </a:extLst>
          </p:cNvPr>
          <p:cNvSpPr/>
          <p:nvPr/>
        </p:nvSpPr>
        <p:spPr>
          <a:xfrm rot="16200000" flipV="1">
            <a:off x="1188422" y="4443765"/>
            <a:ext cx="66820" cy="90261"/>
          </a:xfrm>
          <a:prstGeom prst="chevron">
            <a:avLst>
              <a:gd name="adj" fmla="val 60000"/>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06" name="Seta: Divisa 105">
            <a:extLst>
              <a:ext uri="{FF2B5EF4-FFF2-40B4-BE49-F238E27FC236}">
                <a16:creationId xmlns:a16="http://schemas.microsoft.com/office/drawing/2014/main" id="{261EB2D8-B8FC-4E4B-A983-CCC5195E8C77}"/>
              </a:ext>
            </a:extLst>
          </p:cNvPr>
          <p:cNvSpPr/>
          <p:nvPr/>
        </p:nvSpPr>
        <p:spPr>
          <a:xfrm rot="16200000" flipV="1">
            <a:off x="1188422" y="4570559"/>
            <a:ext cx="66820" cy="90261"/>
          </a:xfrm>
          <a:prstGeom prst="chevron">
            <a:avLst>
              <a:gd name="adj" fmla="val 60000"/>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07" name="Seta: Divisa 106">
            <a:extLst>
              <a:ext uri="{FF2B5EF4-FFF2-40B4-BE49-F238E27FC236}">
                <a16:creationId xmlns:a16="http://schemas.microsoft.com/office/drawing/2014/main" id="{40F58DCE-0278-4C3D-B7D3-E1502930FE99}"/>
              </a:ext>
            </a:extLst>
          </p:cNvPr>
          <p:cNvSpPr/>
          <p:nvPr/>
        </p:nvSpPr>
        <p:spPr>
          <a:xfrm rot="16200000" flipV="1">
            <a:off x="1188422" y="4697353"/>
            <a:ext cx="66820" cy="90261"/>
          </a:xfrm>
          <a:prstGeom prst="chevron">
            <a:avLst>
              <a:gd name="adj" fmla="val 60000"/>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08" name="Seta: Divisa 107">
            <a:extLst>
              <a:ext uri="{FF2B5EF4-FFF2-40B4-BE49-F238E27FC236}">
                <a16:creationId xmlns:a16="http://schemas.microsoft.com/office/drawing/2014/main" id="{954D34F8-014A-45F0-81E7-7BA0E4823FBB}"/>
              </a:ext>
            </a:extLst>
          </p:cNvPr>
          <p:cNvSpPr/>
          <p:nvPr/>
        </p:nvSpPr>
        <p:spPr>
          <a:xfrm rot="16200000" flipV="1">
            <a:off x="1188422" y="4824147"/>
            <a:ext cx="66820" cy="90261"/>
          </a:xfrm>
          <a:prstGeom prst="chevron">
            <a:avLst>
              <a:gd name="adj" fmla="val 60000"/>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09" name="Seta: Divisa 108">
            <a:extLst>
              <a:ext uri="{FF2B5EF4-FFF2-40B4-BE49-F238E27FC236}">
                <a16:creationId xmlns:a16="http://schemas.microsoft.com/office/drawing/2014/main" id="{4CA8A847-7BFC-4811-9427-1C5C5AE41EA4}"/>
              </a:ext>
            </a:extLst>
          </p:cNvPr>
          <p:cNvSpPr/>
          <p:nvPr/>
        </p:nvSpPr>
        <p:spPr>
          <a:xfrm rot="16200000" flipV="1">
            <a:off x="1188422" y="4937154"/>
            <a:ext cx="66820" cy="90261"/>
          </a:xfrm>
          <a:prstGeom prst="chevron">
            <a:avLst>
              <a:gd name="adj" fmla="val 60000"/>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10" name="Seta: Divisa 109">
            <a:extLst>
              <a:ext uri="{FF2B5EF4-FFF2-40B4-BE49-F238E27FC236}">
                <a16:creationId xmlns:a16="http://schemas.microsoft.com/office/drawing/2014/main" id="{8D15BF7D-AF03-4298-AEED-ECA383AE507B}"/>
              </a:ext>
            </a:extLst>
          </p:cNvPr>
          <p:cNvSpPr/>
          <p:nvPr/>
        </p:nvSpPr>
        <p:spPr>
          <a:xfrm rot="16200000" flipV="1">
            <a:off x="1188422" y="5063948"/>
            <a:ext cx="66820" cy="90261"/>
          </a:xfrm>
          <a:prstGeom prst="chevron">
            <a:avLst>
              <a:gd name="adj" fmla="val 60000"/>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11" name="Seta: Divisa 110">
            <a:extLst>
              <a:ext uri="{FF2B5EF4-FFF2-40B4-BE49-F238E27FC236}">
                <a16:creationId xmlns:a16="http://schemas.microsoft.com/office/drawing/2014/main" id="{D6C539E0-7711-4E68-9355-FB3917310691}"/>
              </a:ext>
            </a:extLst>
          </p:cNvPr>
          <p:cNvSpPr/>
          <p:nvPr/>
        </p:nvSpPr>
        <p:spPr>
          <a:xfrm rot="16200000" flipV="1">
            <a:off x="1188422" y="5190742"/>
            <a:ext cx="66820" cy="90261"/>
          </a:xfrm>
          <a:prstGeom prst="chevron">
            <a:avLst>
              <a:gd name="adj" fmla="val 60000"/>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12" name="Seta: Divisa 111">
            <a:extLst>
              <a:ext uri="{FF2B5EF4-FFF2-40B4-BE49-F238E27FC236}">
                <a16:creationId xmlns:a16="http://schemas.microsoft.com/office/drawing/2014/main" id="{E0D9470F-734E-42F6-ABB3-F1204E3A68DE}"/>
              </a:ext>
            </a:extLst>
          </p:cNvPr>
          <p:cNvSpPr/>
          <p:nvPr/>
        </p:nvSpPr>
        <p:spPr>
          <a:xfrm rot="16200000" flipV="1">
            <a:off x="1188422" y="5317536"/>
            <a:ext cx="66820" cy="90261"/>
          </a:xfrm>
          <a:prstGeom prst="chevron">
            <a:avLst>
              <a:gd name="adj" fmla="val 60000"/>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13" name="Seta: Divisa 112">
            <a:extLst>
              <a:ext uri="{FF2B5EF4-FFF2-40B4-BE49-F238E27FC236}">
                <a16:creationId xmlns:a16="http://schemas.microsoft.com/office/drawing/2014/main" id="{1E0AC7AC-BC32-4814-BFCE-867FDE7F6DA9}"/>
              </a:ext>
            </a:extLst>
          </p:cNvPr>
          <p:cNvSpPr/>
          <p:nvPr/>
        </p:nvSpPr>
        <p:spPr>
          <a:xfrm rot="16200000" flipV="1">
            <a:off x="1187562" y="5686724"/>
            <a:ext cx="66820" cy="90261"/>
          </a:xfrm>
          <a:prstGeom prst="chevron">
            <a:avLst>
              <a:gd name="adj" fmla="val 60000"/>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14" name="Seta: Divisa 113">
            <a:extLst>
              <a:ext uri="{FF2B5EF4-FFF2-40B4-BE49-F238E27FC236}">
                <a16:creationId xmlns:a16="http://schemas.microsoft.com/office/drawing/2014/main" id="{A1B9FA21-6064-4BFB-82E6-9772F37A294B}"/>
              </a:ext>
            </a:extLst>
          </p:cNvPr>
          <p:cNvSpPr/>
          <p:nvPr/>
        </p:nvSpPr>
        <p:spPr>
          <a:xfrm rot="16200000" flipV="1">
            <a:off x="1188422" y="5438733"/>
            <a:ext cx="66820" cy="90261"/>
          </a:xfrm>
          <a:prstGeom prst="chevron">
            <a:avLst>
              <a:gd name="adj" fmla="val 60000"/>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15" name="Seta: Divisa 114">
            <a:extLst>
              <a:ext uri="{FF2B5EF4-FFF2-40B4-BE49-F238E27FC236}">
                <a16:creationId xmlns:a16="http://schemas.microsoft.com/office/drawing/2014/main" id="{F3AB2AF0-984A-4600-AAE9-BB125BA02415}"/>
              </a:ext>
            </a:extLst>
          </p:cNvPr>
          <p:cNvSpPr/>
          <p:nvPr/>
        </p:nvSpPr>
        <p:spPr>
          <a:xfrm rot="16200000" flipV="1">
            <a:off x="1188422" y="5566722"/>
            <a:ext cx="66820" cy="90261"/>
          </a:xfrm>
          <a:prstGeom prst="chevron">
            <a:avLst>
              <a:gd name="adj" fmla="val 60000"/>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16" name="Seta: Divisa 115">
            <a:extLst>
              <a:ext uri="{FF2B5EF4-FFF2-40B4-BE49-F238E27FC236}">
                <a16:creationId xmlns:a16="http://schemas.microsoft.com/office/drawing/2014/main" id="{6E9743F1-0F54-474B-8601-4FD8F9652C28}"/>
              </a:ext>
            </a:extLst>
          </p:cNvPr>
          <p:cNvSpPr/>
          <p:nvPr/>
        </p:nvSpPr>
        <p:spPr>
          <a:xfrm rot="16200000" flipV="1">
            <a:off x="1192500" y="5814713"/>
            <a:ext cx="66820" cy="90261"/>
          </a:xfrm>
          <a:prstGeom prst="chevron">
            <a:avLst>
              <a:gd name="adj" fmla="val 60000"/>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17" name="Seta: Divisa 116">
            <a:extLst>
              <a:ext uri="{FF2B5EF4-FFF2-40B4-BE49-F238E27FC236}">
                <a16:creationId xmlns:a16="http://schemas.microsoft.com/office/drawing/2014/main" id="{8867A14D-91EE-407E-870E-D73A00E6A06D}"/>
              </a:ext>
            </a:extLst>
          </p:cNvPr>
          <p:cNvSpPr/>
          <p:nvPr/>
        </p:nvSpPr>
        <p:spPr>
          <a:xfrm rot="5400000">
            <a:off x="3793239" y="1341721"/>
            <a:ext cx="66820" cy="90261"/>
          </a:xfrm>
          <a:prstGeom prst="chevron">
            <a:avLst>
              <a:gd name="adj" fmla="val 60000"/>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18" name="Seta: Divisa 117">
            <a:extLst>
              <a:ext uri="{FF2B5EF4-FFF2-40B4-BE49-F238E27FC236}">
                <a16:creationId xmlns:a16="http://schemas.microsoft.com/office/drawing/2014/main" id="{845CB055-9B04-4BC0-8873-D7DAFC2F3CBF}"/>
              </a:ext>
            </a:extLst>
          </p:cNvPr>
          <p:cNvSpPr/>
          <p:nvPr/>
        </p:nvSpPr>
        <p:spPr>
          <a:xfrm rot="5400000">
            <a:off x="3793239" y="1468515"/>
            <a:ext cx="66820" cy="90261"/>
          </a:xfrm>
          <a:prstGeom prst="chevron">
            <a:avLst>
              <a:gd name="adj" fmla="val 60000"/>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19" name="Seta: Divisa 118">
            <a:extLst>
              <a:ext uri="{FF2B5EF4-FFF2-40B4-BE49-F238E27FC236}">
                <a16:creationId xmlns:a16="http://schemas.microsoft.com/office/drawing/2014/main" id="{E811B65F-E97A-4AE3-A6FD-AC6B175A6EDF}"/>
              </a:ext>
            </a:extLst>
          </p:cNvPr>
          <p:cNvSpPr/>
          <p:nvPr/>
        </p:nvSpPr>
        <p:spPr>
          <a:xfrm rot="5400000">
            <a:off x="3793239" y="1595309"/>
            <a:ext cx="66820" cy="90261"/>
          </a:xfrm>
          <a:prstGeom prst="chevron">
            <a:avLst>
              <a:gd name="adj" fmla="val 60000"/>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20" name="Seta: Divisa 119">
            <a:extLst>
              <a:ext uri="{FF2B5EF4-FFF2-40B4-BE49-F238E27FC236}">
                <a16:creationId xmlns:a16="http://schemas.microsoft.com/office/drawing/2014/main" id="{6AF8EE15-6BF8-4D61-AA92-54ABAD913DAF}"/>
              </a:ext>
            </a:extLst>
          </p:cNvPr>
          <p:cNvSpPr/>
          <p:nvPr/>
        </p:nvSpPr>
        <p:spPr>
          <a:xfrm rot="5400000">
            <a:off x="3793239" y="1722103"/>
            <a:ext cx="66820" cy="90261"/>
          </a:xfrm>
          <a:prstGeom prst="chevron">
            <a:avLst>
              <a:gd name="adj" fmla="val 60000"/>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21" name="Seta: Divisa 120">
            <a:extLst>
              <a:ext uri="{FF2B5EF4-FFF2-40B4-BE49-F238E27FC236}">
                <a16:creationId xmlns:a16="http://schemas.microsoft.com/office/drawing/2014/main" id="{1D7835D6-75D3-4A98-9FE0-65E2B06BDA8B}"/>
              </a:ext>
            </a:extLst>
          </p:cNvPr>
          <p:cNvSpPr/>
          <p:nvPr/>
        </p:nvSpPr>
        <p:spPr>
          <a:xfrm rot="5400000">
            <a:off x="3793239" y="1835110"/>
            <a:ext cx="66820" cy="90261"/>
          </a:xfrm>
          <a:prstGeom prst="chevron">
            <a:avLst>
              <a:gd name="adj" fmla="val 60000"/>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22" name="Seta: Divisa 121">
            <a:extLst>
              <a:ext uri="{FF2B5EF4-FFF2-40B4-BE49-F238E27FC236}">
                <a16:creationId xmlns:a16="http://schemas.microsoft.com/office/drawing/2014/main" id="{FCA5D198-D33B-4E14-A92A-9158E4FBD1E1}"/>
              </a:ext>
            </a:extLst>
          </p:cNvPr>
          <p:cNvSpPr/>
          <p:nvPr/>
        </p:nvSpPr>
        <p:spPr>
          <a:xfrm rot="5400000">
            <a:off x="3793239" y="1961904"/>
            <a:ext cx="66820" cy="90261"/>
          </a:xfrm>
          <a:prstGeom prst="chevron">
            <a:avLst>
              <a:gd name="adj" fmla="val 60000"/>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23" name="Seta: Divisa 122">
            <a:extLst>
              <a:ext uri="{FF2B5EF4-FFF2-40B4-BE49-F238E27FC236}">
                <a16:creationId xmlns:a16="http://schemas.microsoft.com/office/drawing/2014/main" id="{5E46493C-5D82-4271-A468-C480BCCCF458}"/>
              </a:ext>
            </a:extLst>
          </p:cNvPr>
          <p:cNvSpPr/>
          <p:nvPr/>
        </p:nvSpPr>
        <p:spPr>
          <a:xfrm rot="5400000">
            <a:off x="3793239" y="2088698"/>
            <a:ext cx="66820" cy="90261"/>
          </a:xfrm>
          <a:prstGeom prst="chevron">
            <a:avLst>
              <a:gd name="adj" fmla="val 60000"/>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24" name="Seta: Divisa 123">
            <a:extLst>
              <a:ext uri="{FF2B5EF4-FFF2-40B4-BE49-F238E27FC236}">
                <a16:creationId xmlns:a16="http://schemas.microsoft.com/office/drawing/2014/main" id="{30419E7E-5043-4D5E-8A7B-72CEEDEFC7D7}"/>
              </a:ext>
            </a:extLst>
          </p:cNvPr>
          <p:cNvSpPr/>
          <p:nvPr/>
        </p:nvSpPr>
        <p:spPr>
          <a:xfrm rot="5400000">
            <a:off x="3793239" y="2215492"/>
            <a:ext cx="66820" cy="90261"/>
          </a:xfrm>
          <a:prstGeom prst="chevron">
            <a:avLst>
              <a:gd name="adj" fmla="val 60000"/>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25" name="Seta: Divisa 124">
            <a:extLst>
              <a:ext uri="{FF2B5EF4-FFF2-40B4-BE49-F238E27FC236}">
                <a16:creationId xmlns:a16="http://schemas.microsoft.com/office/drawing/2014/main" id="{D1F81A37-D8C2-4FB1-BF2A-0F237A695D3B}"/>
              </a:ext>
            </a:extLst>
          </p:cNvPr>
          <p:cNvSpPr/>
          <p:nvPr/>
        </p:nvSpPr>
        <p:spPr>
          <a:xfrm rot="5400000">
            <a:off x="3792379" y="2584680"/>
            <a:ext cx="66820" cy="90261"/>
          </a:xfrm>
          <a:prstGeom prst="chevron">
            <a:avLst>
              <a:gd name="adj" fmla="val 60000"/>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26" name="Seta: Divisa 125">
            <a:extLst>
              <a:ext uri="{FF2B5EF4-FFF2-40B4-BE49-F238E27FC236}">
                <a16:creationId xmlns:a16="http://schemas.microsoft.com/office/drawing/2014/main" id="{A0E9688D-D37D-4F25-A0CD-D23FB123875E}"/>
              </a:ext>
            </a:extLst>
          </p:cNvPr>
          <p:cNvSpPr/>
          <p:nvPr/>
        </p:nvSpPr>
        <p:spPr>
          <a:xfrm rot="5400000">
            <a:off x="3793239" y="2336689"/>
            <a:ext cx="66820" cy="90261"/>
          </a:xfrm>
          <a:prstGeom prst="chevron">
            <a:avLst>
              <a:gd name="adj" fmla="val 60000"/>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27" name="Seta: Divisa 126">
            <a:extLst>
              <a:ext uri="{FF2B5EF4-FFF2-40B4-BE49-F238E27FC236}">
                <a16:creationId xmlns:a16="http://schemas.microsoft.com/office/drawing/2014/main" id="{C01A4633-DA3A-40A3-8B9E-77AE2B6F90B1}"/>
              </a:ext>
            </a:extLst>
          </p:cNvPr>
          <p:cNvSpPr/>
          <p:nvPr/>
        </p:nvSpPr>
        <p:spPr>
          <a:xfrm rot="5400000">
            <a:off x="3793239" y="2464678"/>
            <a:ext cx="66820" cy="90261"/>
          </a:xfrm>
          <a:prstGeom prst="chevron">
            <a:avLst>
              <a:gd name="adj" fmla="val 60000"/>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28" name="Seta: Divisa 127">
            <a:extLst>
              <a:ext uri="{FF2B5EF4-FFF2-40B4-BE49-F238E27FC236}">
                <a16:creationId xmlns:a16="http://schemas.microsoft.com/office/drawing/2014/main" id="{FBB1647F-1952-409D-98AD-73F40CF84A8B}"/>
              </a:ext>
            </a:extLst>
          </p:cNvPr>
          <p:cNvSpPr/>
          <p:nvPr/>
        </p:nvSpPr>
        <p:spPr>
          <a:xfrm rot="5400000">
            <a:off x="3797317" y="2712669"/>
            <a:ext cx="66820" cy="90261"/>
          </a:xfrm>
          <a:prstGeom prst="chevron">
            <a:avLst>
              <a:gd name="adj" fmla="val 60000"/>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29" name="Seta: Divisa 128">
            <a:extLst>
              <a:ext uri="{FF2B5EF4-FFF2-40B4-BE49-F238E27FC236}">
                <a16:creationId xmlns:a16="http://schemas.microsoft.com/office/drawing/2014/main" id="{CB180AF2-E4F2-445E-8210-C0EA1372DA9A}"/>
              </a:ext>
            </a:extLst>
          </p:cNvPr>
          <p:cNvSpPr/>
          <p:nvPr/>
        </p:nvSpPr>
        <p:spPr>
          <a:xfrm rot="5400000">
            <a:off x="3788301" y="2843273"/>
            <a:ext cx="66820" cy="90261"/>
          </a:xfrm>
          <a:prstGeom prst="chevron">
            <a:avLst>
              <a:gd name="adj" fmla="val 60000"/>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30" name="Seta: Divisa 129">
            <a:extLst>
              <a:ext uri="{FF2B5EF4-FFF2-40B4-BE49-F238E27FC236}">
                <a16:creationId xmlns:a16="http://schemas.microsoft.com/office/drawing/2014/main" id="{896D5B07-01E7-4278-9013-FEF457FF39A1}"/>
              </a:ext>
            </a:extLst>
          </p:cNvPr>
          <p:cNvSpPr/>
          <p:nvPr/>
        </p:nvSpPr>
        <p:spPr>
          <a:xfrm rot="5400000">
            <a:off x="3788301" y="2970067"/>
            <a:ext cx="66820" cy="90261"/>
          </a:xfrm>
          <a:prstGeom prst="chevron">
            <a:avLst>
              <a:gd name="adj" fmla="val 60000"/>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31" name="Seta: Divisa 130">
            <a:extLst>
              <a:ext uri="{FF2B5EF4-FFF2-40B4-BE49-F238E27FC236}">
                <a16:creationId xmlns:a16="http://schemas.microsoft.com/office/drawing/2014/main" id="{CA563F3E-B8EC-4E79-A755-1B483B45554F}"/>
              </a:ext>
            </a:extLst>
          </p:cNvPr>
          <p:cNvSpPr/>
          <p:nvPr/>
        </p:nvSpPr>
        <p:spPr>
          <a:xfrm rot="5400000">
            <a:off x="3788301" y="3096861"/>
            <a:ext cx="66820" cy="90261"/>
          </a:xfrm>
          <a:prstGeom prst="chevron">
            <a:avLst>
              <a:gd name="adj" fmla="val 60000"/>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32" name="Seta: Divisa 131">
            <a:extLst>
              <a:ext uri="{FF2B5EF4-FFF2-40B4-BE49-F238E27FC236}">
                <a16:creationId xmlns:a16="http://schemas.microsoft.com/office/drawing/2014/main" id="{40C06698-C500-4A79-B260-22BFE658915D}"/>
              </a:ext>
            </a:extLst>
          </p:cNvPr>
          <p:cNvSpPr/>
          <p:nvPr/>
        </p:nvSpPr>
        <p:spPr>
          <a:xfrm rot="5400000">
            <a:off x="3788301" y="3223655"/>
            <a:ext cx="66820" cy="90261"/>
          </a:xfrm>
          <a:prstGeom prst="chevron">
            <a:avLst>
              <a:gd name="adj" fmla="val 60000"/>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33" name="Seta: Divisa 132">
            <a:extLst>
              <a:ext uri="{FF2B5EF4-FFF2-40B4-BE49-F238E27FC236}">
                <a16:creationId xmlns:a16="http://schemas.microsoft.com/office/drawing/2014/main" id="{04B1356B-CF53-4755-90C9-271112983A55}"/>
              </a:ext>
            </a:extLst>
          </p:cNvPr>
          <p:cNvSpPr/>
          <p:nvPr/>
        </p:nvSpPr>
        <p:spPr>
          <a:xfrm rot="5400000">
            <a:off x="3788301" y="3336662"/>
            <a:ext cx="66820" cy="90261"/>
          </a:xfrm>
          <a:prstGeom prst="chevron">
            <a:avLst>
              <a:gd name="adj" fmla="val 60000"/>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34" name="Seta: Divisa 133">
            <a:extLst>
              <a:ext uri="{FF2B5EF4-FFF2-40B4-BE49-F238E27FC236}">
                <a16:creationId xmlns:a16="http://schemas.microsoft.com/office/drawing/2014/main" id="{F315BA9F-3E24-45FE-B06C-0D802817EF32}"/>
              </a:ext>
            </a:extLst>
          </p:cNvPr>
          <p:cNvSpPr/>
          <p:nvPr/>
        </p:nvSpPr>
        <p:spPr>
          <a:xfrm rot="5400000">
            <a:off x="3788301" y="3463456"/>
            <a:ext cx="66820" cy="90261"/>
          </a:xfrm>
          <a:prstGeom prst="chevron">
            <a:avLst>
              <a:gd name="adj" fmla="val 60000"/>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35" name="Seta: Divisa 134">
            <a:extLst>
              <a:ext uri="{FF2B5EF4-FFF2-40B4-BE49-F238E27FC236}">
                <a16:creationId xmlns:a16="http://schemas.microsoft.com/office/drawing/2014/main" id="{93921ABD-2EA7-4E2F-A3F4-874AF4B7616A}"/>
              </a:ext>
            </a:extLst>
          </p:cNvPr>
          <p:cNvSpPr/>
          <p:nvPr/>
        </p:nvSpPr>
        <p:spPr>
          <a:xfrm rot="5400000">
            <a:off x="3788301" y="3590250"/>
            <a:ext cx="66820" cy="90261"/>
          </a:xfrm>
          <a:prstGeom prst="chevron">
            <a:avLst>
              <a:gd name="adj" fmla="val 60000"/>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36" name="Seta: Divisa 135">
            <a:extLst>
              <a:ext uri="{FF2B5EF4-FFF2-40B4-BE49-F238E27FC236}">
                <a16:creationId xmlns:a16="http://schemas.microsoft.com/office/drawing/2014/main" id="{A07C4BDE-E9F9-4885-ABE7-293AC3D73A15}"/>
              </a:ext>
            </a:extLst>
          </p:cNvPr>
          <p:cNvSpPr/>
          <p:nvPr/>
        </p:nvSpPr>
        <p:spPr>
          <a:xfrm rot="5400000">
            <a:off x="3788301" y="3717044"/>
            <a:ext cx="66820" cy="90261"/>
          </a:xfrm>
          <a:prstGeom prst="chevron">
            <a:avLst>
              <a:gd name="adj" fmla="val 60000"/>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37" name="Seta: Divisa 136">
            <a:extLst>
              <a:ext uri="{FF2B5EF4-FFF2-40B4-BE49-F238E27FC236}">
                <a16:creationId xmlns:a16="http://schemas.microsoft.com/office/drawing/2014/main" id="{E3A02B52-4359-48DA-85FC-7A66D6F4E087}"/>
              </a:ext>
            </a:extLst>
          </p:cNvPr>
          <p:cNvSpPr/>
          <p:nvPr/>
        </p:nvSpPr>
        <p:spPr>
          <a:xfrm rot="5400000">
            <a:off x="3787441" y="4086232"/>
            <a:ext cx="66820" cy="90261"/>
          </a:xfrm>
          <a:prstGeom prst="chevron">
            <a:avLst>
              <a:gd name="adj" fmla="val 60000"/>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38" name="Seta: Divisa 137">
            <a:extLst>
              <a:ext uri="{FF2B5EF4-FFF2-40B4-BE49-F238E27FC236}">
                <a16:creationId xmlns:a16="http://schemas.microsoft.com/office/drawing/2014/main" id="{E72CADC4-EFD2-4D06-8CF1-2967526D4259}"/>
              </a:ext>
            </a:extLst>
          </p:cNvPr>
          <p:cNvSpPr/>
          <p:nvPr/>
        </p:nvSpPr>
        <p:spPr>
          <a:xfrm rot="5400000">
            <a:off x="3788301" y="3838241"/>
            <a:ext cx="66820" cy="90261"/>
          </a:xfrm>
          <a:prstGeom prst="chevron">
            <a:avLst>
              <a:gd name="adj" fmla="val 60000"/>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39" name="Seta: Divisa 138">
            <a:extLst>
              <a:ext uri="{FF2B5EF4-FFF2-40B4-BE49-F238E27FC236}">
                <a16:creationId xmlns:a16="http://schemas.microsoft.com/office/drawing/2014/main" id="{E7886420-1998-4E50-9FFA-44F050BB1FDD}"/>
              </a:ext>
            </a:extLst>
          </p:cNvPr>
          <p:cNvSpPr/>
          <p:nvPr/>
        </p:nvSpPr>
        <p:spPr>
          <a:xfrm rot="5400000">
            <a:off x="3788301" y="3966230"/>
            <a:ext cx="66820" cy="90261"/>
          </a:xfrm>
          <a:prstGeom prst="chevron">
            <a:avLst>
              <a:gd name="adj" fmla="val 60000"/>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40" name="Seta: Divisa 139">
            <a:extLst>
              <a:ext uri="{FF2B5EF4-FFF2-40B4-BE49-F238E27FC236}">
                <a16:creationId xmlns:a16="http://schemas.microsoft.com/office/drawing/2014/main" id="{AA0E5C24-BA8D-4C0D-A8F7-9F2F4EA2D8F7}"/>
              </a:ext>
            </a:extLst>
          </p:cNvPr>
          <p:cNvSpPr/>
          <p:nvPr/>
        </p:nvSpPr>
        <p:spPr>
          <a:xfrm rot="5400000">
            <a:off x="3792379" y="4214221"/>
            <a:ext cx="66820" cy="90261"/>
          </a:xfrm>
          <a:prstGeom prst="chevron">
            <a:avLst>
              <a:gd name="adj" fmla="val 60000"/>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 name="Retângulo: Cantos Arredondados 1">
            <a:extLst>
              <a:ext uri="{FF2B5EF4-FFF2-40B4-BE49-F238E27FC236}">
                <a16:creationId xmlns:a16="http://schemas.microsoft.com/office/drawing/2014/main" id="{BC3E01DC-609E-4F06-A829-B1FB10977D4F}"/>
              </a:ext>
            </a:extLst>
          </p:cNvPr>
          <p:cNvSpPr/>
          <p:nvPr/>
        </p:nvSpPr>
        <p:spPr>
          <a:xfrm>
            <a:off x="6304213" y="5122264"/>
            <a:ext cx="1712523" cy="557358"/>
          </a:xfrm>
          <a:prstGeom prst="roundRect">
            <a:avLst>
              <a:gd name="adj" fmla="val 8342"/>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7912288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85000"/>
                <a:alpha val="70000"/>
              </a:schemeClr>
            </a:gs>
            <a:gs pos="98000">
              <a:schemeClr val="bg1">
                <a:lumMod val="9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F9D53EF6-71EE-4311-B322-28613A8FE51A}"/>
              </a:ext>
            </a:extLst>
          </p:cNvPr>
          <p:cNvSpPr/>
          <p:nvPr/>
        </p:nvSpPr>
        <p:spPr>
          <a:xfrm>
            <a:off x="91523" y="88900"/>
            <a:ext cx="11996254" cy="66802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Google Shape;55;p14">
            <a:extLst>
              <a:ext uri="{FF2B5EF4-FFF2-40B4-BE49-F238E27FC236}">
                <a16:creationId xmlns:a16="http://schemas.microsoft.com/office/drawing/2014/main" id="{4365D26A-CAAE-4E92-BF51-F87E3AF88829}"/>
              </a:ext>
            </a:extLst>
          </p:cNvPr>
          <p:cNvSpPr/>
          <p:nvPr/>
        </p:nvSpPr>
        <p:spPr>
          <a:xfrm rot="16200000">
            <a:off x="453999" y="2559622"/>
            <a:ext cx="830757" cy="1738755"/>
          </a:xfrm>
          <a:prstGeom prst="rect">
            <a:avLst/>
          </a:prstGeom>
          <a:solidFill>
            <a:srgbClr val="13331B"/>
          </a:solidFill>
          <a:ln>
            <a:no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 name="Google Shape;55;p14">
            <a:extLst>
              <a:ext uri="{FF2B5EF4-FFF2-40B4-BE49-F238E27FC236}">
                <a16:creationId xmlns:a16="http://schemas.microsoft.com/office/drawing/2014/main" id="{5593071E-1314-444C-A6B1-DF7AD60729DE}"/>
              </a:ext>
            </a:extLst>
          </p:cNvPr>
          <p:cNvSpPr/>
          <p:nvPr/>
        </p:nvSpPr>
        <p:spPr>
          <a:xfrm rot="16200000">
            <a:off x="10906848" y="2564475"/>
            <a:ext cx="830757" cy="1738755"/>
          </a:xfrm>
          <a:prstGeom prst="rect">
            <a:avLst/>
          </a:prstGeom>
          <a:solidFill>
            <a:srgbClr val="13331B"/>
          </a:solidFill>
          <a:ln>
            <a:no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 name="Retângulo: Cantos Arredondados 7">
            <a:extLst>
              <a:ext uri="{FF2B5EF4-FFF2-40B4-BE49-F238E27FC236}">
                <a16:creationId xmlns:a16="http://schemas.microsoft.com/office/drawing/2014/main" id="{C8E1AF23-C0F9-42C1-97A2-EDE7C9CBB1F1}"/>
              </a:ext>
            </a:extLst>
          </p:cNvPr>
          <p:cNvSpPr/>
          <p:nvPr/>
        </p:nvSpPr>
        <p:spPr>
          <a:xfrm>
            <a:off x="2337718" y="1120649"/>
            <a:ext cx="7503864" cy="5404841"/>
          </a:xfrm>
          <a:prstGeom prst="roundRect">
            <a:avLst>
              <a:gd name="adj" fmla="val 4809"/>
            </a:avLst>
          </a:prstGeom>
          <a:noFill/>
          <a:ln>
            <a:solidFill>
              <a:srgbClr val="13331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Cantos Arredondados 8">
            <a:extLst>
              <a:ext uri="{FF2B5EF4-FFF2-40B4-BE49-F238E27FC236}">
                <a16:creationId xmlns:a16="http://schemas.microsoft.com/office/drawing/2014/main" id="{4221807C-F437-41D0-B818-FB15B2FEA1F9}"/>
              </a:ext>
            </a:extLst>
          </p:cNvPr>
          <p:cNvSpPr/>
          <p:nvPr/>
        </p:nvSpPr>
        <p:spPr>
          <a:xfrm>
            <a:off x="2743200" y="433910"/>
            <a:ext cx="6705600" cy="686740"/>
          </a:xfrm>
          <a:prstGeom prst="roundRect">
            <a:avLst>
              <a:gd name="adj" fmla="val 4809"/>
            </a:avLst>
          </a:prstGeom>
          <a:solidFill>
            <a:srgbClr val="13331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5C4A3A80-3A72-4352-9FAE-E00D9A21094E}"/>
              </a:ext>
            </a:extLst>
          </p:cNvPr>
          <p:cNvSpPr txBox="1"/>
          <p:nvPr/>
        </p:nvSpPr>
        <p:spPr>
          <a:xfrm>
            <a:off x="3096634" y="481980"/>
            <a:ext cx="5986032" cy="584775"/>
          </a:xfrm>
          <a:prstGeom prst="rect">
            <a:avLst/>
          </a:prstGeom>
          <a:noFill/>
          <a:effectLst/>
        </p:spPr>
        <p:txBody>
          <a:bodyPr wrap="square" rtlCol="0">
            <a:spAutoFit/>
          </a:bodyPr>
          <a:lstStyle/>
          <a:p>
            <a:pPr marL="0" lvl="3" algn="ctr" eaLnBrk="1" hangingPunct="1"/>
            <a:r>
              <a:rPr lang="pt-BR" altLang="pt-BR" sz="1600" b="1" dirty="0">
                <a:solidFill>
                  <a:schemeClr val="bg1"/>
                </a:solidFill>
                <a:latin typeface="Montserrat" panose="00000500000000000000" pitchFamily="2" charset="0"/>
              </a:rPr>
              <a:t>CABO MANTIDO ESTICADO QUANDO O EQUIPAMENTO ESTÁ FORA DE UTILIZAÇÃO</a:t>
            </a:r>
          </a:p>
        </p:txBody>
      </p:sp>
      <p:pic>
        <p:nvPicPr>
          <p:cNvPr id="11" name="Picture 4" descr="DSC00720">
            <a:extLst>
              <a:ext uri="{FF2B5EF4-FFF2-40B4-BE49-F238E27FC236}">
                <a16:creationId xmlns:a16="http://schemas.microsoft.com/office/drawing/2014/main" id="{2DC195F5-F60A-40F7-818C-3E72929178E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3096634" y="1440404"/>
            <a:ext cx="5845999" cy="4384499"/>
          </a:xfrm>
          <a:prstGeom prst="rect">
            <a:avLst/>
          </a:prstGeom>
          <a:noFill/>
          <a:ln>
            <a:solidFill>
              <a:srgbClr val="13331B"/>
            </a:solidFill>
          </a:ln>
        </p:spPr>
      </p:pic>
      <p:sp>
        <p:nvSpPr>
          <p:cNvPr id="10" name="CaixaDeTexto 9">
            <a:extLst>
              <a:ext uri="{FF2B5EF4-FFF2-40B4-BE49-F238E27FC236}">
                <a16:creationId xmlns:a16="http://schemas.microsoft.com/office/drawing/2014/main" id="{6D534365-1FD2-4C50-A31F-AC6F684562F8}"/>
              </a:ext>
            </a:extLst>
          </p:cNvPr>
          <p:cNvSpPr txBox="1"/>
          <p:nvPr/>
        </p:nvSpPr>
        <p:spPr>
          <a:xfrm>
            <a:off x="5068604" y="6025743"/>
            <a:ext cx="2058278" cy="307777"/>
          </a:xfrm>
          <a:prstGeom prst="rect">
            <a:avLst/>
          </a:prstGeom>
          <a:noFill/>
        </p:spPr>
        <p:txBody>
          <a:bodyPr wrap="square">
            <a:spAutoFit/>
          </a:bodyPr>
          <a:lstStyle/>
          <a:p>
            <a:pPr algn="ctr"/>
            <a:r>
              <a:rPr lang="pt-BR" sz="1400" b="1" kern="10" dirty="0">
                <a:solidFill>
                  <a:srgbClr val="C00000"/>
                </a:solidFill>
                <a:latin typeface="Montserrat" panose="00000500000000000000" pitchFamily="2" charset="0"/>
              </a:rPr>
              <a:t>INCORRETO</a:t>
            </a:r>
          </a:p>
        </p:txBody>
      </p:sp>
      <p:sp>
        <p:nvSpPr>
          <p:cNvPr id="13" name="Retângulo: Cantos Arredondados 12">
            <a:extLst>
              <a:ext uri="{FF2B5EF4-FFF2-40B4-BE49-F238E27FC236}">
                <a16:creationId xmlns:a16="http://schemas.microsoft.com/office/drawing/2014/main" id="{DACB246B-1CFB-4823-8C99-BDC2E3B700EC}"/>
              </a:ext>
            </a:extLst>
          </p:cNvPr>
          <p:cNvSpPr/>
          <p:nvPr/>
        </p:nvSpPr>
        <p:spPr>
          <a:xfrm>
            <a:off x="5386029" y="5981188"/>
            <a:ext cx="1419942" cy="388017"/>
          </a:xfrm>
          <a:prstGeom prst="roundRect">
            <a:avLst>
              <a:gd name="adj" fmla="val 4809"/>
            </a:avLst>
          </a:prstGeom>
          <a:noFill/>
          <a:ln>
            <a:solidFill>
              <a:srgbClr val="13331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5266770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85000"/>
                <a:alpha val="70000"/>
              </a:schemeClr>
            </a:gs>
            <a:gs pos="98000">
              <a:schemeClr val="bg1">
                <a:lumMod val="9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F9D53EF6-71EE-4311-B322-28613A8FE51A}"/>
              </a:ext>
            </a:extLst>
          </p:cNvPr>
          <p:cNvSpPr/>
          <p:nvPr/>
        </p:nvSpPr>
        <p:spPr>
          <a:xfrm>
            <a:off x="91523" y="88900"/>
            <a:ext cx="11996254" cy="66802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Google Shape;55;p14">
            <a:extLst>
              <a:ext uri="{FF2B5EF4-FFF2-40B4-BE49-F238E27FC236}">
                <a16:creationId xmlns:a16="http://schemas.microsoft.com/office/drawing/2014/main" id="{5593071E-1314-444C-A6B1-DF7AD60729DE}"/>
              </a:ext>
            </a:extLst>
          </p:cNvPr>
          <p:cNvSpPr/>
          <p:nvPr/>
        </p:nvSpPr>
        <p:spPr>
          <a:xfrm rot="16200000">
            <a:off x="55074" y="2958547"/>
            <a:ext cx="830757" cy="940904"/>
          </a:xfrm>
          <a:prstGeom prst="rect">
            <a:avLst/>
          </a:prstGeom>
          <a:solidFill>
            <a:srgbClr val="13331B"/>
          </a:solidFill>
          <a:ln>
            <a:no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 name="Retângulo: Cantos Arredondados 7">
            <a:extLst>
              <a:ext uri="{FF2B5EF4-FFF2-40B4-BE49-F238E27FC236}">
                <a16:creationId xmlns:a16="http://schemas.microsoft.com/office/drawing/2014/main" id="{C8E1AF23-C0F9-42C1-97A2-EDE7C9CBB1F1}"/>
              </a:ext>
            </a:extLst>
          </p:cNvPr>
          <p:cNvSpPr/>
          <p:nvPr/>
        </p:nvSpPr>
        <p:spPr>
          <a:xfrm>
            <a:off x="1073581" y="1027884"/>
            <a:ext cx="10026561" cy="3944166"/>
          </a:xfrm>
          <a:prstGeom prst="roundRect">
            <a:avLst>
              <a:gd name="adj" fmla="val 4809"/>
            </a:avLst>
          </a:prstGeom>
          <a:noFill/>
          <a:ln>
            <a:solidFill>
              <a:srgbClr val="13331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Cantos Arredondados 8">
            <a:extLst>
              <a:ext uri="{FF2B5EF4-FFF2-40B4-BE49-F238E27FC236}">
                <a16:creationId xmlns:a16="http://schemas.microsoft.com/office/drawing/2014/main" id="{4221807C-F437-41D0-B818-FB15B2FEA1F9}"/>
              </a:ext>
            </a:extLst>
          </p:cNvPr>
          <p:cNvSpPr/>
          <p:nvPr/>
        </p:nvSpPr>
        <p:spPr>
          <a:xfrm>
            <a:off x="2501251" y="341145"/>
            <a:ext cx="7074892" cy="686740"/>
          </a:xfrm>
          <a:prstGeom prst="roundRect">
            <a:avLst>
              <a:gd name="adj" fmla="val 4809"/>
            </a:avLst>
          </a:prstGeom>
          <a:solidFill>
            <a:srgbClr val="13331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5C4A3A80-3A72-4352-9FAE-E00D9A21094E}"/>
              </a:ext>
            </a:extLst>
          </p:cNvPr>
          <p:cNvSpPr txBox="1"/>
          <p:nvPr/>
        </p:nvSpPr>
        <p:spPr>
          <a:xfrm>
            <a:off x="2868631" y="399940"/>
            <a:ext cx="6299158" cy="584775"/>
          </a:xfrm>
          <a:prstGeom prst="rect">
            <a:avLst/>
          </a:prstGeom>
          <a:noFill/>
          <a:effectLst/>
        </p:spPr>
        <p:txBody>
          <a:bodyPr wrap="square" rtlCol="0">
            <a:spAutoFit/>
          </a:bodyPr>
          <a:lstStyle/>
          <a:p>
            <a:pPr marL="0" lvl="3" algn="ctr" eaLnBrk="1" hangingPunct="1"/>
            <a:r>
              <a:rPr lang="pt-BR" altLang="pt-BR" sz="1600" b="1" dirty="0">
                <a:solidFill>
                  <a:schemeClr val="bg1"/>
                </a:solidFill>
                <a:latin typeface="Montserrat" panose="00000500000000000000" pitchFamily="2" charset="0"/>
              </a:rPr>
              <a:t>CABO MANTIDO RECOLHIDO QUANDO O EQUIPAMENTO ESTÁ FORA DE UTILIZAÇÃO</a:t>
            </a:r>
          </a:p>
        </p:txBody>
      </p:sp>
      <p:sp>
        <p:nvSpPr>
          <p:cNvPr id="13" name="CaixaDeTexto 12">
            <a:extLst>
              <a:ext uri="{FF2B5EF4-FFF2-40B4-BE49-F238E27FC236}">
                <a16:creationId xmlns:a16="http://schemas.microsoft.com/office/drawing/2014/main" id="{D9919252-2B19-46D3-811A-F98FA61B3BDA}"/>
              </a:ext>
            </a:extLst>
          </p:cNvPr>
          <p:cNvSpPr txBox="1"/>
          <p:nvPr/>
        </p:nvSpPr>
        <p:spPr>
          <a:xfrm>
            <a:off x="1759536" y="5266603"/>
            <a:ext cx="3116724" cy="1025409"/>
          </a:xfrm>
          <a:prstGeom prst="rect">
            <a:avLst/>
          </a:prstGeom>
          <a:noFill/>
        </p:spPr>
        <p:txBody>
          <a:bodyPr wrap="square">
            <a:spAutoFit/>
          </a:bodyPr>
          <a:lstStyle/>
          <a:p>
            <a:pPr algn="ctr" eaLnBrk="1" hangingPunct="1">
              <a:lnSpc>
                <a:spcPct val="150000"/>
              </a:lnSpc>
            </a:pPr>
            <a:r>
              <a:rPr lang="pt-BR" altLang="pt-BR" sz="1400" b="1" dirty="0">
                <a:latin typeface="Montserrat" panose="00000500000000000000" pitchFamily="2" charset="0"/>
              </a:rPr>
              <a:t>NÃO SE ESQUEÇA: </a:t>
            </a:r>
          </a:p>
          <a:p>
            <a:pPr algn="ctr" eaLnBrk="1" hangingPunct="1">
              <a:lnSpc>
                <a:spcPct val="150000"/>
              </a:lnSpc>
            </a:pPr>
            <a:r>
              <a:rPr lang="pt-BR" altLang="pt-BR" sz="1400" dirty="0">
                <a:latin typeface="Montserrat" panose="00000500000000000000" pitchFamily="2" charset="0"/>
              </a:rPr>
              <a:t>CABO ESTICADO SÓ COM O EQUIPAMENTO EM OPERAÇÃO</a:t>
            </a:r>
          </a:p>
        </p:txBody>
      </p:sp>
      <p:sp>
        <p:nvSpPr>
          <p:cNvPr id="14" name="CaixaDeTexto 13">
            <a:extLst>
              <a:ext uri="{FF2B5EF4-FFF2-40B4-BE49-F238E27FC236}">
                <a16:creationId xmlns:a16="http://schemas.microsoft.com/office/drawing/2014/main" id="{0A45362B-5320-4493-8DE4-222750F4D277}"/>
              </a:ext>
            </a:extLst>
          </p:cNvPr>
          <p:cNvSpPr txBox="1"/>
          <p:nvPr/>
        </p:nvSpPr>
        <p:spPr>
          <a:xfrm>
            <a:off x="5828342" y="5199981"/>
            <a:ext cx="5001777" cy="1158651"/>
          </a:xfrm>
          <a:prstGeom prst="rect">
            <a:avLst/>
          </a:prstGeom>
          <a:noFill/>
        </p:spPr>
        <p:txBody>
          <a:bodyPr wrap="square">
            <a:spAutoFit/>
          </a:bodyPr>
          <a:lstStyle/>
          <a:p>
            <a:pPr algn="ctr" eaLnBrk="1" hangingPunct="1">
              <a:lnSpc>
                <a:spcPct val="150000"/>
              </a:lnSpc>
            </a:pPr>
            <a:r>
              <a:rPr lang="pt-BR" altLang="pt-BR" sz="1600" dirty="0">
                <a:latin typeface="Montserrat" panose="00000500000000000000" pitchFamily="2" charset="0"/>
              </a:rPr>
              <a:t>Cordão acessório fixado próximo ao solo para puxar o mosquetão ao início da utilização do equipamento BSA-10 Trava-Quedas Retrátil</a:t>
            </a:r>
          </a:p>
        </p:txBody>
      </p:sp>
      <p:pic>
        <p:nvPicPr>
          <p:cNvPr id="15" name="Picture 68" descr="DSC00739">
            <a:extLst>
              <a:ext uri="{FF2B5EF4-FFF2-40B4-BE49-F238E27FC236}">
                <a16:creationId xmlns:a16="http://schemas.microsoft.com/office/drawing/2014/main" id="{B716515D-4D1B-427C-84C0-2ECB4C9D3A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1231" y="1280130"/>
            <a:ext cx="4301892" cy="3226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SC00744">
            <a:extLst>
              <a:ext uri="{FF2B5EF4-FFF2-40B4-BE49-F238E27FC236}">
                <a16:creationId xmlns:a16="http://schemas.microsoft.com/office/drawing/2014/main" id="{F084E3C8-6B2F-48DC-AB45-DF9E423D40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6439" y="1296812"/>
            <a:ext cx="4301892" cy="3226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Elipse 16">
            <a:extLst>
              <a:ext uri="{FF2B5EF4-FFF2-40B4-BE49-F238E27FC236}">
                <a16:creationId xmlns:a16="http://schemas.microsoft.com/office/drawing/2014/main" id="{439C6B81-E77A-4A16-BC4C-9B71185285F7}"/>
              </a:ext>
            </a:extLst>
          </p:cNvPr>
          <p:cNvSpPr/>
          <p:nvPr/>
        </p:nvSpPr>
        <p:spPr>
          <a:xfrm>
            <a:off x="3721867" y="2630125"/>
            <a:ext cx="639989" cy="639989"/>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18" name="Elipse 17">
            <a:extLst>
              <a:ext uri="{FF2B5EF4-FFF2-40B4-BE49-F238E27FC236}">
                <a16:creationId xmlns:a16="http://schemas.microsoft.com/office/drawing/2014/main" id="{FEF65C05-C958-4AE3-A2A6-3BED34D62B03}"/>
              </a:ext>
            </a:extLst>
          </p:cNvPr>
          <p:cNvSpPr/>
          <p:nvPr/>
        </p:nvSpPr>
        <p:spPr>
          <a:xfrm>
            <a:off x="8075206" y="3724658"/>
            <a:ext cx="639989" cy="639989"/>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B050"/>
              </a:solidFill>
            </a:endParaRPr>
          </a:p>
        </p:txBody>
      </p:sp>
      <p:sp>
        <p:nvSpPr>
          <p:cNvPr id="22" name="Forma Livre: Forma 21">
            <a:extLst>
              <a:ext uri="{FF2B5EF4-FFF2-40B4-BE49-F238E27FC236}">
                <a16:creationId xmlns:a16="http://schemas.microsoft.com/office/drawing/2014/main" id="{77644D80-079D-4316-BBE2-73C099149587}"/>
              </a:ext>
            </a:extLst>
          </p:cNvPr>
          <p:cNvSpPr/>
          <p:nvPr/>
        </p:nvSpPr>
        <p:spPr>
          <a:xfrm>
            <a:off x="8913814" y="3087140"/>
            <a:ext cx="1557337" cy="757238"/>
          </a:xfrm>
          <a:custGeom>
            <a:avLst/>
            <a:gdLst>
              <a:gd name="connsiteX0" fmla="*/ 0 w 1557337"/>
              <a:gd name="connsiteY0" fmla="*/ 757238 h 757238"/>
              <a:gd name="connsiteX1" fmla="*/ 909637 w 1557337"/>
              <a:gd name="connsiteY1" fmla="*/ 428625 h 757238"/>
              <a:gd name="connsiteX2" fmla="*/ 1557337 w 1557337"/>
              <a:gd name="connsiteY2" fmla="*/ 0 h 757238"/>
              <a:gd name="connsiteX0" fmla="*/ 0 w 1557337"/>
              <a:gd name="connsiteY0" fmla="*/ 757238 h 757238"/>
              <a:gd name="connsiteX1" fmla="*/ 833437 w 1557337"/>
              <a:gd name="connsiteY1" fmla="*/ 428625 h 757238"/>
              <a:gd name="connsiteX2" fmla="*/ 1557337 w 1557337"/>
              <a:gd name="connsiteY2" fmla="*/ 0 h 757238"/>
            </a:gdLst>
            <a:ahLst/>
            <a:cxnLst>
              <a:cxn ang="0">
                <a:pos x="connsiteX0" y="connsiteY0"/>
              </a:cxn>
              <a:cxn ang="0">
                <a:pos x="connsiteX1" y="connsiteY1"/>
              </a:cxn>
              <a:cxn ang="0">
                <a:pos x="connsiteX2" y="connsiteY2"/>
              </a:cxn>
            </a:cxnLst>
            <a:rect l="l" t="t" r="r" b="b"/>
            <a:pathLst>
              <a:path w="1557337" h="757238">
                <a:moveTo>
                  <a:pt x="0" y="757238"/>
                </a:moveTo>
                <a:cubicBezTo>
                  <a:pt x="325040" y="656034"/>
                  <a:pt x="573881" y="554831"/>
                  <a:pt x="833437" y="428625"/>
                </a:cubicBezTo>
                <a:cubicBezTo>
                  <a:pt x="1092993" y="302419"/>
                  <a:pt x="1436687" y="118269"/>
                  <a:pt x="1557337" y="0"/>
                </a:cubicBezTo>
              </a:path>
            </a:pathLst>
          </a:cu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Google Shape;55;p14">
            <a:extLst>
              <a:ext uri="{FF2B5EF4-FFF2-40B4-BE49-F238E27FC236}">
                <a16:creationId xmlns:a16="http://schemas.microsoft.com/office/drawing/2014/main" id="{AC3E8757-95A2-44F6-963B-78203B0B75B2}"/>
              </a:ext>
            </a:extLst>
          </p:cNvPr>
          <p:cNvSpPr/>
          <p:nvPr/>
        </p:nvSpPr>
        <p:spPr>
          <a:xfrm rot="16200000">
            <a:off x="11334623" y="2940513"/>
            <a:ext cx="830757" cy="940904"/>
          </a:xfrm>
          <a:prstGeom prst="rect">
            <a:avLst/>
          </a:prstGeom>
          <a:solidFill>
            <a:srgbClr val="13331B"/>
          </a:solidFill>
          <a:ln>
            <a:no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854903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85000"/>
                <a:alpha val="70000"/>
              </a:schemeClr>
            </a:gs>
            <a:gs pos="98000">
              <a:schemeClr val="bg1">
                <a:lumMod val="9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8B39B831-0660-4B09-BB61-287A7DF463EA}"/>
              </a:ext>
            </a:extLst>
          </p:cNvPr>
          <p:cNvSpPr/>
          <p:nvPr/>
        </p:nvSpPr>
        <p:spPr>
          <a:xfrm>
            <a:off x="8580742" y="1646463"/>
            <a:ext cx="2733321" cy="4433207"/>
          </a:xfrm>
          <a:prstGeom prst="rect">
            <a:avLst/>
          </a:prstGeom>
          <a:solidFill>
            <a:schemeClr val="bg1"/>
          </a:solidFill>
          <a:ln>
            <a:solidFill>
              <a:srgbClr val="1333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F9D53EF6-71EE-4311-B322-28613A8FE51A}"/>
              </a:ext>
            </a:extLst>
          </p:cNvPr>
          <p:cNvSpPr/>
          <p:nvPr/>
        </p:nvSpPr>
        <p:spPr>
          <a:xfrm>
            <a:off x="91523" y="88900"/>
            <a:ext cx="11996254" cy="66802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Imagem 2">
            <a:extLst>
              <a:ext uri="{FF2B5EF4-FFF2-40B4-BE49-F238E27FC236}">
                <a16:creationId xmlns:a16="http://schemas.microsoft.com/office/drawing/2014/main" id="{7C6DDA2C-D032-4BA4-A012-2E8AF57419DD}"/>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Effect>
                      <a14:brightnessContrast contrast="40000"/>
                    </a14:imgEffect>
                  </a14:imgLayer>
                </a14:imgProps>
              </a:ext>
            </a:extLst>
          </a:blip>
          <a:srcRect l="31903" r="31079"/>
          <a:stretch/>
        </p:blipFill>
        <p:spPr>
          <a:xfrm>
            <a:off x="9220780" y="1749877"/>
            <a:ext cx="1539323" cy="4158343"/>
          </a:xfrm>
          <a:prstGeom prst="rect">
            <a:avLst/>
          </a:prstGeom>
        </p:spPr>
      </p:pic>
      <p:sp>
        <p:nvSpPr>
          <p:cNvPr id="5" name="Retângulo 4">
            <a:extLst>
              <a:ext uri="{FF2B5EF4-FFF2-40B4-BE49-F238E27FC236}">
                <a16:creationId xmlns:a16="http://schemas.microsoft.com/office/drawing/2014/main" id="{6E892D7D-0A54-4CA5-9F13-620F75701633}"/>
              </a:ext>
            </a:extLst>
          </p:cNvPr>
          <p:cNvSpPr/>
          <p:nvPr/>
        </p:nvSpPr>
        <p:spPr>
          <a:xfrm>
            <a:off x="8727344" y="1483180"/>
            <a:ext cx="2733321" cy="4433207"/>
          </a:xfrm>
          <a:prstGeom prst="rect">
            <a:avLst/>
          </a:prstGeom>
          <a:noFill/>
          <a:ln>
            <a:solidFill>
              <a:srgbClr val="1333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219D3658-D02E-43C7-985F-E0E1A4FC8FE9}"/>
              </a:ext>
            </a:extLst>
          </p:cNvPr>
          <p:cNvSpPr txBox="1"/>
          <p:nvPr/>
        </p:nvSpPr>
        <p:spPr>
          <a:xfrm>
            <a:off x="946949" y="3381432"/>
            <a:ext cx="6646814" cy="1527982"/>
          </a:xfrm>
          <a:prstGeom prst="rect">
            <a:avLst/>
          </a:prstGeom>
          <a:noFill/>
        </p:spPr>
        <p:txBody>
          <a:bodyPr wrap="square">
            <a:spAutoFit/>
          </a:bodyPr>
          <a:lstStyle/>
          <a:p>
            <a:pPr algn="just" eaLnBrk="1" hangingPunct="1">
              <a:lnSpc>
                <a:spcPct val="150000"/>
              </a:lnSpc>
            </a:pPr>
            <a:r>
              <a:rPr lang="pt-BR" altLang="pt-BR" sz="1600" dirty="0">
                <a:latin typeface="Montserrat" panose="00000500000000000000" pitchFamily="2" charset="0"/>
              </a:rPr>
              <a:t>Este EPI deve ser examinado, pelo menos uma vez por ano ou após ter sido utilizado para deter massa superior a 40 kg, pelo fabricante ou por uma pessoa ou representante autorizado, devendo a verificação ser registrada na ficha entregue anexo.</a:t>
            </a:r>
          </a:p>
        </p:txBody>
      </p:sp>
      <p:sp>
        <p:nvSpPr>
          <p:cNvPr id="8" name="Retângulo: Cantos Arredondados 7">
            <a:extLst>
              <a:ext uri="{FF2B5EF4-FFF2-40B4-BE49-F238E27FC236}">
                <a16:creationId xmlns:a16="http://schemas.microsoft.com/office/drawing/2014/main" id="{0D720CE5-1060-4C86-889C-9F42A6E21232}"/>
              </a:ext>
            </a:extLst>
          </p:cNvPr>
          <p:cNvSpPr/>
          <p:nvPr/>
        </p:nvSpPr>
        <p:spPr>
          <a:xfrm>
            <a:off x="518425" y="3115404"/>
            <a:ext cx="7503864" cy="2350407"/>
          </a:xfrm>
          <a:prstGeom prst="roundRect">
            <a:avLst>
              <a:gd name="adj" fmla="val 4809"/>
            </a:avLst>
          </a:prstGeom>
          <a:noFill/>
          <a:ln>
            <a:solidFill>
              <a:srgbClr val="13331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Cantos Arredondados 8">
            <a:extLst>
              <a:ext uri="{FF2B5EF4-FFF2-40B4-BE49-F238E27FC236}">
                <a16:creationId xmlns:a16="http://schemas.microsoft.com/office/drawing/2014/main" id="{AE1A003C-0A47-4EAA-8A13-E7C4DEA63548}"/>
              </a:ext>
            </a:extLst>
          </p:cNvPr>
          <p:cNvSpPr/>
          <p:nvPr/>
        </p:nvSpPr>
        <p:spPr>
          <a:xfrm>
            <a:off x="1194572" y="1299301"/>
            <a:ext cx="5921846" cy="808265"/>
          </a:xfrm>
          <a:prstGeom prst="roundRect">
            <a:avLst>
              <a:gd name="adj" fmla="val 4809"/>
            </a:avLst>
          </a:prstGeom>
          <a:solidFill>
            <a:srgbClr val="13331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CaixaDeTexto 9">
            <a:extLst>
              <a:ext uri="{FF2B5EF4-FFF2-40B4-BE49-F238E27FC236}">
                <a16:creationId xmlns:a16="http://schemas.microsoft.com/office/drawing/2014/main" id="{65B3370B-B6AD-4A23-A247-1A5241D287EB}"/>
              </a:ext>
            </a:extLst>
          </p:cNvPr>
          <p:cNvSpPr txBox="1"/>
          <p:nvPr/>
        </p:nvSpPr>
        <p:spPr>
          <a:xfrm>
            <a:off x="1631893" y="1380267"/>
            <a:ext cx="5047204" cy="646331"/>
          </a:xfrm>
          <a:prstGeom prst="rect">
            <a:avLst/>
          </a:prstGeom>
          <a:noFill/>
        </p:spPr>
        <p:txBody>
          <a:bodyPr wrap="square">
            <a:spAutoFit/>
          </a:bodyPr>
          <a:lstStyle/>
          <a:p>
            <a:pPr algn="ctr"/>
            <a:r>
              <a:rPr lang="pt-BR" b="1" dirty="0">
                <a:solidFill>
                  <a:schemeClr val="bg1"/>
                </a:solidFill>
                <a:latin typeface="Montserrat" panose="00000500000000000000" pitchFamily="2" charset="0"/>
              </a:rPr>
              <a:t>DE ACORDO COM A NBR 14628 DE DEZ/2005 - ABNT</a:t>
            </a:r>
          </a:p>
        </p:txBody>
      </p:sp>
      <p:sp>
        <p:nvSpPr>
          <p:cNvPr id="11" name="Text Box 5">
            <a:extLst>
              <a:ext uri="{FF2B5EF4-FFF2-40B4-BE49-F238E27FC236}">
                <a16:creationId xmlns:a16="http://schemas.microsoft.com/office/drawing/2014/main" id="{2C2A459D-B1A1-41AF-9B8C-16CB020285AB}"/>
              </a:ext>
            </a:extLst>
          </p:cNvPr>
          <p:cNvSpPr txBox="1">
            <a:spLocks noChangeArrowheads="1"/>
          </p:cNvSpPr>
          <p:nvPr/>
        </p:nvSpPr>
        <p:spPr bwMode="auto">
          <a:xfrm>
            <a:off x="3158545" y="2328495"/>
            <a:ext cx="1993900" cy="46102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lnSpc>
                <a:spcPct val="150000"/>
              </a:lnSpc>
            </a:pPr>
            <a:r>
              <a:rPr lang="pt-BR" altLang="pt-BR" sz="1800" b="1" dirty="0">
                <a:solidFill>
                  <a:srgbClr val="C00000"/>
                </a:solidFill>
                <a:latin typeface="Montserrat" panose="00000500000000000000" pitchFamily="2" charset="0"/>
              </a:rPr>
              <a:t>IMPORTANTE</a:t>
            </a:r>
          </a:p>
        </p:txBody>
      </p:sp>
    </p:spTree>
    <p:extLst>
      <p:ext uri="{BB962C8B-B14F-4D97-AF65-F5344CB8AC3E}">
        <p14:creationId xmlns:p14="http://schemas.microsoft.com/office/powerpoint/2010/main" val="13302539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85000"/>
                <a:alpha val="70000"/>
              </a:schemeClr>
            </a:gs>
            <a:gs pos="98000">
              <a:schemeClr val="bg1">
                <a:lumMod val="9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F9D53EF6-71EE-4311-B322-28613A8FE51A}"/>
              </a:ext>
            </a:extLst>
          </p:cNvPr>
          <p:cNvSpPr/>
          <p:nvPr/>
        </p:nvSpPr>
        <p:spPr>
          <a:xfrm>
            <a:off x="91523" y="88900"/>
            <a:ext cx="11996254" cy="66802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2" name="Tabela 2">
            <a:extLst>
              <a:ext uri="{FF2B5EF4-FFF2-40B4-BE49-F238E27FC236}">
                <a16:creationId xmlns:a16="http://schemas.microsoft.com/office/drawing/2014/main" id="{6A065170-C182-4089-9223-FE9C9520B6C7}"/>
              </a:ext>
            </a:extLst>
          </p:cNvPr>
          <p:cNvGraphicFramePr>
            <a:graphicFrameLocks noGrp="1"/>
          </p:cNvGraphicFramePr>
          <p:nvPr>
            <p:extLst>
              <p:ext uri="{D42A27DB-BD31-4B8C-83A1-F6EECF244321}">
                <p14:modId xmlns:p14="http://schemas.microsoft.com/office/powerpoint/2010/main" val="1335071918"/>
              </p:ext>
            </p:extLst>
          </p:nvPr>
        </p:nvGraphicFramePr>
        <p:xfrm>
          <a:off x="1020417" y="693218"/>
          <a:ext cx="10151166" cy="5471564"/>
        </p:xfrm>
        <a:graphic>
          <a:graphicData uri="http://schemas.openxmlformats.org/drawingml/2006/table">
            <a:tbl>
              <a:tblPr firstRow="1" bandRow="1">
                <a:tableStyleId>{073A0DAA-6AF3-43AB-8588-CEC1D06C72B9}</a:tableStyleId>
              </a:tblPr>
              <a:tblGrid>
                <a:gridCol w="1691861">
                  <a:extLst>
                    <a:ext uri="{9D8B030D-6E8A-4147-A177-3AD203B41FA5}">
                      <a16:colId xmlns:a16="http://schemas.microsoft.com/office/drawing/2014/main" val="3181828029"/>
                    </a:ext>
                  </a:extLst>
                </a:gridCol>
                <a:gridCol w="1691861">
                  <a:extLst>
                    <a:ext uri="{9D8B030D-6E8A-4147-A177-3AD203B41FA5}">
                      <a16:colId xmlns:a16="http://schemas.microsoft.com/office/drawing/2014/main" val="385758747"/>
                    </a:ext>
                  </a:extLst>
                </a:gridCol>
                <a:gridCol w="1691861">
                  <a:extLst>
                    <a:ext uri="{9D8B030D-6E8A-4147-A177-3AD203B41FA5}">
                      <a16:colId xmlns:a16="http://schemas.microsoft.com/office/drawing/2014/main" val="1961952088"/>
                    </a:ext>
                  </a:extLst>
                </a:gridCol>
                <a:gridCol w="1577009">
                  <a:extLst>
                    <a:ext uri="{9D8B030D-6E8A-4147-A177-3AD203B41FA5}">
                      <a16:colId xmlns:a16="http://schemas.microsoft.com/office/drawing/2014/main" val="3574182492"/>
                    </a:ext>
                  </a:extLst>
                </a:gridCol>
                <a:gridCol w="1205948">
                  <a:extLst>
                    <a:ext uri="{9D8B030D-6E8A-4147-A177-3AD203B41FA5}">
                      <a16:colId xmlns:a16="http://schemas.microsoft.com/office/drawing/2014/main" val="58760599"/>
                    </a:ext>
                  </a:extLst>
                </a:gridCol>
                <a:gridCol w="2292626">
                  <a:extLst>
                    <a:ext uri="{9D8B030D-6E8A-4147-A177-3AD203B41FA5}">
                      <a16:colId xmlns:a16="http://schemas.microsoft.com/office/drawing/2014/main" val="1873039065"/>
                    </a:ext>
                  </a:extLst>
                </a:gridCol>
              </a:tblGrid>
              <a:tr h="537945">
                <a:tc gridSpan="6">
                  <a:txBody>
                    <a:bodyPr/>
                    <a:lstStyle/>
                    <a:p>
                      <a:pPr algn="ctr">
                        <a:lnSpc>
                          <a:spcPct val="150000"/>
                        </a:lnSpc>
                      </a:pPr>
                      <a:r>
                        <a:rPr lang="pt-BR" sz="1600" dirty="0">
                          <a:latin typeface="Montserrat" panose="00000500000000000000" pitchFamily="2" charset="0"/>
                        </a:rPr>
                        <a:t>CONTROLE DE MANUTENÇÃO / </a:t>
                      </a:r>
                      <a:r>
                        <a:rPr lang="pt-BR" sz="1600" i="1" dirty="0">
                          <a:latin typeface="Montserrat" panose="00000500000000000000" pitchFamily="2" charset="0"/>
                        </a:rPr>
                        <a:t>MAINTENANCE CONTROL</a:t>
                      </a:r>
                    </a:p>
                  </a:txBody>
                  <a:tcPr anchor="ctr">
                    <a:solidFill>
                      <a:schemeClr val="bg2">
                        <a:lumMod val="25000"/>
                      </a:schemeClr>
                    </a:solidFill>
                  </a:tcPr>
                </a:tc>
                <a:tc hMerge="1">
                  <a:txBody>
                    <a:bodyPr/>
                    <a:lstStyle/>
                    <a:p>
                      <a:endParaRPr lang="pt-BR" dirty="0"/>
                    </a:p>
                  </a:txBody>
                  <a:tcPr>
                    <a:solidFill>
                      <a:schemeClr val="bg2">
                        <a:lumMod val="25000"/>
                      </a:schemeClr>
                    </a:solidFill>
                  </a:tcPr>
                </a:tc>
                <a:tc hMerge="1">
                  <a:txBody>
                    <a:bodyPr/>
                    <a:lstStyle/>
                    <a:p>
                      <a:endParaRPr lang="pt-BR" dirty="0"/>
                    </a:p>
                  </a:txBody>
                  <a:tcPr>
                    <a:solidFill>
                      <a:schemeClr val="bg2">
                        <a:lumMod val="25000"/>
                      </a:schemeClr>
                    </a:solidFill>
                  </a:tcPr>
                </a:tc>
                <a:tc hMerge="1">
                  <a:txBody>
                    <a:bodyPr/>
                    <a:lstStyle/>
                    <a:p>
                      <a:endParaRPr lang="pt-BR" dirty="0"/>
                    </a:p>
                  </a:txBody>
                  <a:tcPr>
                    <a:solidFill>
                      <a:schemeClr val="bg2">
                        <a:lumMod val="25000"/>
                      </a:schemeClr>
                    </a:solidFill>
                  </a:tcPr>
                </a:tc>
                <a:tc hMerge="1">
                  <a:txBody>
                    <a:bodyPr/>
                    <a:lstStyle/>
                    <a:p>
                      <a:endParaRPr lang="pt-BR" dirty="0"/>
                    </a:p>
                  </a:txBody>
                  <a:tcPr>
                    <a:solidFill>
                      <a:schemeClr val="bg2">
                        <a:lumMod val="25000"/>
                      </a:schemeClr>
                    </a:solidFill>
                  </a:tcPr>
                </a:tc>
                <a:tc hMerge="1">
                  <a:txBody>
                    <a:bodyPr/>
                    <a:lstStyle/>
                    <a:p>
                      <a:endParaRPr lang="pt-BR" dirty="0"/>
                    </a:p>
                  </a:txBody>
                  <a:tcPr>
                    <a:solidFill>
                      <a:schemeClr val="bg2">
                        <a:lumMod val="25000"/>
                      </a:schemeClr>
                    </a:solidFill>
                  </a:tcPr>
                </a:tc>
                <a:extLst>
                  <a:ext uri="{0D108BD9-81ED-4DB2-BD59-A6C34878D82A}">
                    <a16:rowId xmlns:a16="http://schemas.microsoft.com/office/drawing/2014/main" val="4033339513"/>
                  </a:ext>
                </a:extLst>
              </a:tr>
              <a:tr h="537945">
                <a:tc rowSpan="2">
                  <a:txBody>
                    <a:bodyPr/>
                    <a:lstStyle/>
                    <a:p>
                      <a:pPr algn="ctr">
                        <a:lnSpc>
                          <a:spcPct val="150000"/>
                        </a:lnSpc>
                      </a:pPr>
                      <a:r>
                        <a:rPr lang="pt-BR" sz="1200" dirty="0">
                          <a:latin typeface="Montserrat" panose="00000500000000000000" pitchFamily="2" charset="0"/>
                        </a:rPr>
                        <a:t>DATA / </a:t>
                      </a:r>
                      <a:r>
                        <a:rPr lang="pt-BR" sz="1200" i="1" dirty="0">
                          <a:latin typeface="Montserrat" panose="00000500000000000000" pitchFamily="2" charset="0"/>
                        </a:rPr>
                        <a:t>DATE</a:t>
                      </a:r>
                    </a:p>
                  </a:txBody>
                  <a:tcPr anchor="ctr"/>
                </a:tc>
                <a:tc gridSpan="2">
                  <a:txBody>
                    <a:bodyPr/>
                    <a:lstStyle/>
                    <a:p>
                      <a:pPr algn="ctr">
                        <a:lnSpc>
                          <a:spcPct val="150000"/>
                        </a:lnSpc>
                      </a:pPr>
                      <a:r>
                        <a:rPr lang="pt-BR" sz="1400" dirty="0">
                          <a:latin typeface="Montserrat" panose="00000500000000000000" pitchFamily="2" charset="0"/>
                        </a:rPr>
                        <a:t>INSPEÇÃO / </a:t>
                      </a:r>
                      <a:r>
                        <a:rPr lang="pt-BR" sz="1400" i="1" dirty="0">
                          <a:latin typeface="Montserrat" panose="00000500000000000000" pitchFamily="2" charset="0"/>
                        </a:rPr>
                        <a:t>INSPECTION</a:t>
                      </a:r>
                    </a:p>
                  </a:txBody>
                  <a:tcPr anchor="ctr"/>
                </a:tc>
                <a:tc hMerge="1">
                  <a:txBody>
                    <a:bodyPr/>
                    <a:lstStyle/>
                    <a:p>
                      <a:endParaRPr lang="pt-BR"/>
                    </a:p>
                  </a:txBody>
                  <a:tcPr/>
                </a:tc>
                <a:tc gridSpan="2">
                  <a:txBody>
                    <a:bodyPr/>
                    <a:lstStyle/>
                    <a:p>
                      <a:pPr algn="ctr">
                        <a:lnSpc>
                          <a:spcPct val="150000"/>
                        </a:lnSpc>
                      </a:pPr>
                      <a:r>
                        <a:rPr lang="pt-BR" sz="1400" dirty="0">
                          <a:latin typeface="Montserrat" panose="00000500000000000000" pitchFamily="2" charset="0"/>
                        </a:rPr>
                        <a:t>AÇÃO / </a:t>
                      </a:r>
                      <a:r>
                        <a:rPr lang="pt-BR" sz="1400" i="1" dirty="0">
                          <a:latin typeface="Montserrat" panose="00000500000000000000" pitchFamily="2" charset="0"/>
                        </a:rPr>
                        <a:t>ACTION</a:t>
                      </a:r>
                    </a:p>
                  </a:txBody>
                  <a:tcPr anchor="ctr"/>
                </a:tc>
                <a:tc hMerge="1">
                  <a:txBody>
                    <a:bodyPr/>
                    <a:lstStyle/>
                    <a:p>
                      <a:endParaRPr lang="pt-BR"/>
                    </a:p>
                  </a:txBody>
                  <a:tcPr/>
                </a:tc>
                <a:tc rowSpan="2">
                  <a:txBody>
                    <a:bodyPr/>
                    <a:lstStyle/>
                    <a:p>
                      <a:pPr algn="ctr">
                        <a:lnSpc>
                          <a:spcPct val="150000"/>
                        </a:lnSpc>
                      </a:pPr>
                      <a:r>
                        <a:rPr lang="pt-BR" sz="1200" dirty="0">
                          <a:latin typeface="Montserrat" panose="00000500000000000000" pitchFamily="2" charset="0"/>
                        </a:rPr>
                        <a:t>INSPETOR DE QUALIDADE </a:t>
                      </a:r>
                    </a:p>
                    <a:p>
                      <a:pPr algn="ctr">
                        <a:lnSpc>
                          <a:spcPct val="150000"/>
                        </a:lnSpc>
                      </a:pPr>
                      <a:r>
                        <a:rPr lang="pt-BR" sz="1200" dirty="0">
                          <a:latin typeface="Montserrat" panose="00000500000000000000" pitchFamily="2" charset="0"/>
                        </a:rPr>
                        <a:t> </a:t>
                      </a:r>
                      <a:r>
                        <a:rPr lang="pt-BR" sz="1050" dirty="0">
                          <a:latin typeface="Montserrat" panose="00000500000000000000" pitchFamily="2" charset="0"/>
                        </a:rPr>
                        <a:t>QUALITY INSPECTOR</a:t>
                      </a:r>
                      <a:endParaRPr lang="pt-BR" sz="1200" dirty="0">
                        <a:latin typeface="Montserrat" panose="00000500000000000000" pitchFamily="2" charset="0"/>
                      </a:endParaRPr>
                    </a:p>
                  </a:txBody>
                  <a:tcPr anchor="ctr"/>
                </a:tc>
                <a:extLst>
                  <a:ext uri="{0D108BD9-81ED-4DB2-BD59-A6C34878D82A}">
                    <a16:rowId xmlns:a16="http://schemas.microsoft.com/office/drawing/2014/main" val="1290743665"/>
                  </a:ext>
                </a:extLst>
              </a:tr>
              <a:tr h="630059">
                <a:tc vMerge="1">
                  <a:txBody>
                    <a:bodyPr/>
                    <a:lstStyle/>
                    <a:p>
                      <a:endParaRPr lang="pt-BR" dirty="0"/>
                    </a:p>
                  </a:txBody>
                  <a:tcPr/>
                </a:tc>
                <a:tc>
                  <a:txBody>
                    <a:bodyPr/>
                    <a:lstStyle/>
                    <a:p>
                      <a:pPr algn="ctr">
                        <a:lnSpc>
                          <a:spcPct val="150000"/>
                        </a:lnSpc>
                      </a:pPr>
                      <a:r>
                        <a:rPr lang="pt-BR" sz="1200" dirty="0">
                          <a:latin typeface="Montserrat" panose="00000500000000000000" pitchFamily="2" charset="0"/>
                        </a:rPr>
                        <a:t>APROVADO</a:t>
                      </a:r>
                    </a:p>
                    <a:p>
                      <a:pPr algn="ctr">
                        <a:lnSpc>
                          <a:spcPct val="150000"/>
                        </a:lnSpc>
                      </a:pPr>
                      <a:r>
                        <a:rPr lang="pt-BR" sz="1050" i="1" dirty="0">
                          <a:latin typeface="Montserrat" panose="00000500000000000000" pitchFamily="2" charset="0"/>
                        </a:rPr>
                        <a:t>APPROVED</a:t>
                      </a:r>
                    </a:p>
                  </a:txBody>
                  <a:tcPr anchor="ctr"/>
                </a:tc>
                <a:tc>
                  <a:txBody>
                    <a:bodyPr/>
                    <a:lstStyle/>
                    <a:p>
                      <a:pPr algn="ctr">
                        <a:lnSpc>
                          <a:spcPct val="150000"/>
                        </a:lnSpc>
                      </a:pPr>
                      <a:r>
                        <a:rPr lang="pt-BR" sz="1200" dirty="0">
                          <a:latin typeface="Montserrat" panose="00000500000000000000" pitchFamily="2" charset="0"/>
                        </a:rPr>
                        <a:t>REJEITADO</a:t>
                      </a:r>
                    </a:p>
                    <a:p>
                      <a:pPr algn="ctr">
                        <a:lnSpc>
                          <a:spcPct val="150000"/>
                        </a:lnSpc>
                      </a:pPr>
                      <a:r>
                        <a:rPr lang="pt-BR" sz="1050" i="1" dirty="0">
                          <a:latin typeface="Montserrat" panose="00000500000000000000" pitchFamily="2" charset="0"/>
                        </a:rPr>
                        <a:t>REPROVED</a:t>
                      </a:r>
                    </a:p>
                  </a:txBody>
                  <a:tcPr anchor="ctr"/>
                </a:tc>
                <a:tc>
                  <a:txBody>
                    <a:bodyPr/>
                    <a:lstStyle/>
                    <a:p>
                      <a:pPr algn="ctr">
                        <a:lnSpc>
                          <a:spcPct val="150000"/>
                        </a:lnSpc>
                      </a:pPr>
                      <a:r>
                        <a:rPr lang="pt-BR" sz="1200" dirty="0">
                          <a:latin typeface="Montserrat" panose="00000500000000000000" pitchFamily="2" charset="0"/>
                        </a:rPr>
                        <a:t>REFORMADO</a:t>
                      </a:r>
                    </a:p>
                    <a:p>
                      <a:pPr algn="ctr">
                        <a:lnSpc>
                          <a:spcPct val="150000"/>
                        </a:lnSpc>
                      </a:pPr>
                      <a:r>
                        <a:rPr lang="pt-BR" sz="1050" i="1" dirty="0">
                          <a:latin typeface="Montserrat" panose="00000500000000000000" pitchFamily="2" charset="0"/>
                        </a:rPr>
                        <a:t>MAINTENANCE</a:t>
                      </a:r>
                      <a:endParaRPr lang="pt-BR" sz="1200" i="1" dirty="0">
                        <a:latin typeface="Montserrat" panose="00000500000000000000" pitchFamily="2" charset="0"/>
                      </a:endParaRPr>
                    </a:p>
                  </a:txBody>
                  <a:tcPr anchor="ctr"/>
                </a:tc>
                <a:tc>
                  <a:txBody>
                    <a:bodyPr/>
                    <a:lstStyle/>
                    <a:p>
                      <a:pPr algn="ctr">
                        <a:lnSpc>
                          <a:spcPct val="150000"/>
                        </a:lnSpc>
                      </a:pPr>
                      <a:r>
                        <a:rPr lang="pt-BR" sz="1200" dirty="0">
                          <a:latin typeface="Montserrat" panose="00000500000000000000" pitchFamily="2" charset="0"/>
                        </a:rPr>
                        <a:t>DESTRUÍDO</a:t>
                      </a:r>
                    </a:p>
                    <a:p>
                      <a:pPr algn="ctr">
                        <a:lnSpc>
                          <a:spcPct val="150000"/>
                        </a:lnSpc>
                      </a:pPr>
                      <a:r>
                        <a:rPr lang="pt-BR" sz="1050" i="1" dirty="0">
                          <a:latin typeface="Montserrat" panose="00000500000000000000" pitchFamily="2" charset="0"/>
                        </a:rPr>
                        <a:t>DESCARD</a:t>
                      </a:r>
                    </a:p>
                  </a:txBody>
                  <a:tcPr anchor="ctr"/>
                </a:tc>
                <a:tc vMerge="1">
                  <a:txBody>
                    <a:bodyPr/>
                    <a:lstStyle/>
                    <a:p>
                      <a:endParaRPr lang="pt-BR"/>
                    </a:p>
                  </a:txBody>
                  <a:tcPr/>
                </a:tc>
                <a:extLst>
                  <a:ext uri="{0D108BD9-81ED-4DB2-BD59-A6C34878D82A}">
                    <a16:rowId xmlns:a16="http://schemas.microsoft.com/office/drawing/2014/main" val="2492726638"/>
                  </a:ext>
                </a:extLst>
              </a:tr>
              <a:tr h="537945">
                <a:tc>
                  <a:txBody>
                    <a:bodyPr/>
                    <a:lstStyle/>
                    <a:p>
                      <a:pPr algn="ctr">
                        <a:lnSpc>
                          <a:spcPct val="150000"/>
                        </a:lnSpc>
                      </a:pPr>
                      <a:endParaRPr lang="pt-BR" sz="1400">
                        <a:latin typeface="Montserrat" panose="00000500000000000000" pitchFamily="2" charset="0"/>
                      </a:endParaRPr>
                    </a:p>
                  </a:txBody>
                  <a:tcPr anchor="ctr"/>
                </a:tc>
                <a:tc>
                  <a:txBody>
                    <a:bodyPr/>
                    <a:lstStyle/>
                    <a:p>
                      <a:pPr algn="ctr">
                        <a:lnSpc>
                          <a:spcPct val="150000"/>
                        </a:lnSpc>
                      </a:pPr>
                      <a:endParaRPr lang="pt-BR" sz="1400">
                        <a:latin typeface="Montserrat" panose="00000500000000000000" pitchFamily="2" charset="0"/>
                      </a:endParaRPr>
                    </a:p>
                  </a:txBody>
                  <a:tcPr anchor="ctr"/>
                </a:tc>
                <a:tc>
                  <a:txBody>
                    <a:bodyPr/>
                    <a:lstStyle/>
                    <a:p>
                      <a:pPr algn="ctr">
                        <a:lnSpc>
                          <a:spcPct val="150000"/>
                        </a:lnSpc>
                      </a:pPr>
                      <a:endParaRPr lang="pt-BR" sz="1400">
                        <a:latin typeface="Montserrat" panose="00000500000000000000" pitchFamily="2" charset="0"/>
                      </a:endParaRPr>
                    </a:p>
                  </a:txBody>
                  <a:tcPr anchor="ctr"/>
                </a:tc>
                <a:tc>
                  <a:txBody>
                    <a:bodyPr/>
                    <a:lstStyle/>
                    <a:p>
                      <a:pPr algn="ctr">
                        <a:lnSpc>
                          <a:spcPct val="150000"/>
                        </a:lnSpc>
                      </a:pPr>
                      <a:endParaRPr lang="pt-BR" sz="1400">
                        <a:latin typeface="Montserrat" panose="00000500000000000000" pitchFamily="2" charset="0"/>
                      </a:endParaRPr>
                    </a:p>
                  </a:txBody>
                  <a:tcPr anchor="ctr"/>
                </a:tc>
                <a:tc>
                  <a:txBody>
                    <a:bodyPr/>
                    <a:lstStyle/>
                    <a:p>
                      <a:pPr algn="ctr">
                        <a:lnSpc>
                          <a:spcPct val="150000"/>
                        </a:lnSpc>
                      </a:pPr>
                      <a:endParaRPr lang="pt-BR" sz="1400">
                        <a:latin typeface="Montserrat" panose="00000500000000000000" pitchFamily="2" charset="0"/>
                      </a:endParaRPr>
                    </a:p>
                  </a:txBody>
                  <a:tcPr anchor="ctr"/>
                </a:tc>
                <a:tc>
                  <a:txBody>
                    <a:bodyPr/>
                    <a:lstStyle/>
                    <a:p>
                      <a:pPr algn="ctr">
                        <a:lnSpc>
                          <a:spcPct val="150000"/>
                        </a:lnSpc>
                      </a:pPr>
                      <a:endParaRPr lang="pt-BR" sz="1400">
                        <a:latin typeface="Montserrat" panose="00000500000000000000" pitchFamily="2" charset="0"/>
                      </a:endParaRPr>
                    </a:p>
                  </a:txBody>
                  <a:tcPr anchor="ctr"/>
                </a:tc>
                <a:extLst>
                  <a:ext uri="{0D108BD9-81ED-4DB2-BD59-A6C34878D82A}">
                    <a16:rowId xmlns:a16="http://schemas.microsoft.com/office/drawing/2014/main" val="2216728808"/>
                  </a:ext>
                </a:extLst>
              </a:tr>
              <a:tr h="537945">
                <a:tc>
                  <a:txBody>
                    <a:bodyPr/>
                    <a:lstStyle/>
                    <a:p>
                      <a:pPr algn="ctr">
                        <a:lnSpc>
                          <a:spcPct val="150000"/>
                        </a:lnSpc>
                      </a:pPr>
                      <a:endParaRPr lang="pt-BR" sz="1400">
                        <a:latin typeface="Montserrat" panose="00000500000000000000" pitchFamily="2" charset="0"/>
                      </a:endParaRPr>
                    </a:p>
                  </a:txBody>
                  <a:tcPr anchor="ctr"/>
                </a:tc>
                <a:tc>
                  <a:txBody>
                    <a:bodyPr/>
                    <a:lstStyle/>
                    <a:p>
                      <a:pPr algn="ctr">
                        <a:lnSpc>
                          <a:spcPct val="150000"/>
                        </a:lnSpc>
                      </a:pPr>
                      <a:endParaRPr lang="pt-BR" sz="1400">
                        <a:latin typeface="Montserrat" panose="00000500000000000000" pitchFamily="2" charset="0"/>
                      </a:endParaRPr>
                    </a:p>
                  </a:txBody>
                  <a:tcPr anchor="ctr"/>
                </a:tc>
                <a:tc>
                  <a:txBody>
                    <a:bodyPr/>
                    <a:lstStyle/>
                    <a:p>
                      <a:pPr algn="ctr">
                        <a:lnSpc>
                          <a:spcPct val="150000"/>
                        </a:lnSpc>
                      </a:pPr>
                      <a:endParaRPr lang="pt-BR" sz="1400">
                        <a:latin typeface="Montserrat" panose="00000500000000000000" pitchFamily="2" charset="0"/>
                      </a:endParaRPr>
                    </a:p>
                  </a:txBody>
                  <a:tcPr anchor="ctr"/>
                </a:tc>
                <a:tc>
                  <a:txBody>
                    <a:bodyPr/>
                    <a:lstStyle/>
                    <a:p>
                      <a:pPr algn="ctr">
                        <a:lnSpc>
                          <a:spcPct val="150000"/>
                        </a:lnSpc>
                      </a:pPr>
                      <a:endParaRPr lang="pt-BR" sz="1400">
                        <a:latin typeface="Montserrat" panose="00000500000000000000" pitchFamily="2" charset="0"/>
                      </a:endParaRPr>
                    </a:p>
                  </a:txBody>
                  <a:tcPr anchor="ctr"/>
                </a:tc>
                <a:tc>
                  <a:txBody>
                    <a:bodyPr/>
                    <a:lstStyle/>
                    <a:p>
                      <a:pPr algn="ctr">
                        <a:lnSpc>
                          <a:spcPct val="150000"/>
                        </a:lnSpc>
                      </a:pPr>
                      <a:endParaRPr lang="pt-BR" sz="1400">
                        <a:latin typeface="Montserrat" panose="00000500000000000000" pitchFamily="2" charset="0"/>
                      </a:endParaRPr>
                    </a:p>
                  </a:txBody>
                  <a:tcPr anchor="ctr"/>
                </a:tc>
                <a:tc>
                  <a:txBody>
                    <a:bodyPr/>
                    <a:lstStyle/>
                    <a:p>
                      <a:pPr algn="ctr">
                        <a:lnSpc>
                          <a:spcPct val="150000"/>
                        </a:lnSpc>
                      </a:pPr>
                      <a:endParaRPr lang="pt-BR" sz="1400">
                        <a:latin typeface="Montserrat" panose="00000500000000000000" pitchFamily="2" charset="0"/>
                      </a:endParaRPr>
                    </a:p>
                  </a:txBody>
                  <a:tcPr anchor="ctr"/>
                </a:tc>
                <a:extLst>
                  <a:ext uri="{0D108BD9-81ED-4DB2-BD59-A6C34878D82A}">
                    <a16:rowId xmlns:a16="http://schemas.microsoft.com/office/drawing/2014/main" val="4009442446"/>
                  </a:ext>
                </a:extLst>
              </a:tr>
              <a:tr h="537945">
                <a:tc>
                  <a:txBody>
                    <a:bodyPr/>
                    <a:lstStyle/>
                    <a:p>
                      <a:pPr algn="ctr">
                        <a:lnSpc>
                          <a:spcPct val="150000"/>
                        </a:lnSpc>
                      </a:pPr>
                      <a:endParaRPr lang="pt-BR" sz="1400">
                        <a:latin typeface="Montserrat" panose="00000500000000000000" pitchFamily="2" charset="0"/>
                      </a:endParaRPr>
                    </a:p>
                  </a:txBody>
                  <a:tcPr anchor="ctr"/>
                </a:tc>
                <a:tc>
                  <a:txBody>
                    <a:bodyPr/>
                    <a:lstStyle/>
                    <a:p>
                      <a:pPr algn="ctr">
                        <a:lnSpc>
                          <a:spcPct val="150000"/>
                        </a:lnSpc>
                      </a:pPr>
                      <a:endParaRPr lang="pt-BR" sz="1400">
                        <a:latin typeface="Montserrat" panose="00000500000000000000" pitchFamily="2" charset="0"/>
                      </a:endParaRPr>
                    </a:p>
                  </a:txBody>
                  <a:tcPr anchor="ctr"/>
                </a:tc>
                <a:tc>
                  <a:txBody>
                    <a:bodyPr/>
                    <a:lstStyle/>
                    <a:p>
                      <a:pPr algn="ctr">
                        <a:lnSpc>
                          <a:spcPct val="150000"/>
                        </a:lnSpc>
                      </a:pPr>
                      <a:endParaRPr lang="pt-BR" sz="1400">
                        <a:latin typeface="Montserrat" panose="00000500000000000000" pitchFamily="2" charset="0"/>
                      </a:endParaRPr>
                    </a:p>
                  </a:txBody>
                  <a:tcPr anchor="ctr"/>
                </a:tc>
                <a:tc>
                  <a:txBody>
                    <a:bodyPr/>
                    <a:lstStyle/>
                    <a:p>
                      <a:pPr algn="ctr">
                        <a:lnSpc>
                          <a:spcPct val="150000"/>
                        </a:lnSpc>
                      </a:pPr>
                      <a:endParaRPr lang="pt-BR" sz="1400">
                        <a:latin typeface="Montserrat" panose="00000500000000000000" pitchFamily="2" charset="0"/>
                      </a:endParaRPr>
                    </a:p>
                  </a:txBody>
                  <a:tcPr anchor="ctr"/>
                </a:tc>
                <a:tc>
                  <a:txBody>
                    <a:bodyPr/>
                    <a:lstStyle/>
                    <a:p>
                      <a:pPr algn="ctr">
                        <a:lnSpc>
                          <a:spcPct val="150000"/>
                        </a:lnSpc>
                      </a:pPr>
                      <a:endParaRPr lang="pt-BR" sz="1400">
                        <a:latin typeface="Montserrat" panose="00000500000000000000" pitchFamily="2" charset="0"/>
                      </a:endParaRPr>
                    </a:p>
                  </a:txBody>
                  <a:tcPr anchor="ctr"/>
                </a:tc>
                <a:tc>
                  <a:txBody>
                    <a:bodyPr/>
                    <a:lstStyle/>
                    <a:p>
                      <a:pPr algn="ctr">
                        <a:lnSpc>
                          <a:spcPct val="150000"/>
                        </a:lnSpc>
                      </a:pPr>
                      <a:endParaRPr lang="pt-BR" sz="1400">
                        <a:latin typeface="Montserrat" panose="00000500000000000000" pitchFamily="2" charset="0"/>
                      </a:endParaRPr>
                    </a:p>
                  </a:txBody>
                  <a:tcPr anchor="ctr"/>
                </a:tc>
                <a:extLst>
                  <a:ext uri="{0D108BD9-81ED-4DB2-BD59-A6C34878D82A}">
                    <a16:rowId xmlns:a16="http://schemas.microsoft.com/office/drawing/2014/main" val="1954816233"/>
                  </a:ext>
                </a:extLst>
              </a:tr>
              <a:tr h="537945">
                <a:tc>
                  <a:txBody>
                    <a:bodyPr/>
                    <a:lstStyle/>
                    <a:p>
                      <a:pPr algn="ctr">
                        <a:lnSpc>
                          <a:spcPct val="150000"/>
                        </a:lnSpc>
                      </a:pPr>
                      <a:endParaRPr lang="pt-BR" sz="1400">
                        <a:latin typeface="Montserrat" panose="00000500000000000000" pitchFamily="2" charset="0"/>
                      </a:endParaRPr>
                    </a:p>
                  </a:txBody>
                  <a:tcPr anchor="ctr"/>
                </a:tc>
                <a:tc>
                  <a:txBody>
                    <a:bodyPr/>
                    <a:lstStyle/>
                    <a:p>
                      <a:pPr algn="ctr">
                        <a:lnSpc>
                          <a:spcPct val="150000"/>
                        </a:lnSpc>
                      </a:pPr>
                      <a:endParaRPr lang="pt-BR" sz="1400">
                        <a:latin typeface="Montserrat" panose="00000500000000000000" pitchFamily="2" charset="0"/>
                      </a:endParaRPr>
                    </a:p>
                  </a:txBody>
                  <a:tcPr anchor="ctr"/>
                </a:tc>
                <a:tc>
                  <a:txBody>
                    <a:bodyPr/>
                    <a:lstStyle/>
                    <a:p>
                      <a:pPr algn="ctr">
                        <a:lnSpc>
                          <a:spcPct val="150000"/>
                        </a:lnSpc>
                      </a:pPr>
                      <a:endParaRPr lang="pt-BR" sz="1400">
                        <a:latin typeface="Montserrat" panose="00000500000000000000" pitchFamily="2" charset="0"/>
                      </a:endParaRPr>
                    </a:p>
                  </a:txBody>
                  <a:tcPr anchor="ctr"/>
                </a:tc>
                <a:tc>
                  <a:txBody>
                    <a:bodyPr/>
                    <a:lstStyle/>
                    <a:p>
                      <a:pPr algn="ctr">
                        <a:lnSpc>
                          <a:spcPct val="150000"/>
                        </a:lnSpc>
                      </a:pPr>
                      <a:endParaRPr lang="pt-BR" sz="1400">
                        <a:latin typeface="Montserrat" panose="00000500000000000000" pitchFamily="2" charset="0"/>
                      </a:endParaRPr>
                    </a:p>
                  </a:txBody>
                  <a:tcPr anchor="ctr"/>
                </a:tc>
                <a:tc>
                  <a:txBody>
                    <a:bodyPr/>
                    <a:lstStyle/>
                    <a:p>
                      <a:pPr algn="ctr">
                        <a:lnSpc>
                          <a:spcPct val="150000"/>
                        </a:lnSpc>
                      </a:pPr>
                      <a:endParaRPr lang="pt-BR" sz="1400">
                        <a:latin typeface="Montserrat" panose="00000500000000000000" pitchFamily="2" charset="0"/>
                      </a:endParaRPr>
                    </a:p>
                  </a:txBody>
                  <a:tcPr anchor="ctr"/>
                </a:tc>
                <a:tc>
                  <a:txBody>
                    <a:bodyPr/>
                    <a:lstStyle/>
                    <a:p>
                      <a:pPr algn="ctr">
                        <a:lnSpc>
                          <a:spcPct val="150000"/>
                        </a:lnSpc>
                      </a:pPr>
                      <a:endParaRPr lang="pt-BR" sz="1400">
                        <a:latin typeface="Montserrat" panose="00000500000000000000" pitchFamily="2" charset="0"/>
                      </a:endParaRPr>
                    </a:p>
                  </a:txBody>
                  <a:tcPr anchor="ctr"/>
                </a:tc>
                <a:extLst>
                  <a:ext uri="{0D108BD9-81ED-4DB2-BD59-A6C34878D82A}">
                    <a16:rowId xmlns:a16="http://schemas.microsoft.com/office/drawing/2014/main" val="2507501099"/>
                  </a:ext>
                </a:extLst>
              </a:tr>
              <a:tr h="537945">
                <a:tc>
                  <a:txBody>
                    <a:bodyPr/>
                    <a:lstStyle/>
                    <a:p>
                      <a:pPr algn="ctr">
                        <a:lnSpc>
                          <a:spcPct val="150000"/>
                        </a:lnSpc>
                      </a:pPr>
                      <a:endParaRPr lang="pt-BR" sz="1400">
                        <a:latin typeface="Montserrat" panose="00000500000000000000" pitchFamily="2" charset="0"/>
                      </a:endParaRPr>
                    </a:p>
                  </a:txBody>
                  <a:tcPr anchor="ctr"/>
                </a:tc>
                <a:tc>
                  <a:txBody>
                    <a:bodyPr/>
                    <a:lstStyle/>
                    <a:p>
                      <a:pPr algn="ctr">
                        <a:lnSpc>
                          <a:spcPct val="150000"/>
                        </a:lnSpc>
                      </a:pPr>
                      <a:endParaRPr lang="pt-BR" sz="1400" dirty="0">
                        <a:latin typeface="Montserrat" panose="00000500000000000000" pitchFamily="2" charset="0"/>
                      </a:endParaRPr>
                    </a:p>
                  </a:txBody>
                  <a:tcPr anchor="ctr"/>
                </a:tc>
                <a:tc>
                  <a:txBody>
                    <a:bodyPr/>
                    <a:lstStyle/>
                    <a:p>
                      <a:pPr algn="ctr">
                        <a:lnSpc>
                          <a:spcPct val="150000"/>
                        </a:lnSpc>
                      </a:pPr>
                      <a:endParaRPr lang="pt-BR" sz="1400">
                        <a:latin typeface="Montserrat" panose="00000500000000000000" pitchFamily="2" charset="0"/>
                      </a:endParaRPr>
                    </a:p>
                  </a:txBody>
                  <a:tcPr anchor="ctr"/>
                </a:tc>
                <a:tc>
                  <a:txBody>
                    <a:bodyPr/>
                    <a:lstStyle/>
                    <a:p>
                      <a:pPr algn="ctr">
                        <a:lnSpc>
                          <a:spcPct val="150000"/>
                        </a:lnSpc>
                      </a:pPr>
                      <a:endParaRPr lang="pt-BR" sz="1400" dirty="0">
                        <a:latin typeface="Montserrat" panose="00000500000000000000" pitchFamily="2" charset="0"/>
                      </a:endParaRPr>
                    </a:p>
                  </a:txBody>
                  <a:tcPr anchor="ctr"/>
                </a:tc>
                <a:tc>
                  <a:txBody>
                    <a:bodyPr/>
                    <a:lstStyle/>
                    <a:p>
                      <a:pPr algn="ctr">
                        <a:lnSpc>
                          <a:spcPct val="150000"/>
                        </a:lnSpc>
                      </a:pPr>
                      <a:endParaRPr lang="pt-BR" sz="1400" dirty="0">
                        <a:latin typeface="Montserrat" panose="00000500000000000000" pitchFamily="2" charset="0"/>
                      </a:endParaRPr>
                    </a:p>
                  </a:txBody>
                  <a:tcPr anchor="ctr"/>
                </a:tc>
                <a:tc>
                  <a:txBody>
                    <a:bodyPr/>
                    <a:lstStyle/>
                    <a:p>
                      <a:pPr algn="ctr">
                        <a:lnSpc>
                          <a:spcPct val="150000"/>
                        </a:lnSpc>
                      </a:pPr>
                      <a:endParaRPr lang="pt-BR" sz="1400" dirty="0">
                        <a:latin typeface="Montserrat" panose="00000500000000000000" pitchFamily="2" charset="0"/>
                      </a:endParaRPr>
                    </a:p>
                  </a:txBody>
                  <a:tcPr anchor="ctr"/>
                </a:tc>
                <a:extLst>
                  <a:ext uri="{0D108BD9-81ED-4DB2-BD59-A6C34878D82A}">
                    <a16:rowId xmlns:a16="http://schemas.microsoft.com/office/drawing/2014/main" val="2916523561"/>
                  </a:ext>
                </a:extLst>
              </a:tr>
              <a:tr h="537945">
                <a:tc>
                  <a:txBody>
                    <a:bodyPr/>
                    <a:lstStyle/>
                    <a:p>
                      <a:pPr algn="ctr">
                        <a:lnSpc>
                          <a:spcPct val="150000"/>
                        </a:lnSpc>
                      </a:pPr>
                      <a:endParaRPr lang="pt-BR" sz="1400" dirty="0">
                        <a:latin typeface="Montserrat" panose="00000500000000000000" pitchFamily="2" charset="0"/>
                      </a:endParaRPr>
                    </a:p>
                  </a:txBody>
                  <a:tcPr anchor="ctr"/>
                </a:tc>
                <a:tc>
                  <a:txBody>
                    <a:bodyPr/>
                    <a:lstStyle/>
                    <a:p>
                      <a:pPr algn="ctr">
                        <a:lnSpc>
                          <a:spcPct val="150000"/>
                        </a:lnSpc>
                      </a:pPr>
                      <a:endParaRPr lang="pt-BR" sz="1400" dirty="0">
                        <a:latin typeface="Montserrat" panose="00000500000000000000" pitchFamily="2" charset="0"/>
                      </a:endParaRPr>
                    </a:p>
                  </a:txBody>
                  <a:tcPr anchor="ctr"/>
                </a:tc>
                <a:tc>
                  <a:txBody>
                    <a:bodyPr/>
                    <a:lstStyle/>
                    <a:p>
                      <a:pPr algn="ctr">
                        <a:lnSpc>
                          <a:spcPct val="150000"/>
                        </a:lnSpc>
                      </a:pPr>
                      <a:endParaRPr lang="pt-BR" sz="1400">
                        <a:latin typeface="Montserrat" panose="00000500000000000000" pitchFamily="2" charset="0"/>
                      </a:endParaRPr>
                    </a:p>
                  </a:txBody>
                  <a:tcPr anchor="ctr"/>
                </a:tc>
                <a:tc>
                  <a:txBody>
                    <a:bodyPr/>
                    <a:lstStyle/>
                    <a:p>
                      <a:pPr algn="ctr">
                        <a:lnSpc>
                          <a:spcPct val="150000"/>
                        </a:lnSpc>
                      </a:pPr>
                      <a:endParaRPr lang="pt-BR" sz="1400" dirty="0">
                        <a:latin typeface="Montserrat" panose="00000500000000000000" pitchFamily="2" charset="0"/>
                      </a:endParaRPr>
                    </a:p>
                  </a:txBody>
                  <a:tcPr anchor="ctr"/>
                </a:tc>
                <a:tc>
                  <a:txBody>
                    <a:bodyPr/>
                    <a:lstStyle/>
                    <a:p>
                      <a:pPr algn="ctr">
                        <a:lnSpc>
                          <a:spcPct val="150000"/>
                        </a:lnSpc>
                      </a:pPr>
                      <a:endParaRPr lang="pt-BR" sz="1400" dirty="0">
                        <a:latin typeface="Montserrat" panose="00000500000000000000" pitchFamily="2" charset="0"/>
                      </a:endParaRPr>
                    </a:p>
                  </a:txBody>
                  <a:tcPr anchor="ctr"/>
                </a:tc>
                <a:tc>
                  <a:txBody>
                    <a:bodyPr/>
                    <a:lstStyle/>
                    <a:p>
                      <a:pPr algn="ctr">
                        <a:lnSpc>
                          <a:spcPct val="150000"/>
                        </a:lnSpc>
                      </a:pPr>
                      <a:endParaRPr lang="pt-BR" sz="1400" dirty="0">
                        <a:latin typeface="Montserrat" panose="00000500000000000000" pitchFamily="2" charset="0"/>
                      </a:endParaRPr>
                    </a:p>
                  </a:txBody>
                  <a:tcPr anchor="ctr"/>
                </a:tc>
                <a:extLst>
                  <a:ext uri="{0D108BD9-81ED-4DB2-BD59-A6C34878D82A}">
                    <a16:rowId xmlns:a16="http://schemas.microsoft.com/office/drawing/2014/main" val="1444582636"/>
                  </a:ext>
                </a:extLst>
              </a:tr>
              <a:tr h="537945">
                <a:tc>
                  <a:txBody>
                    <a:bodyPr/>
                    <a:lstStyle/>
                    <a:p>
                      <a:pPr algn="ctr">
                        <a:lnSpc>
                          <a:spcPct val="150000"/>
                        </a:lnSpc>
                      </a:pPr>
                      <a:endParaRPr lang="pt-BR" sz="1400">
                        <a:latin typeface="Montserrat" panose="00000500000000000000" pitchFamily="2" charset="0"/>
                      </a:endParaRPr>
                    </a:p>
                  </a:txBody>
                  <a:tcPr anchor="ctr"/>
                </a:tc>
                <a:tc>
                  <a:txBody>
                    <a:bodyPr/>
                    <a:lstStyle/>
                    <a:p>
                      <a:pPr algn="ctr">
                        <a:lnSpc>
                          <a:spcPct val="150000"/>
                        </a:lnSpc>
                      </a:pPr>
                      <a:endParaRPr lang="pt-BR" sz="1400" dirty="0">
                        <a:latin typeface="Montserrat" panose="00000500000000000000" pitchFamily="2" charset="0"/>
                      </a:endParaRPr>
                    </a:p>
                  </a:txBody>
                  <a:tcPr anchor="ctr"/>
                </a:tc>
                <a:tc>
                  <a:txBody>
                    <a:bodyPr/>
                    <a:lstStyle/>
                    <a:p>
                      <a:pPr algn="ctr">
                        <a:lnSpc>
                          <a:spcPct val="150000"/>
                        </a:lnSpc>
                      </a:pPr>
                      <a:endParaRPr lang="pt-BR" sz="1400">
                        <a:latin typeface="Montserrat" panose="00000500000000000000" pitchFamily="2" charset="0"/>
                      </a:endParaRPr>
                    </a:p>
                  </a:txBody>
                  <a:tcPr anchor="ctr"/>
                </a:tc>
                <a:tc>
                  <a:txBody>
                    <a:bodyPr/>
                    <a:lstStyle/>
                    <a:p>
                      <a:pPr algn="ctr">
                        <a:lnSpc>
                          <a:spcPct val="150000"/>
                        </a:lnSpc>
                      </a:pPr>
                      <a:endParaRPr lang="pt-BR" sz="1400" dirty="0">
                        <a:latin typeface="Montserrat" panose="00000500000000000000" pitchFamily="2" charset="0"/>
                      </a:endParaRPr>
                    </a:p>
                  </a:txBody>
                  <a:tcPr anchor="ctr"/>
                </a:tc>
                <a:tc>
                  <a:txBody>
                    <a:bodyPr/>
                    <a:lstStyle/>
                    <a:p>
                      <a:pPr algn="ctr">
                        <a:lnSpc>
                          <a:spcPct val="150000"/>
                        </a:lnSpc>
                      </a:pPr>
                      <a:endParaRPr lang="pt-BR" sz="1400" dirty="0">
                        <a:latin typeface="Montserrat" panose="00000500000000000000" pitchFamily="2" charset="0"/>
                      </a:endParaRPr>
                    </a:p>
                  </a:txBody>
                  <a:tcPr anchor="ctr"/>
                </a:tc>
                <a:tc>
                  <a:txBody>
                    <a:bodyPr/>
                    <a:lstStyle/>
                    <a:p>
                      <a:pPr algn="ctr">
                        <a:lnSpc>
                          <a:spcPct val="150000"/>
                        </a:lnSpc>
                      </a:pPr>
                      <a:endParaRPr lang="pt-BR" sz="1400" dirty="0">
                        <a:latin typeface="Montserrat" panose="00000500000000000000" pitchFamily="2" charset="0"/>
                      </a:endParaRPr>
                    </a:p>
                  </a:txBody>
                  <a:tcPr anchor="ctr"/>
                </a:tc>
                <a:extLst>
                  <a:ext uri="{0D108BD9-81ED-4DB2-BD59-A6C34878D82A}">
                    <a16:rowId xmlns:a16="http://schemas.microsoft.com/office/drawing/2014/main" val="3022537873"/>
                  </a:ext>
                </a:extLst>
              </a:tr>
            </a:tbl>
          </a:graphicData>
        </a:graphic>
      </p:graphicFrame>
    </p:spTree>
    <p:extLst>
      <p:ext uri="{BB962C8B-B14F-4D97-AF65-F5344CB8AC3E}">
        <p14:creationId xmlns:p14="http://schemas.microsoft.com/office/powerpoint/2010/main" val="21744851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85000"/>
                <a:alpha val="70000"/>
              </a:schemeClr>
            </a:gs>
            <a:gs pos="98000">
              <a:schemeClr val="bg1">
                <a:lumMod val="9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F9D53EF6-71EE-4311-B322-28613A8FE51A}"/>
              </a:ext>
            </a:extLst>
          </p:cNvPr>
          <p:cNvSpPr/>
          <p:nvPr/>
        </p:nvSpPr>
        <p:spPr>
          <a:xfrm>
            <a:off x="91523" y="88900"/>
            <a:ext cx="11996254" cy="66802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Cantos Arredondados 4">
            <a:extLst>
              <a:ext uri="{FF2B5EF4-FFF2-40B4-BE49-F238E27FC236}">
                <a16:creationId xmlns:a16="http://schemas.microsoft.com/office/drawing/2014/main" id="{171B2C76-9F06-4E01-BF4B-76620B93B243}"/>
              </a:ext>
            </a:extLst>
          </p:cNvPr>
          <p:cNvSpPr/>
          <p:nvPr/>
        </p:nvSpPr>
        <p:spPr>
          <a:xfrm>
            <a:off x="8123583" y="344557"/>
            <a:ext cx="3180521" cy="6255026"/>
          </a:xfrm>
          <a:prstGeom prst="roundRect">
            <a:avLst>
              <a:gd name="adj" fmla="val 4809"/>
            </a:avLst>
          </a:prstGeom>
          <a:noFill/>
          <a:ln>
            <a:solidFill>
              <a:srgbClr val="13331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Picture 22" descr="FIG01">
            <a:extLst>
              <a:ext uri="{FF2B5EF4-FFF2-40B4-BE49-F238E27FC236}">
                <a16:creationId xmlns:a16="http://schemas.microsoft.com/office/drawing/2014/main" id="{3B71B082-4D31-487D-8CA9-74B438477C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64563" y="558655"/>
            <a:ext cx="2876778" cy="2852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3" descr="FIG05">
            <a:extLst>
              <a:ext uri="{FF2B5EF4-FFF2-40B4-BE49-F238E27FC236}">
                <a16:creationId xmlns:a16="http://schemas.microsoft.com/office/drawing/2014/main" id="{858236FA-F8B4-4AA9-8C09-ED89BDB25C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4563" y="3612277"/>
            <a:ext cx="2876780" cy="2813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4" descr="FIG07">
            <a:extLst>
              <a:ext uri="{FF2B5EF4-FFF2-40B4-BE49-F238E27FC236}">
                <a16:creationId xmlns:a16="http://schemas.microsoft.com/office/drawing/2014/main" id="{CB06521E-CE70-412F-B924-C49021DE35A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a:xfrm>
            <a:off x="3461246" y="2247717"/>
            <a:ext cx="4183545" cy="4009373"/>
          </a:xfrm>
          <a:prstGeom prst="rect">
            <a:avLst/>
          </a:prstGeom>
          <a:noFill/>
          <a:ln>
            <a:solidFill>
              <a:srgbClr val="13331B"/>
            </a:solidFill>
          </a:ln>
        </p:spPr>
      </p:pic>
      <p:sp>
        <p:nvSpPr>
          <p:cNvPr id="9" name="CaixaDeTexto 8">
            <a:extLst>
              <a:ext uri="{FF2B5EF4-FFF2-40B4-BE49-F238E27FC236}">
                <a16:creationId xmlns:a16="http://schemas.microsoft.com/office/drawing/2014/main" id="{A31E2AE2-D474-47AE-852B-FD6387201E4B}"/>
              </a:ext>
            </a:extLst>
          </p:cNvPr>
          <p:cNvSpPr txBox="1"/>
          <p:nvPr/>
        </p:nvSpPr>
        <p:spPr>
          <a:xfrm>
            <a:off x="3478510" y="739059"/>
            <a:ext cx="4183544" cy="1338828"/>
          </a:xfrm>
          <a:prstGeom prst="rect">
            <a:avLst/>
          </a:prstGeom>
          <a:noFill/>
        </p:spPr>
        <p:txBody>
          <a:bodyPr wrap="square">
            <a:spAutoFit/>
          </a:bodyPr>
          <a:lstStyle/>
          <a:p>
            <a:pPr algn="ctr" eaLnBrk="1" hangingPunct="1">
              <a:lnSpc>
                <a:spcPct val="150000"/>
              </a:lnSpc>
            </a:pPr>
            <a:r>
              <a:rPr lang="pt-BR" altLang="pt-BR" sz="1400" dirty="0">
                <a:latin typeface="Montserrat" panose="00000500000000000000" pitchFamily="2" charset="0"/>
              </a:rPr>
              <a:t>A resistência do ponto de fixação deve</a:t>
            </a:r>
          </a:p>
          <a:p>
            <a:pPr algn="ctr" eaLnBrk="1" hangingPunct="1">
              <a:lnSpc>
                <a:spcPct val="150000"/>
              </a:lnSpc>
            </a:pPr>
            <a:r>
              <a:rPr lang="pt-BR" altLang="pt-BR" sz="1400" dirty="0">
                <a:latin typeface="Montserrat" panose="00000500000000000000" pitchFamily="2" charset="0"/>
              </a:rPr>
              <a:t>em todos os casos ser superior a 15 KN</a:t>
            </a:r>
          </a:p>
          <a:p>
            <a:pPr algn="ctr">
              <a:lnSpc>
                <a:spcPct val="150000"/>
              </a:lnSpc>
            </a:pPr>
            <a:r>
              <a:rPr lang="pt-BR" altLang="pt-BR" sz="1400" dirty="0">
                <a:latin typeface="Montserrat" panose="00000500000000000000" pitchFamily="2" charset="0"/>
              </a:rPr>
              <a:t>Situar-se acima do operador</a:t>
            </a:r>
          </a:p>
          <a:p>
            <a:pPr eaLnBrk="1" hangingPunct="1"/>
            <a:endParaRPr lang="pt-BR" altLang="pt-BR" sz="1600" b="1" dirty="0"/>
          </a:p>
        </p:txBody>
      </p:sp>
      <p:sp>
        <p:nvSpPr>
          <p:cNvPr id="10" name="Retângulo: Cantos Arredondados 9">
            <a:extLst>
              <a:ext uri="{FF2B5EF4-FFF2-40B4-BE49-F238E27FC236}">
                <a16:creationId xmlns:a16="http://schemas.microsoft.com/office/drawing/2014/main" id="{1817749A-80BF-455C-B2D6-7E248551C15B}"/>
              </a:ext>
            </a:extLst>
          </p:cNvPr>
          <p:cNvSpPr/>
          <p:nvPr/>
        </p:nvSpPr>
        <p:spPr>
          <a:xfrm>
            <a:off x="1064094" y="2348445"/>
            <a:ext cx="1393650" cy="1263832"/>
          </a:xfrm>
          <a:prstGeom prst="roundRect">
            <a:avLst>
              <a:gd name="adj" fmla="val 7837"/>
            </a:avLst>
          </a:prstGeom>
          <a:solidFill>
            <a:srgbClr val="13331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12" name="Conector reto 11">
            <a:extLst>
              <a:ext uri="{FF2B5EF4-FFF2-40B4-BE49-F238E27FC236}">
                <a16:creationId xmlns:a16="http://schemas.microsoft.com/office/drawing/2014/main" id="{A3A03AB6-E29E-448B-9E5F-C8D3B270D7EC}"/>
              </a:ext>
            </a:extLst>
          </p:cNvPr>
          <p:cNvCxnSpPr>
            <a:cxnSpLocks/>
          </p:cNvCxnSpPr>
          <p:nvPr/>
        </p:nvCxnSpPr>
        <p:spPr>
          <a:xfrm>
            <a:off x="1734233" y="-32707"/>
            <a:ext cx="0" cy="957695"/>
          </a:xfrm>
          <a:prstGeom prst="line">
            <a:avLst/>
          </a:prstGeom>
          <a:ln w="215900" cap="rnd">
            <a:solidFill>
              <a:srgbClr val="13331B"/>
            </a:solidFill>
          </a:ln>
        </p:spPr>
        <p:style>
          <a:lnRef idx="1">
            <a:schemeClr val="accent1"/>
          </a:lnRef>
          <a:fillRef idx="0">
            <a:schemeClr val="accent1"/>
          </a:fillRef>
          <a:effectRef idx="0">
            <a:schemeClr val="accent1"/>
          </a:effectRef>
          <a:fontRef idx="minor">
            <a:schemeClr val="tx1"/>
          </a:fontRef>
        </p:style>
      </p:cxnSp>
      <p:sp>
        <p:nvSpPr>
          <p:cNvPr id="13" name="CaixaDeTexto 12">
            <a:extLst>
              <a:ext uri="{FF2B5EF4-FFF2-40B4-BE49-F238E27FC236}">
                <a16:creationId xmlns:a16="http://schemas.microsoft.com/office/drawing/2014/main" id="{5F405D8B-D4B7-4F97-B06E-D4D269F90703}"/>
              </a:ext>
            </a:extLst>
          </p:cNvPr>
          <p:cNvSpPr txBox="1"/>
          <p:nvPr/>
        </p:nvSpPr>
        <p:spPr>
          <a:xfrm>
            <a:off x="117658" y="1253089"/>
            <a:ext cx="3343588" cy="83099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pt-BR" sz="2400" b="1" dirty="0">
                <a:solidFill>
                  <a:schemeClr val="bg2">
                    <a:lumMod val="10000"/>
                  </a:schemeClr>
                </a:solidFill>
                <a:latin typeface="Montserrat" panose="00000500000000000000" pitchFamily="2" charset="0"/>
              </a:rPr>
              <a:t>PONTO </a:t>
            </a:r>
          </a:p>
          <a:p>
            <a:pPr algn="ctr"/>
            <a:r>
              <a:rPr lang="pt-BR" sz="2400" b="1" dirty="0">
                <a:solidFill>
                  <a:schemeClr val="bg2">
                    <a:lumMod val="10000"/>
                  </a:schemeClr>
                </a:solidFill>
                <a:latin typeface="Montserrat" panose="00000500000000000000" pitchFamily="2" charset="0"/>
              </a:rPr>
              <a:t>DE FIXAÇÃO</a:t>
            </a:r>
            <a:endParaRPr lang="pt-BR" sz="1600" b="1" dirty="0">
              <a:solidFill>
                <a:schemeClr val="bg2">
                  <a:lumMod val="10000"/>
                </a:schemeClr>
              </a:solidFill>
              <a:latin typeface="Montserrat" panose="00000500000000000000" pitchFamily="2" charset="0"/>
            </a:endParaRPr>
          </a:p>
        </p:txBody>
      </p:sp>
      <p:sp>
        <p:nvSpPr>
          <p:cNvPr id="16" name="Retângulo: Cantos Arredondados 15">
            <a:extLst>
              <a:ext uri="{FF2B5EF4-FFF2-40B4-BE49-F238E27FC236}">
                <a16:creationId xmlns:a16="http://schemas.microsoft.com/office/drawing/2014/main" id="{253A4130-6AC9-44AE-8846-324D5821FBC9}"/>
              </a:ext>
            </a:extLst>
          </p:cNvPr>
          <p:cNvSpPr/>
          <p:nvPr/>
        </p:nvSpPr>
        <p:spPr>
          <a:xfrm>
            <a:off x="3447811" y="569543"/>
            <a:ext cx="4200576" cy="1504678"/>
          </a:xfrm>
          <a:prstGeom prst="roundRect">
            <a:avLst>
              <a:gd name="adj" fmla="val 4809"/>
            </a:avLst>
          </a:prstGeom>
          <a:noFill/>
          <a:ln>
            <a:solidFill>
              <a:srgbClr val="13331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9" name="Imagem 18">
            <a:extLst>
              <a:ext uri="{FF2B5EF4-FFF2-40B4-BE49-F238E27FC236}">
                <a16:creationId xmlns:a16="http://schemas.microsoft.com/office/drawing/2014/main" id="{BD895EE3-0FE9-46E1-854F-379D2946715C}"/>
              </a:ext>
            </a:extLst>
          </p:cNvPr>
          <p:cNvPicPr>
            <a:picLocks noChangeAspect="1"/>
          </p:cNvPicPr>
          <p:nvPr/>
        </p:nvPicPr>
        <p:blipFill>
          <a:blip r:embed="rId6">
            <a:lum bright="70000" contrast="-70000"/>
          </a:blip>
          <a:stretch>
            <a:fillRect/>
          </a:stretch>
        </p:blipFill>
        <p:spPr>
          <a:xfrm>
            <a:off x="1305706" y="2470657"/>
            <a:ext cx="967491" cy="971908"/>
          </a:xfrm>
          <a:prstGeom prst="rect">
            <a:avLst/>
          </a:prstGeom>
        </p:spPr>
      </p:pic>
    </p:spTree>
    <p:extLst>
      <p:ext uri="{BB962C8B-B14F-4D97-AF65-F5344CB8AC3E}">
        <p14:creationId xmlns:p14="http://schemas.microsoft.com/office/powerpoint/2010/main" val="5561957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85000"/>
                <a:alpha val="70000"/>
              </a:schemeClr>
            </a:gs>
            <a:gs pos="98000">
              <a:schemeClr val="bg1">
                <a:lumMod val="9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F9D53EF6-71EE-4311-B322-28613A8FE51A}"/>
              </a:ext>
            </a:extLst>
          </p:cNvPr>
          <p:cNvSpPr/>
          <p:nvPr/>
        </p:nvSpPr>
        <p:spPr>
          <a:xfrm>
            <a:off x="91523" y="88900"/>
            <a:ext cx="11996254" cy="66802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Cantos Arredondados 4">
            <a:extLst>
              <a:ext uri="{FF2B5EF4-FFF2-40B4-BE49-F238E27FC236}">
                <a16:creationId xmlns:a16="http://schemas.microsoft.com/office/drawing/2014/main" id="{171B2C76-9F06-4E01-BF4B-76620B93B243}"/>
              </a:ext>
            </a:extLst>
          </p:cNvPr>
          <p:cNvSpPr/>
          <p:nvPr/>
        </p:nvSpPr>
        <p:spPr>
          <a:xfrm>
            <a:off x="8123583" y="344557"/>
            <a:ext cx="3670852" cy="6255026"/>
          </a:xfrm>
          <a:prstGeom prst="roundRect">
            <a:avLst>
              <a:gd name="adj" fmla="val 4809"/>
            </a:avLst>
          </a:prstGeom>
          <a:noFill/>
          <a:ln>
            <a:solidFill>
              <a:srgbClr val="13331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CaixaDeTexto 8">
            <a:extLst>
              <a:ext uri="{FF2B5EF4-FFF2-40B4-BE49-F238E27FC236}">
                <a16:creationId xmlns:a16="http://schemas.microsoft.com/office/drawing/2014/main" id="{A31E2AE2-D474-47AE-852B-FD6387201E4B}"/>
              </a:ext>
            </a:extLst>
          </p:cNvPr>
          <p:cNvSpPr txBox="1"/>
          <p:nvPr/>
        </p:nvSpPr>
        <p:spPr>
          <a:xfrm>
            <a:off x="3478510" y="951091"/>
            <a:ext cx="4183544" cy="702244"/>
          </a:xfrm>
          <a:prstGeom prst="rect">
            <a:avLst/>
          </a:prstGeom>
          <a:noFill/>
        </p:spPr>
        <p:txBody>
          <a:bodyPr wrap="square">
            <a:spAutoFit/>
          </a:bodyPr>
          <a:lstStyle/>
          <a:p>
            <a:pPr algn="ctr" eaLnBrk="1" hangingPunct="1">
              <a:lnSpc>
                <a:spcPct val="150000"/>
              </a:lnSpc>
            </a:pPr>
            <a:r>
              <a:rPr lang="pt-BR" altLang="pt-BR" sz="1400" dirty="0">
                <a:latin typeface="Montserrat" panose="00000500000000000000" pitchFamily="2" charset="0"/>
              </a:rPr>
              <a:t>No eixo vertical do plano de trabalho,</a:t>
            </a:r>
          </a:p>
          <a:p>
            <a:pPr algn="ctr" eaLnBrk="1" hangingPunct="1">
              <a:lnSpc>
                <a:spcPct val="150000"/>
              </a:lnSpc>
            </a:pPr>
            <a:r>
              <a:rPr lang="pt-BR" altLang="pt-BR" sz="1400" dirty="0">
                <a:latin typeface="Montserrat" panose="00000500000000000000" pitchFamily="2" charset="0"/>
              </a:rPr>
              <a:t>ângulo máximo ± 30º.</a:t>
            </a:r>
          </a:p>
        </p:txBody>
      </p:sp>
      <p:sp>
        <p:nvSpPr>
          <p:cNvPr id="10" name="Retângulo: Cantos Arredondados 9">
            <a:extLst>
              <a:ext uri="{FF2B5EF4-FFF2-40B4-BE49-F238E27FC236}">
                <a16:creationId xmlns:a16="http://schemas.microsoft.com/office/drawing/2014/main" id="{1817749A-80BF-455C-B2D6-7E248551C15B}"/>
              </a:ext>
            </a:extLst>
          </p:cNvPr>
          <p:cNvSpPr/>
          <p:nvPr/>
        </p:nvSpPr>
        <p:spPr>
          <a:xfrm>
            <a:off x="1064094" y="2613485"/>
            <a:ext cx="1393650" cy="1263832"/>
          </a:xfrm>
          <a:prstGeom prst="roundRect">
            <a:avLst>
              <a:gd name="adj" fmla="val 7837"/>
            </a:avLst>
          </a:prstGeom>
          <a:solidFill>
            <a:srgbClr val="13331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12" name="Conector reto 11">
            <a:extLst>
              <a:ext uri="{FF2B5EF4-FFF2-40B4-BE49-F238E27FC236}">
                <a16:creationId xmlns:a16="http://schemas.microsoft.com/office/drawing/2014/main" id="{A3A03AB6-E29E-448B-9E5F-C8D3B270D7EC}"/>
              </a:ext>
            </a:extLst>
          </p:cNvPr>
          <p:cNvCxnSpPr>
            <a:cxnSpLocks/>
          </p:cNvCxnSpPr>
          <p:nvPr/>
        </p:nvCxnSpPr>
        <p:spPr>
          <a:xfrm>
            <a:off x="1734233" y="-32707"/>
            <a:ext cx="0" cy="957695"/>
          </a:xfrm>
          <a:prstGeom prst="line">
            <a:avLst/>
          </a:prstGeom>
          <a:ln w="215900" cap="rnd">
            <a:solidFill>
              <a:srgbClr val="13331B"/>
            </a:solidFill>
          </a:ln>
        </p:spPr>
        <p:style>
          <a:lnRef idx="1">
            <a:schemeClr val="accent1"/>
          </a:lnRef>
          <a:fillRef idx="0">
            <a:schemeClr val="accent1"/>
          </a:fillRef>
          <a:effectRef idx="0">
            <a:schemeClr val="accent1"/>
          </a:effectRef>
          <a:fontRef idx="minor">
            <a:schemeClr val="tx1"/>
          </a:fontRef>
        </p:style>
      </p:cxnSp>
      <p:sp>
        <p:nvSpPr>
          <p:cNvPr id="13" name="CaixaDeTexto 12">
            <a:extLst>
              <a:ext uri="{FF2B5EF4-FFF2-40B4-BE49-F238E27FC236}">
                <a16:creationId xmlns:a16="http://schemas.microsoft.com/office/drawing/2014/main" id="{5F405D8B-D4B7-4F97-B06E-D4D269F90703}"/>
              </a:ext>
            </a:extLst>
          </p:cNvPr>
          <p:cNvSpPr txBox="1"/>
          <p:nvPr/>
        </p:nvSpPr>
        <p:spPr>
          <a:xfrm>
            <a:off x="117658" y="1253089"/>
            <a:ext cx="3343588" cy="120032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pt-BR" sz="2400" b="1" dirty="0">
                <a:solidFill>
                  <a:schemeClr val="bg2">
                    <a:lumMod val="10000"/>
                  </a:schemeClr>
                </a:solidFill>
                <a:latin typeface="Montserrat" panose="00000500000000000000" pitchFamily="2" charset="0"/>
              </a:rPr>
              <a:t>PONTO </a:t>
            </a:r>
          </a:p>
          <a:p>
            <a:pPr algn="ctr"/>
            <a:r>
              <a:rPr lang="pt-BR" sz="2400" b="1" dirty="0">
                <a:solidFill>
                  <a:schemeClr val="bg2">
                    <a:lumMod val="10000"/>
                  </a:schemeClr>
                </a:solidFill>
                <a:latin typeface="Montserrat" panose="00000500000000000000" pitchFamily="2" charset="0"/>
              </a:rPr>
              <a:t>DE FIXAÇÃO E UTILIZAÇÃO</a:t>
            </a:r>
            <a:endParaRPr lang="pt-BR" sz="1600" b="1" dirty="0">
              <a:solidFill>
                <a:schemeClr val="bg2">
                  <a:lumMod val="10000"/>
                </a:schemeClr>
              </a:solidFill>
              <a:latin typeface="Montserrat" panose="00000500000000000000" pitchFamily="2" charset="0"/>
            </a:endParaRPr>
          </a:p>
        </p:txBody>
      </p:sp>
      <p:sp>
        <p:nvSpPr>
          <p:cNvPr id="16" name="Retângulo: Cantos Arredondados 15">
            <a:extLst>
              <a:ext uri="{FF2B5EF4-FFF2-40B4-BE49-F238E27FC236}">
                <a16:creationId xmlns:a16="http://schemas.microsoft.com/office/drawing/2014/main" id="{253A4130-6AC9-44AE-8846-324D5821FBC9}"/>
              </a:ext>
            </a:extLst>
          </p:cNvPr>
          <p:cNvSpPr/>
          <p:nvPr/>
        </p:nvSpPr>
        <p:spPr>
          <a:xfrm>
            <a:off x="3447811" y="781575"/>
            <a:ext cx="4200576" cy="957695"/>
          </a:xfrm>
          <a:prstGeom prst="roundRect">
            <a:avLst>
              <a:gd name="adj" fmla="val 4809"/>
            </a:avLst>
          </a:prstGeom>
          <a:noFill/>
          <a:ln>
            <a:solidFill>
              <a:srgbClr val="13331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9" name="Imagem 18">
            <a:extLst>
              <a:ext uri="{FF2B5EF4-FFF2-40B4-BE49-F238E27FC236}">
                <a16:creationId xmlns:a16="http://schemas.microsoft.com/office/drawing/2014/main" id="{BD895EE3-0FE9-46E1-854F-379D2946715C}"/>
              </a:ext>
            </a:extLst>
          </p:cNvPr>
          <p:cNvPicPr>
            <a:picLocks noChangeAspect="1"/>
          </p:cNvPicPr>
          <p:nvPr/>
        </p:nvPicPr>
        <p:blipFill>
          <a:blip r:embed="rId2">
            <a:lum bright="70000" contrast="-70000"/>
          </a:blip>
          <a:stretch>
            <a:fillRect/>
          </a:stretch>
        </p:blipFill>
        <p:spPr>
          <a:xfrm>
            <a:off x="1305706" y="2735697"/>
            <a:ext cx="967491" cy="971908"/>
          </a:xfrm>
          <a:prstGeom prst="rect">
            <a:avLst/>
          </a:prstGeom>
        </p:spPr>
      </p:pic>
      <p:pic>
        <p:nvPicPr>
          <p:cNvPr id="14" name="Picture 17" descr="fig3">
            <a:extLst>
              <a:ext uri="{FF2B5EF4-FFF2-40B4-BE49-F238E27FC236}">
                <a16:creationId xmlns:a16="http://schemas.microsoft.com/office/drawing/2014/main" id="{9B7CF7D7-C427-424A-9A3F-ADA888EA1E2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8952397" y="3124080"/>
            <a:ext cx="2151769" cy="3261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8" descr="FIG06">
            <a:extLst>
              <a:ext uri="{FF2B5EF4-FFF2-40B4-BE49-F238E27FC236}">
                <a16:creationId xmlns:a16="http://schemas.microsoft.com/office/drawing/2014/main" id="{AC5C4F43-1290-4D7F-AC08-EB577EFC78DD}"/>
              </a:ext>
            </a:extLst>
          </p:cNvPr>
          <p:cNvPicPr>
            <a:picLocks noGrp="1" noChangeAspect="1" noChangeArrowheads="1"/>
          </p:cNvPicPr>
          <p:nvPr>
            <p:ph sz="quarter" idx="1"/>
          </p:nvPr>
        </p:nvPicPr>
        <p:blipFill>
          <a:blip r:embed="rId5">
            <a:extLst>
              <a:ext uri="{28A0092B-C50C-407E-A947-70E740481C1C}">
                <a14:useLocalDpi xmlns:a14="http://schemas.microsoft.com/office/drawing/2010/main" val="0"/>
              </a:ext>
            </a:extLst>
          </a:blip>
          <a:srcRect/>
          <a:stretch>
            <a:fillRect/>
          </a:stretch>
        </p:blipFill>
        <p:spPr>
          <a:xfrm>
            <a:off x="8827081" y="475278"/>
            <a:ext cx="2449513" cy="2435225"/>
          </a:xfrm>
          <a:noFill/>
        </p:spPr>
      </p:pic>
      <p:pic>
        <p:nvPicPr>
          <p:cNvPr id="17" name="Picture 13" descr="FIG08">
            <a:extLst>
              <a:ext uri="{FF2B5EF4-FFF2-40B4-BE49-F238E27FC236}">
                <a16:creationId xmlns:a16="http://schemas.microsoft.com/office/drawing/2014/main" id="{7A7E90CC-0D6E-4F8D-A88A-12B7E76F0E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3595474" y="2065285"/>
            <a:ext cx="3905250" cy="4105275"/>
          </a:xfrm>
          <a:prstGeom prst="rect">
            <a:avLst/>
          </a:prstGeom>
          <a:noFill/>
          <a:ln>
            <a:solidFill>
              <a:srgbClr val="13331B"/>
            </a:solidFill>
          </a:ln>
        </p:spPr>
      </p:pic>
    </p:spTree>
    <p:extLst>
      <p:ext uri="{BB962C8B-B14F-4D97-AF65-F5344CB8AC3E}">
        <p14:creationId xmlns:p14="http://schemas.microsoft.com/office/powerpoint/2010/main" val="41415999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85000"/>
                <a:alpha val="70000"/>
              </a:schemeClr>
            </a:gs>
            <a:gs pos="98000">
              <a:schemeClr val="bg1">
                <a:lumMod val="9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F9D53EF6-71EE-4311-B322-28613A8FE51A}"/>
              </a:ext>
            </a:extLst>
          </p:cNvPr>
          <p:cNvSpPr/>
          <p:nvPr/>
        </p:nvSpPr>
        <p:spPr>
          <a:xfrm>
            <a:off x="91523" y="88900"/>
            <a:ext cx="11996254" cy="66802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Cantos Arredondados 4">
            <a:extLst>
              <a:ext uri="{FF2B5EF4-FFF2-40B4-BE49-F238E27FC236}">
                <a16:creationId xmlns:a16="http://schemas.microsoft.com/office/drawing/2014/main" id="{171B2C76-9F06-4E01-BF4B-76620B93B243}"/>
              </a:ext>
            </a:extLst>
          </p:cNvPr>
          <p:cNvSpPr/>
          <p:nvPr/>
        </p:nvSpPr>
        <p:spPr>
          <a:xfrm>
            <a:off x="6881974" y="2200425"/>
            <a:ext cx="3670852" cy="3754237"/>
          </a:xfrm>
          <a:prstGeom prst="roundRect">
            <a:avLst>
              <a:gd name="adj" fmla="val 4809"/>
            </a:avLst>
          </a:prstGeom>
          <a:noFill/>
          <a:ln>
            <a:solidFill>
              <a:srgbClr val="13331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CaixaDeTexto 8">
            <a:extLst>
              <a:ext uri="{FF2B5EF4-FFF2-40B4-BE49-F238E27FC236}">
                <a16:creationId xmlns:a16="http://schemas.microsoft.com/office/drawing/2014/main" id="{A31E2AE2-D474-47AE-852B-FD6387201E4B}"/>
              </a:ext>
            </a:extLst>
          </p:cNvPr>
          <p:cNvSpPr txBox="1"/>
          <p:nvPr/>
        </p:nvSpPr>
        <p:spPr>
          <a:xfrm>
            <a:off x="1510423" y="4335161"/>
            <a:ext cx="4169877" cy="1348574"/>
          </a:xfrm>
          <a:prstGeom prst="rect">
            <a:avLst/>
          </a:prstGeom>
          <a:noFill/>
        </p:spPr>
        <p:txBody>
          <a:bodyPr wrap="square">
            <a:spAutoFit/>
          </a:bodyPr>
          <a:lstStyle/>
          <a:p>
            <a:pPr algn="just" eaLnBrk="1" hangingPunct="1">
              <a:lnSpc>
                <a:spcPct val="150000"/>
              </a:lnSpc>
            </a:pPr>
            <a:r>
              <a:rPr lang="pt-BR" altLang="pt-BR" sz="1400" dirty="0">
                <a:latin typeface="Montserrat" panose="00000500000000000000" pitchFamily="2" charset="0"/>
              </a:rPr>
              <a:t>Lubrificar regularmente o eixo central com óleo de máquina, sem abrir o equipamento, para garantir um completo e perfeito funcionamento do equipamento.</a:t>
            </a:r>
          </a:p>
        </p:txBody>
      </p:sp>
      <p:sp>
        <p:nvSpPr>
          <p:cNvPr id="10" name="Retângulo: Cantos Arredondados 9">
            <a:extLst>
              <a:ext uri="{FF2B5EF4-FFF2-40B4-BE49-F238E27FC236}">
                <a16:creationId xmlns:a16="http://schemas.microsoft.com/office/drawing/2014/main" id="{1817749A-80BF-455C-B2D6-7E248551C15B}"/>
              </a:ext>
            </a:extLst>
          </p:cNvPr>
          <p:cNvSpPr/>
          <p:nvPr/>
        </p:nvSpPr>
        <p:spPr>
          <a:xfrm>
            <a:off x="2788055" y="2387594"/>
            <a:ext cx="1393650" cy="1263832"/>
          </a:xfrm>
          <a:prstGeom prst="roundRect">
            <a:avLst>
              <a:gd name="adj" fmla="val 7837"/>
            </a:avLst>
          </a:prstGeom>
          <a:solidFill>
            <a:srgbClr val="13331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12" name="Conector reto 11">
            <a:extLst>
              <a:ext uri="{FF2B5EF4-FFF2-40B4-BE49-F238E27FC236}">
                <a16:creationId xmlns:a16="http://schemas.microsoft.com/office/drawing/2014/main" id="{A3A03AB6-E29E-448B-9E5F-C8D3B270D7EC}"/>
              </a:ext>
            </a:extLst>
          </p:cNvPr>
          <p:cNvCxnSpPr>
            <a:cxnSpLocks/>
          </p:cNvCxnSpPr>
          <p:nvPr/>
        </p:nvCxnSpPr>
        <p:spPr>
          <a:xfrm>
            <a:off x="3523277" y="76300"/>
            <a:ext cx="0" cy="957695"/>
          </a:xfrm>
          <a:prstGeom prst="line">
            <a:avLst/>
          </a:prstGeom>
          <a:ln w="215900" cap="rnd">
            <a:solidFill>
              <a:srgbClr val="13331B"/>
            </a:solidFill>
          </a:ln>
        </p:spPr>
        <p:style>
          <a:lnRef idx="1">
            <a:schemeClr val="accent1"/>
          </a:lnRef>
          <a:fillRef idx="0">
            <a:schemeClr val="accent1"/>
          </a:fillRef>
          <a:effectRef idx="0">
            <a:schemeClr val="accent1"/>
          </a:effectRef>
          <a:fontRef idx="minor">
            <a:schemeClr val="tx1"/>
          </a:fontRef>
        </p:style>
      </p:cxnSp>
      <p:sp>
        <p:nvSpPr>
          <p:cNvPr id="13" name="CaixaDeTexto 12">
            <a:extLst>
              <a:ext uri="{FF2B5EF4-FFF2-40B4-BE49-F238E27FC236}">
                <a16:creationId xmlns:a16="http://schemas.microsoft.com/office/drawing/2014/main" id="{5F405D8B-D4B7-4F97-B06E-D4D269F90703}"/>
              </a:ext>
            </a:extLst>
          </p:cNvPr>
          <p:cNvSpPr txBox="1"/>
          <p:nvPr/>
        </p:nvSpPr>
        <p:spPr>
          <a:xfrm>
            <a:off x="1813086" y="1369429"/>
            <a:ext cx="3343588" cy="83099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pt-BR" sz="2400" b="1" dirty="0">
                <a:solidFill>
                  <a:schemeClr val="bg2">
                    <a:lumMod val="10000"/>
                  </a:schemeClr>
                </a:solidFill>
                <a:latin typeface="Montserrat" panose="00000500000000000000" pitchFamily="2" charset="0"/>
              </a:rPr>
              <a:t>MANUTENÇÃO</a:t>
            </a:r>
          </a:p>
          <a:p>
            <a:pPr algn="ctr"/>
            <a:r>
              <a:rPr lang="pt-BR" sz="2400" b="1" dirty="0">
                <a:solidFill>
                  <a:schemeClr val="bg2">
                    <a:lumMod val="10000"/>
                  </a:schemeClr>
                </a:solidFill>
                <a:latin typeface="Montserrat" panose="00000500000000000000" pitchFamily="2" charset="0"/>
              </a:rPr>
              <a:t>PERIÓDICA</a:t>
            </a:r>
            <a:endParaRPr lang="pt-BR" sz="1600" b="1" dirty="0">
              <a:solidFill>
                <a:schemeClr val="bg2">
                  <a:lumMod val="10000"/>
                </a:schemeClr>
              </a:solidFill>
              <a:latin typeface="Montserrat" panose="00000500000000000000" pitchFamily="2" charset="0"/>
            </a:endParaRPr>
          </a:p>
        </p:txBody>
      </p:sp>
      <p:sp>
        <p:nvSpPr>
          <p:cNvPr id="16" name="Retângulo: Cantos Arredondados 15">
            <a:extLst>
              <a:ext uri="{FF2B5EF4-FFF2-40B4-BE49-F238E27FC236}">
                <a16:creationId xmlns:a16="http://schemas.microsoft.com/office/drawing/2014/main" id="{253A4130-6AC9-44AE-8846-324D5821FBC9}"/>
              </a:ext>
            </a:extLst>
          </p:cNvPr>
          <p:cNvSpPr/>
          <p:nvPr/>
        </p:nvSpPr>
        <p:spPr>
          <a:xfrm>
            <a:off x="1332062" y="4165316"/>
            <a:ext cx="4382430" cy="1789347"/>
          </a:xfrm>
          <a:prstGeom prst="roundRect">
            <a:avLst>
              <a:gd name="adj" fmla="val 4809"/>
            </a:avLst>
          </a:prstGeom>
          <a:noFill/>
          <a:ln>
            <a:solidFill>
              <a:srgbClr val="13331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9" name="Imagem 18">
            <a:extLst>
              <a:ext uri="{FF2B5EF4-FFF2-40B4-BE49-F238E27FC236}">
                <a16:creationId xmlns:a16="http://schemas.microsoft.com/office/drawing/2014/main" id="{BD895EE3-0FE9-46E1-854F-379D2946715C}"/>
              </a:ext>
            </a:extLst>
          </p:cNvPr>
          <p:cNvPicPr>
            <a:picLocks noChangeAspect="1"/>
          </p:cNvPicPr>
          <p:nvPr/>
        </p:nvPicPr>
        <p:blipFill>
          <a:blip r:embed="rId2">
            <a:lum bright="70000" contrast="-70000"/>
          </a:blip>
          <a:stretch>
            <a:fillRect/>
          </a:stretch>
        </p:blipFill>
        <p:spPr>
          <a:xfrm>
            <a:off x="3029667" y="2509806"/>
            <a:ext cx="967491" cy="971908"/>
          </a:xfrm>
          <a:prstGeom prst="rect">
            <a:avLst/>
          </a:prstGeom>
        </p:spPr>
      </p:pic>
      <p:pic>
        <p:nvPicPr>
          <p:cNvPr id="18" name="Picture 6" descr="FIG09">
            <a:extLst>
              <a:ext uri="{FF2B5EF4-FFF2-40B4-BE49-F238E27FC236}">
                <a16:creationId xmlns:a16="http://schemas.microsoft.com/office/drawing/2014/main" id="{60ADA878-C662-417D-9AD7-477A2532C4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0850" y="2545272"/>
            <a:ext cx="3213100"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tângulo: Cantos Arredondados 19">
            <a:extLst>
              <a:ext uri="{FF2B5EF4-FFF2-40B4-BE49-F238E27FC236}">
                <a16:creationId xmlns:a16="http://schemas.microsoft.com/office/drawing/2014/main" id="{179BEB6C-F4F7-48F3-8107-FDFE2DEF86F2}"/>
              </a:ext>
            </a:extLst>
          </p:cNvPr>
          <p:cNvSpPr/>
          <p:nvPr/>
        </p:nvSpPr>
        <p:spPr>
          <a:xfrm>
            <a:off x="6839989" y="1153574"/>
            <a:ext cx="3754822" cy="895907"/>
          </a:xfrm>
          <a:prstGeom prst="roundRect">
            <a:avLst>
              <a:gd name="adj" fmla="val 4809"/>
            </a:avLst>
          </a:prstGeom>
          <a:solidFill>
            <a:srgbClr val="13331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CaixaDeTexto 20">
            <a:extLst>
              <a:ext uri="{FF2B5EF4-FFF2-40B4-BE49-F238E27FC236}">
                <a16:creationId xmlns:a16="http://schemas.microsoft.com/office/drawing/2014/main" id="{0BD61641-9F15-4F1C-A6C3-0FC4FAB2DC99}"/>
              </a:ext>
            </a:extLst>
          </p:cNvPr>
          <p:cNvSpPr txBox="1"/>
          <p:nvPr/>
        </p:nvSpPr>
        <p:spPr>
          <a:xfrm>
            <a:off x="6193798" y="1145812"/>
            <a:ext cx="5047204" cy="748410"/>
          </a:xfrm>
          <a:prstGeom prst="rect">
            <a:avLst/>
          </a:prstGeom>
          <a:noFill/>
        </p:spPr>
        <p:txBody>
          <a:bodyPr wrap="square">
            <a:spAutoFit/>
          </a:bodyPr>
          <a:lstStyle/>
          <a:p>
            <a:pPr algn="ctr">
              <a:lnSpc>
                <a:spcPct val="150000"/>
              </a:lnSpc>
            </a:pPr>
            <a:r>
              <a:rPr lang="pt-BR" sz="1600" b="1" dirty="0">
                <a:solidFill>
                  <a:schemeClr val="bg1"/>
                </a:solidFill>
                <a:latin typeface="Montserrat" panose="00000500000000000000" pitchFamily="2" charset="0"/>
              </a:rPr>
              <a:t>ATENÇÃO</a:t>
            </a:r>
          </a:p>
          <a:p>
            <a:pPr algn="ctr">
              <a:lnSpc>
                <a:spcPct val="150000"/>
              </a:lnSpc>
            </a:pPr>
            <a:r>
              <a:rPr lang="pt-BR" sz="1400" dirty="0">
                <a:solidFill>
                  <a:schemeClr val="bg1"/>
                </a:solidFill>
                <a:latin typeface="Montserrat" panose="00000500000000000000" pitchFamily="2" charset="0"/>
              </a:rPr>
              <a:t>NUNCA ABRIR O EQUIPAMENTO</a:t>
            </a:r>
          </a:p>
        </p:txBody>
      </p:sp>
    </p:spTree>
    <p:extLst>
      <p:ext uri="{BB962C8B-B14F-4D97-AF65-F5344CB8AC3E}">
        <p14:creationId xmlns:p14="http://schemas.microsoft.com/office/powerpoint/2010/main" val="4032015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85000"/>
                <a:alpha val="70000"/>
              </a:schemeClr>
            </a:gs>
            <a:gs pos="98000">
              <a:schemeClr val="bg1">
                <a:lumMod val="9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F9D53EF6-71EE-4311-B322-28613A8FE51A}"/>
              </a:ext>
            </a:extLst>
          </p:cNvPr>
          <p:cNvSpPr/>
          <p:nvPr/>
        </p:nvSpPr>
        <p:spPr>
          <a:xfrm>
            <a:off x="91523" y="88900"/>
            <a:ext cx="11996254" cy="66802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Text Box 6">
            <a:extLst>
              <a:ext uri="{FF2B5EF4-FFF2-40B4-BE49-F238E27FC236}">
                <a16:creationId xmlns:a16="http://schemas.microsoft.com/office/drawing/2014/main" id="{5C651A6B-7AE7-4015-BFB2-160A5A0A097C}"/>
              </a:ext>
            </a:extLst>
          </p:cNvPr>
          <p:cNvSpPr txBox="1">
            <a:spLocks noChangeArrowheads="1"/>
          </p:cNvSpPr>
          <p:nvPr/>
        </p:nvSpPr>
        <p:spPr bwMode="auto">
          <a:xfrm>
            <a:off x="5150144" y="2321338"/>
            <a:ext cx="6525019" cy="702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lnSpc>
                <a:spcPct val="150000"/>
              </a:lnSpc>
            </a:pPr>
            <a:endParaRPr lang="pt-BR" altLang="pt-BR" sz="1400" dirty="0">
              <a:latin typeface="Montserrat" panose="00000500000000000000" pitchFamily="2" charset="0"/>
            </a:endParaRPr>
          </a:p>
          <a:p>
            <a:pPr algn="just" eaLnBrk="1" hangingPunct="1">
              <a:lnSpc>
                <a:spcPct val="150000"/>
              </a:lnSpc>
            </a:pPr>
            <a:r>
              <a:rPr lang="pt-BR" altLang="pt-BR" sz="1400" dirty="0">
                <a:latin typeface="Montserrat" panose="00000500000000000000" pitchFamily="2" charset="0"/>
              </a:rPr>
              <a:t>Nunca utilize solventes ácidos ou básicos e não mergulhe-o em água.</a:t>
            </a:r>
          </a:p>
        </p:txBody>
      </p:sp>
      <p:sp>
        <p:nvSpPr>
          <p:cNvPr id="5" name="Text Box 9">
            <a:extLst>
              <a:ext uri="{FF2B5EF4-FFF2-40B4-BE49-F238E27FC236}">
                <a16:creationId xmlns:a16="http://schemas.microsoft.com/office/drawing/2014/main" id="{B8455DFC-8028-4B61-9B02-FAFDDB53B2F4}"/>
              </a:ext>
            </a:extLst>
          </p:cNvPr>
          <p:cNvSpPr txBox="1">
            <a:spLocks noChangeArrowheads="1"/>
          </p:cNvSpPr>
          <p:nvPr/>
        </p:nvSpPr>
        <p:spPr bwMode="auto">
          <a:xfrm>
            <a:off x="5150145" y="3753875"/>
            <a:ext cx="6525019" cy="1025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lnSpc>
                <a:spcPct val="150000"/>
              </a:lnSpc>
            </a:pPr>
            <a:r>
              <a:rPr lang="pt-BR" altLang="pt-BR" sz="1400" dirty="0">
                <a:latin typeface="Montserrat" panose="00000500000000000000" pitchFamily="2" charset="0"/>
              </a:rPr>
              <a:t>Deixe-o secar em local ventilado e distante de qualquer fogo direto ou de qualquer outra fonte de calor. Arrume-o em local abrigado da umidade e dos raios ultravioletas. Esta é a condição ideal de uso.</a:t>
            </a:r>
          </a:p>
        </p:txBody>
      </p:sp>
      <p:sp>
        <p:nvSpPr>
          <p:cNvPr id="6" name="Rectangle 12">
            <a:extLst>
              <a:ext uri="{FF2B5EF4-FFF2-40B4-BE49-F238E27FC236}">
                <a16:creationId xmlns:a16="http://schemas.microsoft.com/office/drawing/2014/main" id="{35D1092C-37AF-4D1C-A4C7-FDA1D15A35DA}"/>
              </a:ext>
            </a:extLst>
          </p:cNvPr>
          <p:cNvSpPr>
            <a:spLocks noChangeArrowheads="1"/>
          </p:cNvSpPr>
          <p:nvPr/>
        </p:nvSpPr>
        <p:spPr bwMode="auto">
          <a:xfrm>
            <a:off x="5150145" y="5369542"/>
            <a:ext cx="6525018" cy="702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lnSpc>
                <a:spcPct val="150000"/>
              </a:lnSpc>
            </a:pPr>
            <a:r>
              <a:rPr lang="pt-BR" altLang="pt-BR" sz="1400" dirty="0">
                <a:latin typeface="Montserrat" panose="00000500000000000000" pitchFamily="2" charset="0"/>
              </a:rPr>
              <a:t>Evite qualquer atmosfera corrosiva, com excesso de aquecimento ou resfriamento. Temperatura de uso Entre -32ºC a +50ºC</a:t>
            </a:r>
          </a:p>
        </p:txBody>
      </p:sp>
      <p:sp>
        <p:nvSpPr>
          <p:cNvPr id="7" name="Text Box 13">
            <a:extLst>
              <a:ext uri="{FF2B5EF4-FFF2-40B4-BE49-F238E27FC236}">
                <a16:creationId xmlns:a16="http://schemas.microsoft.com/office/drawing/2014/main" id="{C1539390-3052-4E34-A71A-A2392803F1DA}"/>
              </a:ext>
            </a:extLst>
          </p:cNvPr>
          <p:cNvSpPr txBox="1">
            <a:spLocks noChangeArrowheads="1"/>
          </p:cNvSpPr>
          <p:nvPr/>
        </p:nvSpPr>
        <p:spPr bwMode="auto">
          <a:xfrm>
            <a:off x="5285982" y="1137336"/>
            <a:ext cx="6525018" cy="379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lnSpc>
                <a:spcPct val="150000"/>
              </a:lnSpc>
            </a:pPr>
            <a:r>
              <a:rPr lang="pt-BR" altLang="pt-BR" sz="1400" dirty="0">
                <a:latin typeface="Montserrat" panose="00000500000000000000" pitchFamily="2" charset="0"/>
              </a:rPr>
              <a:t>Limpe-o com água e sabão neutro com um pano macio.</a:t>
            </a:r>
          </a:p>
        </p:txBody>
      </p:sp>
      <p:pic>
        <p:nvPicPr>
          <p:cNvPr id="8" name="Picture 7" descr="FIG10">
            <a:extLst>
              <a:ext uri="{FF2B5EF4-FFF2-40B4-BE49-F238E27FC236}">
                <a16:creationId xmlns:a16="http://schemas.microsoft.com/office/drawing/2014/main" id="{86098395-9BA6-4085-8EB3-B25AC5EE5E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9378" y="2087226"/>
            <a:ext cx="1435538" cy="1431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FIG11">
            <a:extLst>
              <a:ext uri="{FF2B5EF4-FFF2-40B4-BE49-F238E27FC236}">
                <a16:creationId xmlns:a16="http://schemas.microsoft.com/office/drawing/2014/main" id="{4E18668D-51B2-4CA4-90CD-8323B0C28F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0955" y="638544"/>
            <a:ext cx="1392384" cy="1388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FIG12">
            <a:extLst>
              <a:ext uri="{FF2B5EF4-FFF2-40B4-BE49-F238E27FC236}">
                <a16:creationId xmlns:a16="http://schemas.microsoft.com/office/drawing/2014/main" id="{5E3862B5-3223-433A-A821-FFAB783DA1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3490" y="3579062"/>
            <a:ext cx="1391426" cy="1387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descr="FIG13">
            <a:extLst>
              <a:ext uri="{FF2B5EF4-FFF2-40B4-BE49-F238E27FC236}">
                <a16:creationId xmlns:a16="http://schemas.microsoft.com/office/drawing/2014/main" id="{6BBA3E2D-68EB-4B4D-8D94-FD698E064A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3490" y="5026786"/>
            <a:ext cx="1391426" cy="1388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tângulo: Cantos Arredondados 11">
            <a:extLst>
              <a:ext uri="{FF2B5EF4-FFF2-40B4-BE49-F238E27FC236}">
                <a16:creationId xmlns:a16="http://schemas.microsoft.com/office/drawing/2014/main" id="{CB0B1375-7231-4F80-AD4C-261E12B660AD}"/>
              </a:ext>
            </a:extLst>
          </p:cNvPr>
          <p:cNvSpPr/>
          <p:nvPr/>
        </p:nvSpPr>
        <p:spPr>
          <a:xfrm>
            <a:off x="4949568" y="3687278"/>
            <a:ext cx="6861432" cy="1184002"/>
          </a:xfrm>
          <a:prstGeom prst="roundRect">
            <a:avLst>
              <a:gd name="adj" fmla="val 4809"/>
            </a:avLst>
          </a:prstGeom>
          <a:noFill/>
          <a:ln>
            <a:solidFill>
              <a:srgbClr val="13331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Cantos Arredondados 12">
            <a:extLst>
              <a:ext uri="{FF2B5EF4-FFF2-40B4-BE49-F238E27FC236}">
                <a16:creationId xmlns:a16="http://schemas.microsoft.com/office/drawing/2014/main" id="{AEE9C9AE-0F08-47CC-AF29-2B7651A132F1}"/>
              </a:ext>
            </a:extLst>
          </p:cNvPr>
          <p:cNvSpPr/>
          <p:nvPr/>
        </p:nvSpPr>
        <p:spPr>
          <a:xfrm>
            <a:off x="4949568" y="5128912"/>
            <a:ext cx="6861432" cy="1184002"/>
          </a:xfrm>
          <a:prstGeom prst="roundRect">
            <a:avLst>
              <a:gd name="adj" fmla="val 4809"/>
            </a:avLst>
          </a:prstGeom>
          <a:noFill/>
          <a:ln>
            <a:solidFill>
              <a:srgbClr val="13331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Cantos Arredondados 13">
            <a:extLst>
              <a:ext uri="{FF2B5EF4-FFF2-40B4-BE49-F238E27FC236}">
                <a16:creationId xmlns:a16="http://schemas.microsoft.com/office/drawing/2014/main" id="{B83E0E8F-0871-4D9E-A987-0571A6AB5B6A}"/>
              </a:ext>
            </a:extLst>
          </p:cNvPr>
          <p:cNvSpPr/>
          <p:nvPr/>
        </p:nvSpPr>
        <p:spPr>
          <a:xfrm>
            <a:off x="4949568" y="2211076"/>
            <a:ext cx="6861432" cy="1184002"/>
          </a:xfrm>
          <a:prstGeom prst="roundRect">
            <a:avLst>
              <a:gd name="adj" fmla="val 4809"/>
            </a:avLst>
          </a:prstGeom>
          <a:noFill/>
          <a:ln>
            <a:solidFill>
              <a:srgbClr val="13331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Cantos Arredondados 14">
            <a:extLst>
              <a:ext uri="{FF2B5EF4-FFF2-40B4-BE49-F238E27FC236}">
                <a16:creationId xmlns:a16="http://schemas.microsoft.com/office/drawing/2014/main" id="{2F6998EF-FE41-402D-88E0-35BA908B4C6D}"/>
              </a:ext>
            </a:extLst>
          </p:cNvPr>
          <p:cNvSpPr/>
          <p:nvPr/>
        </p:nvSpPr>
        <p:spPr>
          <a:xfrm>
            <a:off x="4949568" y="734874"/>
            <a:ext cx="6861432" cy="1184002"/>
          </a:xfrm>
          <a:prstGeom prst="roundRect">
            <a:avLst>
              <a:gd name="adj" fmla="val 4809"/>
            </a:avLst>
          </a:prstGeom>
          <a:noFill/>
          <a:ln>
            <a:solidFill>
              <a:srgbClr val="13331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Retângulo: Cantos Arredondados 19">
            <a:extLst>
              <a:ext uri="{FF2B5EF4-FFF2-40B4-BE49-F238E27FC236}">
                <a16:creationId xmlns:a16="http://schemas.microsoft.com/office/drawing/2014/main" id="{2CCFA475-369B-4516-9A65-BAE193106B14}"/>
              </a:ext>
            </a:extLst>
          </p:cNvPr>
          <p:cNvSpPr/>
          <p:nvPr/>
        </p:nvSpPr>
        <p:spPr>
          <a:xfrm>
            <a:off x="460980" y="2873468"/>
            <a:ext cx="2377470" cy="895907"/>
          </a:xfrm>
          <a:prstGeom prst="roundRect">
            <a:avLst>
              <a:gd name="adj" fmla="val 4809"/>
            </a:avLst>
          </a:prstGeom>
          <a:solidFill>
            <a:srgbClr val="13331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CaixaDeTexto 20">
            <a:extLst>
              <a:ext uri="{FF2B5EF4-FFF2-40B4-BE49-F238E27FC236}">
                <a16:creationId xmlns:a16="http://schemas.microsoft.com/office/drawing/2014/main" id="{872993F6-BDD5-4152-A10D-A8AEDD78B485}"/>
              </a:ext>
            </a:extLst>
          </p:cNvPr>
          <p:cNvSpPr txBox="1"/>
          <p:nvPr/>
        </p:nvSpPr>
        <p:spPr>
          <a:xfrm>
            <a:off x="652271" y="2967478"/>
            <a:ext cx="1994887" cy="707886"/>
          </a:xfrm>
          <a:prstGeom prst="rect">
            <a:avLst/>
          </a:prstGeom>
          <a:noFill/>
        </p:spPr>
        <p:txBody>
          <a:bodyPr wrap="square">
            <a:spAutoFit/>
          </a:bodyPr>
          <a:lstStyle/>
          <a:p>
            <a:pPr algn="ctr"/>
            <a:r>
              <a:rPr lang="pt-BR" sz="2000" b="1" dirty="0">
                <a:solidFill>
                  <a:schemeClr val="bg1"/>
                </a:solidFill>
                <a:latin typeface="Montserrat" panose="00000500000000000000" pitchFamily="2" charset="0"/>
              </a:rPr>
              <a:t>CUIDADOS </a:t>
            </a:r>
          </a:p>
          <a:p>
            <a:pPr algn="ctr"/>
            <a:r>
              <a:rPr lang="pt-BR" sz="2000" b="1" dirty="0">
                <a:solidFill>
                  <a:schemeClr val="bg1"/>
                </a:solidFill>
                <a:latin typeface="Montserrat" panose="00000500000000000000" pitchFamily="2" charset="0"/>
              </a:rPr>
              <a:t>COM O EPI</a:t>
            </a:r>
            <a:endParaRPr lang="pt-BR" dirty="0">
              <a:solidFill>
                <a:schemeClr val="bg1"/>
              </a:solidFill>
              <a:latin typeface="Montserrat" panose="00000500000000000000" pitchFamily="2" charset="0"/>
            </a:endParaRPr>
          </a:p>
        </p:txBody>
      </p:sp>
      <p:cxnSp>
        <p:nvCxnSpPr>
          <p:cNvPr id="22" name="Conector reto 21">
            <a:extLst>
              <a:ext uri="{FF2B5EF4-FFF2-40B4-BE49-F238E27FC236}">
                <a16:creationId xmlns:a16="http://schemas.microsoft.com/office/drawing/2014/main" id="{86676A28-945F-4AC5-8A3D-DCE647DDC797}"/>
              </a:ext>
            </a:extLst>
          </p:cNvPr>
          <p:cNvCxnSpPr>
            <a:cxnSpLocks/>
          </p:cNvCxnSpPr>
          <p:nvPr/>
        </p:nvCxnSpPr>
        <p:spPr>
          <a:xfrm>
            <a:off x="1694477" y="0"/>
            <a:ext cx="0" cy="2321338"/>
          </a:xfrm>
          <a:prstGeom prst="line">
            <a:avLst/>
          </a:prstGeom>
          <a:ln w="215900" cap="rnd">
            <a:solidFill>
              <a:srgbClr val="13331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05297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85000"/>
                <a:alpha val="70000"/>
              </a:schemeClr>
            </a:gs>
            <a:gs pos="98000">
              <a:schemeClr val="bg1">
                <a:lumMod val="9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F9D53EF6-71EE-4311-B322-28613A8FE51A}"/>
              </a:ext>
            </a:extLst>
          </p:cNvPr>
          <p:cNvSpPr/>
          <p:nvPr/>
        </p:nvSpPr>
        <p:spPr>
          <a:xfrm>
            <a:off x="91523" y="88900"/>
            <a:ext cx="11996254" cy="66802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Retângulo: Cantos Arredondados 15">
            <a:extLst>
              <a:ext uri="{FF2B5EF4-FFF2-40B4-BE49-F238E27FC236}">
                <a16:creationId xmlns:a16="http://schemas.microsoft.com/office/drawing/2014/main" id="{253A4130-6AC9-44AE-8846-324D5821FBC9}"/>
              </a:ext>
            </a:extLst>
          </p:cNvPr>
          <p:cNvSpPr/>
          <p:nvPr/>
        </p:nvSpPr>
        <p:spPr>
          <a:xfrm>
            <a:off x="307297" y="2000250"/>
            <a:ext cx="7877174" cy="4389782"/>
          </a:xfrm>
          <a:prstGeom prst="roundRect">
            <a:avLst>
              <a:gd name="adj" fmla="val 4809"/>
            </a:avLst>
          </a:prstGeom>
          <a:noFill/>
          <a:ln>
            <a:solidFill>
              <a:srgbClr val="13331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4" name="Picture 5" descr="FIG01">
            <a:extLst>
              <a:ext uri="{FF2B5EF4-FFF2-40B4-BE49-F238E27FC236}">
                <a16:creationId xmlns:a16="http://schemas.microsoft.com/office/drawing/2014/main" id="{DCB71A4B-816A-4AD5-A379-BA4BC32EFC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69753" y="3062955"/>
            <a:ext cx="2750008" cy="272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aixaDeTexto 14">
            <a:extLst>
              <a:ext uri="{FF2B5EF4-FFF2-40B4-BE49-F238E27FC236}">
                <a16:creationId xmlns:a16="http://schemas.microsoft.com/office/drawing/2014/main" id="{D344B206-071C-4A3B-9016-0D7B1B771CEC}"/>
              </a:ext>
            </a:extLst>
          </p:cNvPr>
          <p:cNvSpPr txBox="1"/>
          <p:nvPr/>
        </p:nvSpPr>
        <p:spPr>
          <a:xfrm>
            <a:off x="483757" y="5451084"/>
            <a:ext cx="7458119" cy="615105"/>
          </a:xfrm>
          <a:prstGeom prst="rect">
            <a:avLst/>
          </a:prstGeom>
          <a:noFill/>
        </p:spPr>
        <p:txBody>
          <a:bodyPr wrap="square">
            <a:spAutoFit/>
          </a:bodyPr>
          <a:lstStyle/>
          <a:p>
            <a:pPr algn="ctr" eaLnBrk="1" hangingPunct="1">
              <a:lnSpc>
                <a:spcPct val="150000"/>
              </a:lnSpc>
            </a:pPr>
            <a:r>
              <a:rPr lang="pt-BR" altLang="pt-BR" sz="1200" b="1" dirty="0">
                <a:solidFill>
                  <a:schemeClr val="bg2">
                    <a:lumMod val="10000"/>
                  </a:schemeClr>
                </a:solidFill>
                <a:latin typeface="Montserrat" panose="00000500000000000000" pitchFamily="2" charset="0"/>
              </a:rPr>
              <a:t>DE IGUAL MODO, SE O MOSQUETÃO FOI UTILIZADO NO CASO DE QUEDA, É ESSENCIAL, POR RAZÕES DE SEGURANÇA, DE O ENVIAR PARA VERIFICAÇÃO.</a:t>
            </a:r>
          </a:p>
        </p:txBody>
      </p:sp>
      <p:sp>
        <p:nvSpPr>
          <p:cNvPr id="17" name="CaixaDeTexto 16">
            <a:extLst>
              <a:ext uri="{FF2B5EF4-FFF2-40B4-BE49-F238E27FC236}">
                <a16:creationId xmlns:a16="http://schemas.microsoft.com/office/drawing/2014/main" id="{F9A38BC7-8B8D-48B3-A181-E708FF68DC24}"/>
              </a:ext>
            </a:extLst>
          </p:cNvPr>
          <p:cNvSpPr txBox="1"/>
          <p:nvPr/>
        </p:nvSpPr>
        <p:spPr>
          <a:xfrm>
            <a:off x="8656971" y="1245195"/>
            <a:ext cx="3227732" cy="1348574"/>
          </a:xfrm>
          <a:prstGeom prst="rect">
            <a:avLst/>
          </a:prstGeom>
          <a:noFill/>
        </p:spPr>
        <p:txBody>
          <a:bodyPr wrap="square">
            <a:spAutoFit/>
          </a:bodyPr>
          <a:lstStyle/>
          <a:p>
            <a:pPr algn="ctr" eaLnBrk="1" hangingPunct="1">
              <a:lnSpc>
                <a:spcPct val="150000"/>
              </a:lnSpc>
            </a:pPr>
            <a:r>
              <a:rPr lang="pt-BR" altLang="pt-BR" sz="1400" dirty="0">
                <a:latin typeface="Montserrat" panose="00000500000000000000" pitchFamily="2" charset="0"/>
              </a:rPr>
              <a:t>No momento da conexão do mosquetão, verificar se o sistema de bloqueio está instalado corretamente e travado.</a:t>
            </a:r>
          </a:p>
        </p:txBody>
      </p:sp>
      <p:sp>
        <p:nvSpPr>
          <p:cNvPr id="22" name="Retângulo: Cantos Arredondados 21">
            <a:extLst>
              <a:ext uri="{FF2B5EF4-FFF2-40B4-BE49-F238E27FC236}">
                <a16:creationId xmlns:a16="http://schemas.microsoft.com/office/drawing/2014/main" id="{1B39422C-5431-4806-BA25-3069E438BC03}"/>
              </a:ext>
            </a:extLst>
          </p:cNvPr>
          <p:cNvSpPr/>
          <p:nvPr/>
        </p:nvSpPr>
        <p:spPr>
          <a:xfrm>
            <a:off x="8630893" y="804524"/>
            <a:ext cx="3227732" cy="5585507"/>
          </a:xfrm>
          <a:prstGeom prst="roundRect">
            <a:avLst>
              <a:gd name="adj" fmla="val 4809"/>
            </a:avLst>
          </a:prstGeom>
          <a:noFill/>
          <a:ln>
            <a:solidFill>
              <a:srgbClr val="13331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CaixaDeTexto 22">
            <a:extLst>
              <a:ext uri="{FF2B5EF4-FFF2-40B4-BE49-F238E27FC236}">
                <a16:creationId xmlns:a16="http://schemas.microsoft.com/office/drawing/2014/main" id="{FC8A45BD-4850-4D0C-8B31-D588A72C3DFE}"/>
              </a:ext>
            </a:extLst>
          </p:cNvPr>
          <p:cNvSpPr txBox="1"/>
          <p:nvPr/>
        </p:nvSpPr>
        <p:spPr>
          <a:xfrm>
            <a:off x="483757" y="2174832"/>
            <a:ext cx="7593443" cy="2889894"/>
          </a:xfrm>
          <a:prstGeom prst="rect">
            <a:avLst/>
          </a:prstGeom>
          <a:noFill/>
        </p:spPr>
        <p:txBody>
          <a:bodyPr wrap="square">
            <a:spAutoFit/>
          </a:bodyPr>
          <a:lstStyle/>
          <a:p>
            <a:pPr algn="ctr" eaLnBrk="1" hangingPunct="1">
              <a:lnSpc>
                <a:spcPct val="150000"/>
              </a:lnSpc>
            </a:pPr>
            <a:r>
              <a:rPr lang="pt-BR" altLang="pt-BR" sz="1600" b="1" dirty="0">
                <a:latin typeface="Montserrat" panose="00000500000000000000" pitchFamily="2" charset="0"/>
              </a:rPr>
              <a:t>ATENÇÃO:</a:t>
            </a:r>
          </a:p>
          <a:p>
            <a:pPr algn="ctr" eaLnBrk="1" hangingPunct="1">
              <a:lnSpc>
                <a:spcPct val="150000"/>
              </a:lnSpc>
            </a:pPr>
            <a:r>
              <a:rPr lang="pt-BR" altLang="pt-BR" sz="1600" dirty="0">
                <a:latin typeface="Montserrat" panose="00000500000000000000" pitchFamily="2" charset="0"/>
              </a:rPr>
              <a:t>O mosquetão é um elemento essencial para sua segurança, por isso recomendamos:</a:t>
            </a:r>
          </a:p>
          <a:p>
            <a:pPr algn="just" eaLnBrk="1" hangingPunct="1">
              <a:lnSpc>
                <a:spcPct val="150000"/>
              </a:lnSpc>
            </a:pPr>
            <a:r>
              <a:rPr lang="pt-BR" altLang="pt-BR" sz="1600" dirty="0">
                <a:latin typeface="Montserrat" panose="00000500000000000000" pitchFamily="2" charset="0"/>
              </a:rPr>
              <a:t>-  Atribuir o conector a uma pessoa em particular, sempre que possível;</a:t>
            </a:r>
          </a:p>
          <a:p>
            <a:pPr algn="just" eaLnBrk="1" hangingPunct="1">
              <a:lnSpc>
                <a:spcPct val="150000"/>
              </a:lnSpc>
            </a:pPr>
            <a:endParaRPr lang="pt-BR" altLang="pt-BR" sz="900" dirty="0">
              <a:latin typeface="Montserrat" panose="00000500000000000000" pitchFamily="2" charset="0"/>
            </a:endParaRPr>
          </a:p>
          <a:p>
            <a:pPr algn="just" eaLnBrk="1" hangingPunct="1">
              <a:lnSpc>
                <a:spcPct val="150000"/>
              </a:lnSpc>
            </a:pPr>
            <a:r>
              <a:rPr lang="pt-BR" altLang="pt-BR" sz="1600" dirty="0">
                <a:latin typeface="Montserrat" panose="00000500000000000000" pitchFamily="2" charset="0"/>
              </a:rPr>
              <a:t>- De o verificar antes de qualquer utilização, para se certificar nomeadamente da ausência de marcas de desgaste e do bom funcionamento do sistema de bloqueio.</a:t>
            </a:r>
          </a:p>
        </p:txBody>
      </p:sp>
      <p:sp>
        <p:nvSpPr>
          <p:cNvPr id="25" name="Retângulo: Cantos Arredondados 24">
            <a:extLst>
              <a:ext uri="{FF2B5EF4-FFF2-40B4-BE49-F238E27FC236}">
                <a16:creationId xmlns:a16="http://schemas.microsoft.com/office/drawing/2014/main" id="{58870182-7BB9-4A99-A6C6-63E3DF5DA73A}"/>
              </a:ext>
            </a:extLst>
          </p:cNvPr>
          <p:cNvSpPr/>
          <p:nvPr/>
        </p:nvSpPr>
        <p:spPr>
          <a:xfrm>
            <a:off x="1831353" y="596622"/>
            <a:ext cx="5059710" cy="895907"/>
          </a:xfrm>
          <a:prstGeom prst="roundRect">
            <a:avLst>
              <a:gd name="adj" fmla="val 4809"/>
            </a:avLst>
          </a:prstGeom>
          <a:solidFill>
            <a:srgbClr val="13331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CaixaDeTexto 25">
            <a:extLst>
              <a:ext uri="{FF2B5EF4-FFF2-40B4-BE49-F238E27FC236}">
                <a16:creationId xmlns:a16="http://schemas.microsoft.com/office/drawing/2014/main" id="{6AE6E7B0-0FCC-4C3D-8F58-8AA491F82F89}"/>
              </a:ext>
            </a:extLst>
          </p:cNvPr>
          <p:cNvSpPr txBox="1"/>
          <p:nvPr/>
        </p:nvSpPr>
        <p:spPr>
          <a:xfrm>
            <a:off x="2238457" y="804525"/>
            <a:ext cx="4245502" cy="523220"/>
          </a:xfrm>
          <a:prstGeom prst="rect">
            <a:avLst/>
          </a:prstGeom>
          <a:noFill/>
        </p:spPr>
        <p:txBody>
          <a:bodyPr wrap="square">
            <a:spAutoFit/>
          </a:bodyPr>
          <a:lstStyle/>
          <a:p>
            <a:pPr algn="ctr"/>
            <a:r>
              <a:rPr lang="pt-BR" sz="2800" b="1" dirty="0">
                <a:solidFill>
                  <a:schemeClr val="bg1"/>
                </a:solidFill>
                <a:latin typeface="Montserrat" panose="00000500000000000000" pitchFamily="2" charset="0"/>
              </a:rPr>
              <a:t>MOSQUETÃO</a:t>
            </a:r>
            <a:endParaRPr lang="pt-BR" sz="2400"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5944372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85000"/>
                <a:alpha val="70000"/>
              </a:schemeClr>
            </a:gs>
            <a:gs pos="98000">
              <a:schemeClr val="bg1">
                <a:lumMod val="9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F9D53EF6-71EE-4311-B322-28613A8FE51A}"/>
              </a:ext>
            </a:extLst>
          </p:cNvPr>
          <p:cNvSpPr/>
          <p:nvPr/>
        </p:nvSpPr>
        <p:spPr>
          <a:xfrm>
            <a:off x="91523" y="88900"/>
            <a:ext cx="11996254" cy="66802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Picture 21" descr="FIG01">
            <a:extLst>
              <a:ext uri="{FF2B5EF4-FFF2-40B4-BE49-F238E27FC236}">
                <a16:creationId xmlns:a16="http://schemas.microsoft.com/office/drawing/2014/main" id="{660C1DB3-93AA-40CF-81DE-17D1F367E7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123" y="3815555"/>
            <a:ext cx="2592388" cy="257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2" descr="FIG02">
            <a:extLst>
              <a:ext uri="{FF2B5EF4-FFF2-40B4-BE49-F238E27FC236}">
                <a16:creationId xmlns:a16="http://schemas.microsoft.com/office/drawing/2014/main" id="{56F5AB95-AEC2-4AB4-A23D-99D7D8A542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4087" y="3815555"/>
            <a:ext cx="2663825"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3" descr="FIG03">
            <a:extLst>
              <a:ext uri="{FF2B5EF4-FFF2-40B4-BE49-F238E27FC236}">
                <a16:creationId xmlns:a16="http://schemas.microsoft.com/office/drawing/2014/main" id="{CC623B8E-260B-4ACE-B208-CA6D8CAE49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8488" y="3836193"/>
            <a:ext cx="2663825" cy="260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tângulo 9">
            <a:extLst>
              <a:ext uri="{FF2B5EF4-FFF2-40B4-BE49-F238E27FC236}">
                <a16:creationId xmlns:a16="http://schemas.microsoft.com/office/drawing/2014/main" id="{318C3C2B-2142-41E6-A34E-BC60C63D37B5}"/>
              </a:ext>
            </a:extLst>
          </p:cNvPr>
          <p:cNvSpPr/>
          <p:nvPr/>
        </p:nvSpPr>
        <p:spPr>
          <a:xfrm>
            <a:off x="1381123" y="3836193"/>
            <a:ext cx="2592388" cy="2592388"/>
          </a:xfrm>
          <a:prstGeom prst="rect">
            <a:avLst/>
          </a:prstGeom>
          <a:noFill/>
          <a:ln>
            <a:solidFill>
              <a:srgbClr val="1333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11">
            <a:extLst>
              <a:ext uri="{FF2B5EF4-FFF2-40B4-BE49-F238E27FC236}">
                <a16:creationId xmlns:a16="http://schemas.microsoft.com/office/drawing/2014/main" id="{B82E0ED6-C2C1-41E0-9815-5566159D5CB2}"/>
              </a:ext>
            </a:extLst>
          </p:cNvPr>
          <p:cNvSpPr/>
          <p:nvPr/>
        </p:nvSpPr>
        <p:spPr>
          <a:xfrm>
            <a:off x="4764087" y="3836193"/>
            <a:ext cx="2592388" cy="2592388"/>
          </a:xfrm>
          <a:prstGeom prst="rect">
            <a:avLst/>
          </a:prstGeom>
          <a:noFill/>
          <a:ln>
            <a:solidFill>
              <a:srgbClr val="1333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a:extLst>
              <a:ext uri="{FF2B5EF4-FFF2-40B4-BE49-F238E27FC236}">
                <a16:creationId xmlns:a16="http://schemas.microsoft.com/office/drawing/2014/main" id="{FD33161C-9786-4F19-914A-0EDA7907A396}"/>
              </a:ext>
            </a:extLst>
          </p:cNvPr>
          <p:cNvSpPr/>
          <p:nvPr/>
        </p:nvSpPr>
        <p:spPr>
          <a:xfrm>
            <a:off x="8247857" y="3848892"/>
            <a:ext cx="2592388" cy="2592388"/>
          </a:xfrm>
          <a:prstGeom prst="rect">
            <a:avLst/>
          </a:prstGeom>
          <a:noFill/>
          <a:ln>
            <a:solidFill>
              <a:srgbClr val="1333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Retângulo: Cantos Arredondados 16">
            <a:extLst>
              <a:ext uri="{FF2B5EF4-FFF2-40B4-BE49-F238E27FC236}">
                <a16:creationId xmlns:a16="http://schemas.microsoft.com/office/drawing/2014/main" id="{B789ED43-66B7-4455-B2FC-A43BEC0124EF}"/>
              </a:ext>
            </a:extLst>
          </p:cNvPr>
          <p:cNvSpPr/>
          <p:nvPr/>
        </p:nvSpPr>
        <p:spPr>
          <a:xfrm>
            <a:off x="2507704" y="725714"/>
            <a:ext cx="7507151" cy="1366454"/>
          </a:xfrm>
          <a:prstGeom prst="roundRect">
            <a:avLst>
              <a:gd name="adj" fmla="val 4809"/>
            </a:avLst>
          </a:prstGeom>
          <a:solidFill>
            <a:srgbClr val="13331B"/>
          </a:solidFill>
          <a:ln>
            <a:solidFill>
              <a:schemeClr val="bg2">
                <a:lumMod val="1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CaixaDeTexto 17">
            <a:extLst>
              <a:ext uri="{FF2B5EF4-FFF2-40B4-BE49-F238E27FC236}">
                <a16:creationId xmlns:a16="http://schemas.microsoft.com/office/drawing/2014/main" id="{C948885D-5CDC-43BD-95FF-7815A4E5B288}"/>
              </a:ext>
            </a:extLst>
          </p:cNvPr>
          <p:cNvSpPr txBox="1"/>
          <p:nvPr/>
        </p:nvSpPr>
        <p:spPr>
          <a:xfrm>
            <a:off x="2703756" y="877526"/>
            <a:ext cx="7144073" cy="963597"/>
          </a:xfrm>
          <a:prstGeom prst="rect">
            <a:avLst/>
          </a:prstGeom>
          <a:noFill/>
        </p:spPr>
        <p:txBody>
          <a:bodyPr wrap="square">
            <a:spAutoFit/>
          </a:bodyPr>
          <a:lstStyle/>
          <a:p>
            <a:pPr algn="ctr" eaLnBrk="1" hangingPunct="1">
              <a:lnSpc>
                <a:spcPct val="150000"/>
              </a:lnSpc>
            </a:pPr>
            <a:r>
              <a:rPr lang="pt-BR" altLang="pt-BR" sz="2000" b="1" dirty="0">
                <a:solidFill>
                  <a:schemeClr val="bg1"/>
                </a:solidFill>
                <a:latin typeface="Montserrat" panose="00000500000000000000" pitchFamily="2" charset="0"/>
              </a:rPr>
              <a:t>USE BEM SEU EPI E USUFRUA DE UMA COMPLETA PROTEÇÃO A SUA SAÚDE E A SUA VIDA</a:t>
            </a:r>
          </a:p>
        </p:txBody>
      </p:sp>
      <p:sp>
        <p:nvSpPr>
          <p:cNvPr id="21" name="CaixaDeTexto 20">
            <a:extLst>
              <a:ext uri="{FF2B5EF4-FFF2-40B4-BE49-F238E27FC236}">
                <a16:creationId xmlns:a16="http://schemas.microsoft.com/office/drawing/2014/main" id="{38EFFEF2-D1CE-4843-BB6C-03ED4281482E}"/>
              </a:ext>
            </a:extLst>
          </p:cNvPr>
          <p:cNvSpPr txBox="1"/>
          <p:nvPr/>
        </p:nvSpPr>
        <p:spPr>
          <a:xfrm>
            <a:off x="3048000" y="2774266"/>
            <a:ext cx="6096000" cy="338554"/>
          </a:xfrm>
          <a:prstGeom prst="rect">
            <a:avLst/>
          </a:prstGeom>
          <a:noFill/>
        </p:spPr>
        <p:txBody>
          <a:bodyPr wrap="square">
            <a:spAutoFit/>
          </a:bodyPr>
          <a:lstStyle/>
          <a:p>
            <a:pPr algn="ctr"/>
            <a:r>
              <a:rPr lang="pt-BR" sz="1600" b="1" kern="10" dirty="0">
                <a:latin typeface="Montserrat" panose="00000500000000000000" pitchFamily="2" charset="0"/>
              </a:rPr>
              <a:t>ANTES DE UTILIZAR O EQUIPAMENTO, VERIFIQUE:</a:t>
            </a:r>
          </a:p>
        </p:txBody>
      </p:sp>
    </p:spTree>
    <p:extLst>
      <p:ext uri="{BB962C8B-B14F-4D97-AF65-F5344CB8AC3E}">
        <p14:creationId xmlns:p14="http://schemas.microsoft.com/office/powerpoint/2010/main" val="38395713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85000"/>
                <a:alpha val="70000"/>
              </a:schemeClr>
            </a:gs>
            <a:gs pos="98000">
              <a:schemeClr val="bg1">
                <a:lumMod val="95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11" name="Picture 5" descr="bsa-10">
            <a:extLst>
              <a:ext uri="{FF2B5EF4-FFF2-40B4-BE49-F238E27FC236}">
                <a16:creationId xmlns:a16="http://schemas.microsoft.com/office/drawing/2014/main" id="{BE595C05-B431-485F-A845-7F1B3E69BB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2211" y="1483180"/>
            <a:ext cx="2733321" cy="489793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F9D53EF6-71EE-4311-B322-28613A8FE51A}"/>
              </a:ext>
            </a:extLst>
          </p:cNvPr>
          <p:cNvSpPr/>
          <p:nvPr/>
        </p:nvSpPr>
        <p:spPr>
          <a:xfrm>
            <a:off x="91523" y="88900"/>
            <a:ext cx="11996254" cy="66802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6E892D7D-0A54-4CA5-9F13-620F75701633}"/>
              </a:ext>
            </a:extLst>
          </p:cNvPr>
          <p:cNvSpPr/>
          <p:nvPr/>
        </p:nvSpPr>
        <p:spPr>
          <a:xfrm>
            <a:off x="8605781" y="1368427"/>
            <a:ext cx="2733321" cy="4897939"/>
          </a:xfrm>
          <a:prstGeom prst="rect">
            <a:avLst/>
          </a:prstGeom>
          <a:noFill/>
          <a:ln>
            <a:solidFill>
              <a:srgbClr val="1333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219D3658-D02E-43C7-985F-E0E1A4FC8FE9}"/>
              </a:ext>
            </a:extLst>
          </p:cNvPr>
          <p:cNvSpPr txBox="1"/>
          <p:nvPr/>
        </p:nvSpPr>
        <p:spPr>
          <a:xfrm>
            <a:off x="1000024" y="2182821"/>
            <a:ext cx="6646814" cy="3374642"/>
          </a:xfrm>
          <a:prstGeom prst="rect">
            <a:avLst/>
          </a:prstGeom>
          <a:noFill/>
        </p:spPr>
        <p:txBody>
          <a:bodyPr wrap="square">
            <a:spAutoFit/>
          </a:bodyPr>
          <a:lstStyle/>
          <a:p>
            <a:pPr algn="just" eaLnBrk="1" hangingPunct="1">
              <a:lnSpc>
                <a:spcPct val="150000"/>
              </a:lnSpc>
            </a:pPr>
            <a:r>
              <a:rPr lang="pt-BR" altLang="pt-BR" sz="1600" dirty="0">
                <a:latin typeface="Montserrat" panose="00000500000000000000" pitchFamily="2" charset="0"/>
              </a:rPr>
              <a:t>Trava quedas retrátil com 10m de cabo de aço. Possui duplo sistema de segurança, confeccionado em alumínio de alta resistência, permite ancoragem superior e inferior, totalmente automático para subir e descer e em caso de queda possui sistema de travamento que amortece o tranco de parada. Acompanha dois mosquetões de aço com dupla trava de segurança oval de 18mm, </a:t>
            </a:r>
            <a:r>
              <a:rPr lang="pt-BR" altLang="pt-BR" sz="1600" dirty="0" err="1">
                <a:latin typeface="Montserrat" panose="00000500000000000000" pitchFamily="2" charset="0"/>
              </a:rPr>
              <a:t>destorcedor</a:t>
            </a:r>
            <a:r>
              <a:rPr lang="pt-BR" altLang="pt-BR" sz="1600" dirty="0">
                <a:latin typeface="Montserrat" panose="00000500000000000000" pitchFamily="2" charset="0"/>
              </a:rPr>
              <a:t> de cabo e bolsa para acondicionamento. Com resistência superior a 15KN. Peso igual a 7,1Kg.</a:t>
            </a:r>
          </a:p>
        </p:txBody>
      </p:sp>
      <p:sp>
        <p:nvSpPr>
          <p:cNvPr id="8" name="Retângulo: Cantos Arredondados 7">
            <a:extLst>
              <a:ext uri="{FF2B5EF4-FFF2-40B4-BE49-F238E27FC236}">
                <a16:creationId xmlns:a16="http://schemas.microsoft.com/office/drawing/2014/main" id="{0D720CE5-1060-4C86-889C-9F42A6E21232}"/>
              </a:ext>
            </a:extLst>
          </p:cNvPr>
          <p:cNvSpPr/>
          <p:nvPr/>
        </p:nvSpPr>
        <p:spPr>
          <a:xfrm>
            <a:off x="571500" y="1916793"/>
            <a:ext cx="7503864" cy="4063093"/>
          </a:xfrm>
          <a:prstGeom prst="roundRect">
            <a:avLst>
              <a:gd name="adj" fmla="val 4809"/>
            </a:avLst>
          </a:prstGeom>
          <a:noFill/>
          <a:ln>
            <a:solidFill>
              <a:srgbClr val="13331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Cantos Arredondados 8">
            <a:extLst>
              <a:ext uri="{FF2B5EF4-FFF2-40B4-BE49-F238E27FC236}">
                <a16:creationId xmlns:a16="http://schemas.microsoft.com/office/drawing/2014/main" id="{AE1A003C-0A47-4EAA-8A13-E7C4DEA63548}"/>
              </a:ext>
            </a:extLst>
          </p:cNvPr>
          <p:cNvSpPr/>
          <p:nvPr/>
        </p:nvSpPr>
        <p:spPr>
          <a:xfrm>
            <a:off x="1920955" y="964295"/>
            <a:ext cx="4575096" cy="808265"/>
          </a:xfrm>
          <a:prstGeom prst="roundRect">
            <a:avLst>
              <a:gd name="adj" fmla="val 4809"/>
            </a:avLst>
          </a:prstGeom>
          <a:solidFill>
            <a:srgbClr val="13331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CaixaDeTexto 9">
            <a:extLst>
              <a:ext uri="{FF2B5EF4-FFF2-40B4-BE49-F238E27FC236}">
                <a16:creationId xmlns:a16="http://schemas.microsoft.com/office/drawing/2014/main" id="{65B3370B-B6AD-4A23-A247-1A5241D287EB}"/>
              </a:ext>
            </a:extLst>
          </p:cNvPr>
          <p:cNvSpPr txBox="1"/>
          <p:nvPr/>
        </p:nvSpPr>
        <p:spPr>
          <a:xfrm>
            <a:off x="2509429" y="950690"/>
            <a:ext cx="3398147" cy="747705"/>
          </a:xfrm>
          <a:prstGeom prst="rect">
            <a:avLst/>
          </a:prstGeom>
          <a:noFill/>
        </p:spPr>
        <p:txBody>
          <a:bodyPr wrap="square">
            <a:spAutoFit/>
          </a:bodyPr>
          <a:lstStyle/>
          <a:p>
            <a:pPr algn="ctr">
              <a:lnSpc>
                <a:spcPct val="150000"/>
              </a:lnSpc>
            </a:pPr>
            <a:r>
              <a:rPr lang="pt-BR" sz="3200" b="1" dirty="0">
                <a:solidFill>
                  <a:schemeClr val="bg1"/>
                </a:solidFill>
                <a:latin typeface="Montserrat" panose="00000500000000000000" pitchFamily="2" charset="0"/>
              </a:rPr>
              <a:t>DESCRITIVO</a:t>
            </a:r>
          </a:p>
        </p:txBody>
      </p:sp>
    </p:spTree>
    <p:extLst>
      <p:ext uri="{BB962C8B-B14F-4D97-AF65-F5344CB8AC3E}">
        <p14:creationId xmlns:p14="http://schemas.microsoft.com/office/powerpoint/2010/main" val="16823206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85000"/>
                <a:alpha val="70000"/>
              </a:schemeClr>
            </a:gs>
            <a:gs pos="98000">
              <a:schemeClr val="bg1">
                <a:lumMod val="9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F9D53EF6-71EE-4311-B322-28613A8FE51A}"/>
              </a:ext>
            </a:extLst>
          </p:cNvPr>
          <p:cNvSpPr/>
          <p:nvPr/>
        </p:nvSpPr>
        <p:spPr>
          <a:xfrm>
            <a:off x="91523" y="88900"/>
            <a:ext cx="11996254" cy="66802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Google Shape;55;p14">
            <a:extLst>
              <a:ext uri="{FF2B5EF4-FFF2-40B4-BE49-F238E27FC236}">
                <a16:creationId xmlns:a16="http://schemas.microsoft.com/office/drawing/2014/main" id="{4365D26A-CAAE-4E92-BF51-F87E3AF88829}"/>
              </a:ext>
            </a:extLst>
          </p:cNvPr>
          <p:cNvSpPr/>
          <p:nvPr/>
        </p:nvSpPr>
        <p:spPr>
          <a:xfrm rot="16200000">
            <a:off x="310336" y="2703284"/>
            <a:ext cx="830757" cy="1451429"/>
          </a:xfrm>
          <a:prstGeom prst="rect">
            <a:avLst/>
          </a:prstGeom>
          <a:solidFill>
            <a:srgbClr val="13331B"/>
          </a:solidFill>
          <a:ln>
            <a:no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 name="Retângulo: Cantos Arredondados 7">
            <a:extLst>
              <a:ext uri="{FF2B5EF4-FFF2-40B4-BE49-F238E27FC236}">
                <a16:creationId xmlns:a16="http://schemas.microsoft.com/office/drawing/2014/main" id="{C8E1AF23-C0F9-42C1-97A2-EDE7C9CBB1F1}"/>
              </a:ext>
            </a:extLst>
          </p:cNvPr>
          <p:cNvSpPr/>
          <p:nvPr/>
        </p:nvSpPr>
        <p:spPr>
          <a:xfrm>
            <a:off x="1916805" y="1120649"/>
            <a:ext cx="7503864" cy="5404841"/>
          </a:xfrm>
          <a:prstGeom prst="roundRect">
            <a:avLst>
              <a:gd name="adj" fmla="val 4809"/>
            </a:avLst>
          </a:prstGeom>
          <a:noFill/>
          <a:ln>
            <a:solidFill>
              <a:srgbClr val="13331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Cantos Arredondados 8">
            <a:extLst>
              <a:ext uri="{FF2B5EF4-FFF2-40B4-BE49-F238E27FC236}">
                <a16:creationId xmlns:a16="http://schemas.microsoft.com/office/drawing/2014/main" id="{4221807C-F437-41D0-B818-FB15B2FEA1F9}"/>
              </a:ext>
            </a:extLst>
          </p:cNvPr>
          <p:cNvSpPr/>
          <p:nvPr/>
        </p:nvSpPr>
        <p:spPr>
          <a:xfrm>
            <a:off x="2322287" y="433910"/>
            <a:ext cx="6705600" cy="686740"/>
          </a:xfrm>
          <a:prstGeom prst="roundRect">
            <a:avLst>
              <a:gd name="adj" fmla="val 4809"/>
            </a:avLst>
          </a:prstGeom>
          <a:solidFill>
            <a:srgbClr val="13331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5C4A3A80-3A72-4352-9FAE-E00D9A21094E}"/>
              </a:ext>
            </a:extLst>
          </p:cNvPr>
          <p:cNvSpPr txBox="1"/>
          <p:nvPr/>
        </p:nvSpPr>
        <p:spPr>
          <a:xfrm>
            <a:off x="3013354" y="541451"/>
            <a:ext cx="5323466" cy="523220"/>
          </a:xfrm>
          <a:prstGeom prst="rect">
            <a:avLst/>
          </a:prstGeom>
          <a:noFill/>
          <a:effectLst/>
        </p:spPr>
        <p:txBody>
          <a:bodyPr wrap="square" rtlCol="0">
            <a:spAutoFit/>
          </a:bodyPr>
          <a:lstStyle/>
          <a:p>
            <a:pPr marL="0" lvl="3" algn="ctr" eaLnBrk="1" hangingPunct="1"/>
            <a:r>
              <a:rPr lang="pt-BR" sz="1400" b="1" kern="10" dirty="0">
                <a:solidFill>
                  <a:schemeClr val="bg1"/>
                </a:solidFill>
                <a:latin typeface="Montserrat" panose="00000500000000000000" pitchFamily="2" charset="0"/>
              </a:rPr>
              <a:t>PUXE O MOSQUETÃO PELO CORDÃO AUXILIAR E CONECTE-O AO CINTO</a:t>
            </a:r>
            <a:endParaRPr lang="pt-BR" altLang="pt-BR" sz="1400" b="1" dirty="0">
              <a:solidFill>
                <a:schemeClr val="bg1"/>
              </a:solidFill>
              <a:latin typeface="Montserrat" panose="00000500000000000000" pitchFamily="2" charset="0"/>
            </a:endParaRPr>
          </a:p>
        </p:txBody>
      </p:sp>
      <p:pic>
        <p:nvPicPr>
          <p:cNvPr id="10" name="Picture 5" descr="DSC00747">
            <a:extLst>
              <a:ext uri="{FF2B5EF4-FFF2-40B4-BE49-F238E27FC236}">
                <a16:creationId xmlns:a16="http://schemas.microsoft.com/office/drawing/2014/main" id="{CB159442-8DC3-494B-9701-51B3AFEFD2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2704" y="1591201"/>
            <a:ext cx="5952066" cy="44637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7" descr="FIG04">
            <a:extLst>
              <a:ext uri="{FF2B5EF4-FFF2-40B4-BE49-F238E27FC236}">
                <a16:creationId xmlns:a16="http://schemas.microsoft.com/office/drawing/2014/main" id="{0220E791-44D7-4F28-82F3-76663F4843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9945" y="2539640"/>
            <a:ext cx="2730500" cy="273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88221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85000"/>
                <a:alpha val="70000"/>
              </a:schemeClr>
            </a:gs>
            <a:gs pos="98000">
              <a:schemeClr val="bg1">
                <a:lumMod val="9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F9D53EF6-71EE-4311-B322-28613A8FE51A}"/>
              </a:ext>
            </a:extLst>
          </p:cNvPr>
          <p:cNvSpPr/>
          <p:nvPr/>
        </p:nvSpPr>
        <p:spPr>
          <a:xfrm>
            <a:off x="91523" y="88900"/>
            <a:ext cx="11996254" cy="66802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Google Shape;55;p14">
            <a:extLst>
              <a:ext uri="{FF2B5EF4-FFF2-40B4-BE49-F238E27FC236}">
                <a16:creationId xmlns:a16="http://schemas.microsoft.com/office/drawing/2014/main" id="{4365D26A-CAAE-4E92-BF51-F87E3AF88829}"/>
              </a:ext>
            </a:extLst>
          </p:cNvPr>
          <p:cNvSpPr/>
          <p:nvPr/>
        </p:nvSpPr>
        <p:spPr>
          <a:xfrm rot="16200000">
            <a:off x="453999" y="2559622"/>
            <a:ext cx="830757" cy="1738755"/>
          </a:xfrm>
          <a:prstGeom prst="rect">
            <a:avLst/>
          </a:prstGeom>
          <a:solidFill>
            <a:srgbClr val="13331B"/>
          </a:solidFill>
          <a:ln>
            <a:no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 name="Google Shape;55;p14">
            <a:extLst>
              <a:ext uri="{FF2B5EF4-FFF2-40B4-BE49-F238E27FC236}">
                <a16:creationId xmlns:a16="http://schemas.microsoft.com/office/drawing/2014/main" id="{5593071E-1314-444C-A6B1-DF7AD60729DE}"/>
              </a:ext>
            </a:extLst>
          </p:cNvPr>
          <p:cNvSpPr/>
          <p:nvPr/>
        </p:nvSpPr>
        <p:spPr>
          <a:xfrm rot="16200000">
            <a:off x="10906848" y="2564475"/>
            <a:ext cx="830757" cy="1738755"/>
          </a:xfrm>
          <a:prstGeom prst="rect">
            <a:avLst/>
          </a:prstGeom>
          <a:solidFill>
            <a:srgbClr val="13331B"/>
          </a:solidFill>
          <a:ln>
            <a:no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 name="Retângulo: Cantos Arredondados 7">
            <a:extLst>
              <a:ext uri="{FF2B5EF4-FFF2-40B4-BE49-F238E27FC236}">
                <a16:creationId xmlns:a16="http://schemas.microsoft.com/office/drawing/2014/main" id="{C8E1AF23-C0F9-42C1-97A2-EDE7C9CBB1F1}"/>
              </a:ext>
            </a:extLst>
          </p:cNvPr>
          <p:cNvSpPr/>
          <p:nvPr/>
        </p:nvSpPr>
        <p:spPr>
          <a:xfrm>
            <a:off x="2337718" y="1120649"/>
            <a:ext cx="7503864" cy="5404841"/>
          </a:xfrm>
          <a:prstGeom prst="roundRect">
            <a:avLst>
              <a:gd name="adj" fmla="val 4809"/>
            </a:avLst>
          </a:prstGeom>
          <a:noFill/>
          <a:ln>
            <a:solidFill>
              <a:srgbClr val="13331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Cantos Arredondados 8">
            <a:extLst>
              <a:ext uri="{FF2B5EF4-FFF2-40B4-BE49-F238E27FC236}">
                <a16:creationId xmlns:a16="http://schemas.microsoft.com/office/drawing/2014/main" id="{4221807C-F437-41D0-B818-FB15B2FEA1F9}"/>
              </a:ext>
            </a:extLst>
          </p:cNvPr>
          <p:cNvSpPr/>
          <p:nvPr/>
        </p:nvSpPr>
        <p:spPr>
          <a:xfrm>
            <a:off x="2743200" y="433910"/>
            <a:ext cx="6705600" cy="686740"/>
          </a:xfrm>
          <a:prstGeom prst="roundRect">
            <a:avLst>
              <a:gd name="adj" fmla="val 4809"/>
            </a:avLst>
          </a:prstGeom>
          <a:solidFill>
            <a:srgbClr val="13331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5C4A3A80-3A72-4352-9FAE-E00D9A21094E}"/>
              </a:ext>
            </a:extLst>
          </p:cNvPr>
          <p:cNvSpPr txBox="1"/>
          <p:nvPr/>
        </p:nvSpPr>
        <p:spPr>
          <a:xfrm>
            <a:off x="3096634" y="515670"/>
            <a:ext cx="5986032" cy="523220"/>
          </a:xfrm>
          <a:prstGeom prst="rect">
            <a:avLst/>
          </a:prstGeom>
          <a:noFill/>
          <a:effectLst/>
        </p:spPr>
        <p:txBody>
          <a:bodyPr wrap="square" rtlCol="0">
            <a:spAutoFit/>
          </a:bodyPr>
          <a:lstStyle/>
          <a:p>
            <a:pPr marL="0" lvl="3" algn="ctr" eaLnBrk="1" hangingPunct="1"/>
            <a:r>
              <a:rPr lang="pt-BR" sz="1400" b="1" kern="10" dirty="0">
                <a:solidFill>
                  <a:schemeClr val="bg1"/>
                </a:solidFill>
                <a:latin typeface="Montserrat" panose="00000500000000000000" pitchFamily="2" charset="0"/>
              </a:rPr>
              <a:t>VERIFIQUE SE O MOSQUETÃO ESTÁ CORRETAMENTE CONECTADO E TRAVADO</a:t>
            </a:r>
            <a:endParaRPr lang="pt-BR" altLang="pt-BR" sz="1400" b="1" dirty="0">
              <a:solidFill>
                <a:schemeClr val="bg1"/>
              </a:solidFill>
              <a:latin typeface="Montserrat" panose="00000500000000000000" pitchFamily="2" charset="0"/>
            </a:endParaRPr>
          </a:p>
        </p:txBody>
      </p:sp>
      <p:pic>
        <p:nvPicPr>
          <p:cNvPr id="10" name="Picture 4" descr="DSC00748">
            <a:extLst>
              <a:ext uri="{FF2B5EF4-FFF2-40B4-BE49-F238E27FC236}">
                <a16:creationId xmlns:a16="http://schemas.microsoft.com/office/drawing/2014/main" id="{A7E667EA-A251-4ED5-A510-CD67807751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0145" y="1448843"/>
            <a:ext cx="6331709" cy="474845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91406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85000"/>
                <a:alpha val="70000"/>
              </a:schemeClr>
            </a:gs>
            <a:gs pos="98000">
              <a:schemeClr val="bg1">
                <a:lumMod val="9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F9D53EF6-71EE-4311-B322-28613A8FE51A}"/>
              </a:ext>
            </a:extLst>
          </p:cNvPr>
          <p:cNvSpPr/>
          <p:nvPr/>
        </p:nvSpPr>
        <p:spPr>
          <a:xfrm>
            <a:off x="91523" y="88900"/>
            <a:ext cx="11996254" cy="66802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Google Shape;55;p14">
            <a:extLst>
              <a:ext uri="{FF2B5EF4-FFF2-40B4-BE49-F238E27FC236}">
                <a16:creationId xmlns:a16="http://schemas.microsoft.com/office/drawing/2014/main" id="{4365D26A-CAAE-4E92-BF51-F87E3AF88829}"/>
              </a:ext>
            </a:extLst>
          </p:cNvPr>
          <p:cNvSpPr/>
          <p:nvPr/>
        </p:nvSpPr>
        <p:spPr>
          <a:xfrm rot="16200000">
            <a:off x="453999" y="2559622"/>
            <a:ext cx="830757" cy="1738755"/>
          </a:xfrm>
          <a:prstGeom prst="rect">
            <a:avLst/>
          </a:prstGeom>
          <a:solidFill>
            <a:srgbClr val="13331B"/>
          </a:solidFill>
          <a:ln>
            <a:no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 name="Google Shape;55;p14">
            <a:extLst>
              <a:ext uri="{FF2B5EF4-FFF2-40B4-BE49-F238E27FC236}">
                <a16:creationId xmlns:a16="http://schemas.microsoft.com/office/drawing/2014/main" id="{5593071E-1314-444C-A6B1-DF7AD60729DE}"/>
              </a:ext>
            </a:extLst>
          </p:cNvPr>
          <p:cNvSpPr/>
          <p:nvPr/>
        </p:nvSpPr>
        <p:spPr>
          <a:xfrm rot="16200000">
            <a:off x="10906848" y="2564475"/>
            <a:ext cx="830757" cy="1738755"/>
          </a:xfrm>
          <a:prstGeom prst="rect">
            <a:avLst/>
          </a:prstGeom>
          <a:solidFill>
            <a:srgbClr val="13331B"/>
          </a:solidFill>
          <a:ln>
            <a:no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 name="Retângulo: Cantos Arredondados 7">
            <a:extLst>
              <a:ext uri="{FF2B5EF4-FFF2-40B4-BE49-F238E27FC236}">
                <a16:creationId xmlns:a16="http://schemas.microsoft.com/office/drawing/2014/main" id="{C8E1AF23-C0F9-42C1-97A2-EDE7C9CBB1F1}"/>
              </a:ext>
            </a:extLst>
          </p:cNvPr>
          <p:cNvSpPr/>
          <p:nvPr/>
        </p:nvSpPr>
        <p:spPr>
          <a:xfrm>
            <a:off x="2337718" y="1120649"/>
            <a:ext cx="7503864" cy="5404841"/>
          </a:xfrm>
          <a:prstGeom prst="roundRect">
            <a:avLst>
              <a:gd name="adj" fmla="val 4809"/>
            </a:avLst>
          </a:prstGeom>
          <a:noFill/>
          <a:ln>
            <a:solidFill>
              <a:srgbClr val="13331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Cantos Arredondados 8">
            <a:extLst>
              <a:ext uri="{FF2B5EF4-FFF2-40B4-BE49-F238E27FC236}">
                <a16:creationId xmlns:a16="http://schemas.microsoft.com/office/drawing/2014/main" id="{4221807C-F437-41D0-B818-FB15B2FEA1F9}"/>
              </a:ext>
            </a:extLst>
          </p:cNvPr>
          <p:cNvSpPr/>
          <p:nvPr/>
        </p:nvSpPr>
        <p:spPr>
          <a:xfrm>
            <a:off x="2743200" y="433910"/>
            <a:ext cx="6705600" cy="686740"/>
          </a:xfrm>
          <a:prstGeom prst="roundRect">
            <a:avLst>
              <a:gd name="adj" fmla="val 4809"/>
            </a:avLst>
          </a:prstGeom>
          <a:solidFill>
            <a:srgbClr val="13331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5C4A3A80-3A72-4352-9FAE-E00D9A21094E}"/>
              </a:ext>
            </a:extLst>
          </p:cNvPr>
          <p:cNvSpPr txBox="1"/>
          <p:nvPr/>
        </p:nvSpPr>
        <p:spPr>
          <a:xfrm>
            <a:off x="3019739" y="515670"/>
            <a:ext cx="6152521" cy="523220"/>
          </a:xfrm>
          <a:prstGeom prst="rect">
            <a:avLst/>
          </a:prstGeom>
          <a:noFill/>
          <a:effectLst/>
        </p:spPr>
        <p:txBody>
          <a:bodyPr wrap="square" rtlCol="0">
            <a:spAutoFit/>
          </a:bodyPr>
          <a:lstStyle/>
          <a:p>
            <a:pPr algn="ctr"/>
            <a:r>
              <a:rPr lang="pt-BR" sz="1400" b="1" kern="10" dirty="0">
                <a:solidFill>
                  <a:schemeClr val="bg1"/>
                </a:solidFill>
                <a:latin typeface="Montserrat" panose="00000500000000000000" pitchFamily="2" charset="0"/>
              </a:rPr>
              <a:t>AO SUBIR NO CAMINHÃO OU NO LOCAL DE TRABALHO,</a:t>
            </a:r>
          </a:p>
          <a:p>
            <a:pPr algn="ctr"/>
            <a:r>
              <a:rPr lang="pt-BR" sz="1400" b="1" kern="10" dirty="0">
                <a:solidFill>
                  <a:schemeClr val="bg1"/>
                </a:solidFill>
                <a:latin typeface="Montserrat" panose="00000500000000000000" pitchFamily="2" charset="0"/>
              </a:rPr>
              <a:t>VOCÊ JÁ DEVE ESTAR CONECTADO AO EQUIPAMENTO</a:t>
            </a:r>
          </a:p>
        </p:txBody>
      </p:sp>
      <p:pic>
        <p:nvPicPr>
          <p:cNvPr id="11" name="Picture 7" descr="DSC00749">
            <a:extLst>
              <a:ext uri="{FF2B5EF4-FFF2-40B4-BE49-F238E27FC236}">
                <a16:creationId xmlns:a16="http://schemas.microsoft.com/office/drawing/2014/main" id="{86D2452A-0574-4B63-869C-8D76E41866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972774" y="1480651"/>
            <a:ext cx="6246451" cy="4684838"/>
          </a:xfrm>
          <a:prstGeom prst="rect">
            <a:avLst/>
          </a:prstGeom>
          <a:noFill/>
          <a:ln>
            <a:solidFill>
              <a:srgbClr val="13331B"/>
            </a:solidFill>
          </a:ln>
        </p:spPr>
      </p:pic>
    </p:spTree>
    <p:extLst>
      <p:ext uri="{BB962C8B-B14F-4D97-AF65-F5344CB8AC3E}">
        <p14:creationId xmlns:p14="http://schemas.microsoft.com/office/powerpoint/2010/main" val="6631334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85000"/>
                <a:alpha val="70000"/>
              </a:schemeClr>
            </a:gs>
            <a:gs pos="98000">
              <a:schemeClr val="bg1">
                <a:lumMod val="9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F9D53EF6-71EE-4311-B322-28613A8FE51A}"/>
              </a:ext>
            </a:extLst>
          </p:cNvPr>
          <p:cNvSpPr/>
          <p:nvPr/>
        </p:nvSpPr>
        <p:spPr>
          <a:xfrm>
            <a:off x="91523" y="88900"/>
            <a:ext cx="11996254" cy="66802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Google Shape;55;p14">
            <a:extLst>
              <a:ext uri="{FF2B5EF4-FFF2-40B4-BE49-F238E27FC236}">
                <a16:creationId xmlns:a16="http://schemas.microsoft.com/office/drawing/2014/main" id="{4365D26A-CAAE-4E92-BF51-F87E3AF88829}"/>
              </a:ext>
            </a:extLst>
          </p:cNvPr>
          <p:cNvSpPr/>
          <p:nvPr/>
        </p:nvSpPr>
        <p:spPr>
          <a:xfrm rot="16200000">
            <a:off x="453999" y="2559622"/>
            <a:ext cx="830757" cy="1738755"/>
          </a:xfrm>
          <a:prstGeom prst="rect">
            <a:avLst/>
          </a:prstGeom>
          <a:solidFill>
            <a:srgbClr val="13331B"/>
          </a:solidFill>
          <a:ln>
            <a:no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 name="Google Shape;55;p14">
            <a:extLst>
              <a:ext uri="{FF2B5EF4-FFF2-40B4-BE49-F238E27FC236}">
                <a16:creationId xmlns:a16="http://schemas.microsoft.com/office/drawing/2014/main" id="{5593071E-1314-444C-A6B1-DF7AD60729DE}"/>
              </a:ext>
            </a:extLst>
          </p:cNvPr>
          <p:cNvSpPr/>
          <p:nvPr/>
        </p:nvSpPr>
        <p:spPr>
          <a:xfrm rot="16200000">
            <a:off x="10906848" y="2564475"/>
            <a:ext cx="830757" cy="1738755"/>
          </a:xfrm>
          <a:prstGeom prst="rect">
            <a:avLst/>
          </a:prstGeom>
          <a:solidFill>
            <a:srgbClr val="13331B"/>
          </a:solidFill>
          <a:ln>
            <a:no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 name="Retângulo: Cantos Arredondados 7">
            <a:extLst>
              <a:ext uri="{FF2B5EF4-FFF2-40B4-BE49-F238E27FC236}">
                <a16:creationId xmlns:a16="http://schemas.microsoft.com/office/drawing/2014/main" id="{C8E1AF23-C0F9-42C1-97A2-EDE7C9CBB1F1}"/>
              </a:ext>
            </a:extLst>
          </p:cNvPr>
          <p:cNvSpPr/>
          <p:nvPr/>
        </p:nvSpPr>
        <p:spPr>
          <a:xfrm>
            <a:off x="2337718" y="1120649"/>
            <a:ext cx="7503864" cy="5404841"/>
          </a:xfrm>
          <a:prstGeom prst="roundRect">
            <a:avLst>
              <a:gd name="adj" fmla="val 4809"/>
            </a:avLst>
          </a:prstGeom>
          <a:noFill/>
          <a:ln>
            <a:solidFill>
              <a:srgbClr val="13331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Cantos Arredondados 8">
            <a:extLst>
              <a:ext uri="{FF2B5EF4-FFF2-40B4-BE49-F238E27FC236}">
                <a16:creationId xmlns:a16="http://schemas.microsoft.com/office/drawing/2014/main" id="{4221807C-F437-41D0-B818-FB15B2FEA1F9}"/>
              </a:ext>
            </a:extLst>
          </p:cNvPr>
          <p:cNvSpPr/>
          <p:nvPr/>
        </p:nvSpPr>
        <p:spPr>
          <a:xfrm>
            <a:off x="2743200" y="433910"/>
            <a:ext cx="6705600" cy="686740"/>
          </a:xfrm>
          <a:prstGeom prst="roundRect">
            <a:avLst>
              <a:gd name="adj" fmla="val 4809"/>
            </a:avLst>
          </a:prstGeom>
          <a:solidFill>
            <a:srgbClr val="13331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5C4A3A80-3A72-4352-9FAE-E00D9A21094E}"/>
              </a:ext>
            </a:extLst>
          </p:cNvPr>
          <p:cNvSpPr txBox="1"/>
          <p:nvPr/>
        </p:nvSpPr>
        <p:spPr>
          <a:xfrm>
            <a:off x="3019739" y="515670"/>
            <a:ext cx="6152521" cy="523220"/>
          </a:xfrm>
          <a:prstGeom prst="rect">
            <a:avLst/>
          </a:prstGeom>
          <a:noFill/>
          <a:effectLst/>
        </p:spPr>
        <p:txBody>
          <a:bodyPr wrap="square" rtlCol="0">
            <a:spAutoFit/>
          </a:bodyPr>
          <a:lstStyle/>
          <a:p>
            <a:pPr algn="ctr"/>
            <a:r>
              <a:rPr lang="pt-BR" sz="1400" b="1" kern="10" dirty="0">
                <a:solidFill>
                  <a:schemeClr val="bg1"/>
                </a:solidFill>
                <a:latin typeface="Montserrat" panose="00000500000000000000" pitchFamily="2" charset="0"/>
              </a:rPr>
              <a:t>TRABALHE LIVREMENTE E TRANQUILAMENTE,</a:t>
            </a:r>
          </a:p>
          <a:p>
            <a:pPr algn="ctr"/>
            <a:r>
              <a:rPr lang="pt-BR" sz="1400" b="1" kern="10" dirty="0">
                <a:solidFill>
                  <a:schemeClr val="bg1"/>
                </a:solidFill>
                <a:latin typeface="Montserrat" panose="00000500000000000000" pitchFamily="2" charset="0"/>
              </a:rPr>
              <a:t>VOCÊ ESTÁ SEGURO EM CASO DE QUEDA!!</a:t>
            </a:r>
          </a:p>
        </p:txBody>
      </p:sp>
      <p:pic>
        <p:nvPicPr>
          <p:cNvPr id="10" name="Picture 7" descr="DSC00752">
            <a:extLst>
              <a:ext uri="{FF2B5EF4-FFF2-40B4-BE49-F238E27FC236}">
                <a16:creationId xmlns:a16="http://schemas.microsoft.com/office/drawing/2014/main" id="{E93B6C25-97CB-41E0-BBA5-46A76EDE5B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965988" y="1501796"/>
            <a:ext cx="6247324" cy="4685165"/>
          </a:xfrm>
          <a:prstGeom prst="rect">
            <a:avLst/>
          </a:prstGeom>
          <a:noFill/>
          <a:ln>
            <a:solidFill>
              <a:srgbClr val="13331B"/>
            </a:solidFill>
          </a:ln>
        </p:spPr>
      </p:pic>
    </p:spTree>
    <p:extLst>
      <p:ext uri="{BB962C8B-B14F-4D97-AF65-F5344CB8AC3E}">
        <p14:creationId xmlns:p14="http://schemas.microsoft.com/office/powerpoint/2010/main" val="27922138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85000"/>
                <a:alpha val="70000"/>
              </a:schemeClr>
            </a:gs>
            <a:gs pos="98000">
              <a:schemeClr val="bg1">
                <a:lumMod val="9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F9D53EF6-71EE-4311-B322-28613A8FE51A}"/>
              </a:ext>
            </a:extLst>
          </p:cNvPr>
          <p:cNvSpPr/>
          <p:nvPr/>
        </p:nvSpPr>
        <p:spPr>
          <a:xfrm>
            <a:off x="91523" y="88900"/>
            <a:ext cx="11996254" cy="66802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Google Shape;55;p14">
            <a:extLst>
              <a:ext uri="{FF2B5EF4-FFF2-40B4-BE49-F238E27FC236}">
                <a16:creationId xmlns:a16="http://schemas.microsoft.com/office/drawing/2014/main" id="{4365D26A-CAAE-4E92-BF51-F87E3AF88829}"/>
              </a:ext>
            </a:extLst>
          </p:cNvPr>
          <p:cNvSpPr/>
          <p:nvPr/>
        </p:nvSpPr>
        <p:spPr>
          <a:xfrm rot="16200000">
            <a:off x="453999" y="2559622"/>
            <a:ext cx="830757" cy="1738755"/>
          </a:xfrm>
          <a:prstGeom prst="rect">
            <a:avLst/>
          </a:prstGeom>
          <a:solidFill>
            <a:srgbClr val="13331B"/>
          </a:solidFill>
          <a:ln>
            <a:no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 name="Google Shape;55;p14">
            <a:extLst>
              <a:ext uri="{FF2B5EF4-FFF2-40B4-BE49-F238E27FC236}">
                <a16:creationId xmlns:a16="http://schemas.microsoft.com/office/drawing/2014/main" id="{5593071E-1314-444C-A6B1-DF7AD60729DE}"/>
              </a:ext>
            </a:extLst>
          </p:cNvPr>
          <p:cNvSpPr/>
          <p:nvPr/>
        </p:nvSpPr>
        <p:spPr>
          <a:xfrm rot="16200000">
            <a:off x="10906848" y="2564475"/>
            <a:ext cx="830757" cy="1738755"/>
          </a:xfrm>
          <a:prstGeom prst="rect">
            <a:avLst/>
          </a:prstGeom>
          <a:solidFill>
            <a:srgbClr val="13331B"/>
          </a:solidFill>
          <a:ln>
            <a:no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 name="Retângulo: Cantos Arredondados 7">
            <a:extLst>
              <a:ext uri="{FF2B5EF4-FFF2-40B4-BE49-F238E27FC236}">
                <a16:creationId xmlns:a16="http://schemas.microsoft.com/office/drawing/2014/main" id="{C8E1AF23-C0F9-42C1-97A2-EDE7C9CBB1F1}"/>
              </a:ext>
            </a:extLst>
          </p:cNvPr>
          <p:cNvSpPr/>
          <p:nvPr/>
        </p:nvSpPr>
        <p:spPr>
          <a:xfrm>
            <a:off x="2337718" y="1120649"/>
            <a:ext cx="7503864" cy="5404841"/>
          </a:xfrm>
          <a:prstGeom prst="roundRect">
            <a:avLst>
              <a:gd name="adj" fmla="val 4809"/>
            </a:avLst>
          </a:prstGeom>
          <a:noFill/>
          <a:ln>
            <a:solidFill>
              <a:srgbClr val="13331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Cantos Arredondados 8">
            <a:extLst>
              <a:ext uri="{FF2B5EF4-FFF2-40B4-BE49-F238E27FC236}">
                <a16:creationId xmlns:a16="http://schemas.microsoft.com/office/drawing/2014/main" id="{4221807C-F437-41D0-B818-FB15B2FEA1F9}"/>
              </a:ext>
            </a:extLst>
          </p:cNvPr>
          <p:cNvSpPr/>
          <p:nvPr/>
        </p:nvSpPr>
        <p:spPr>
          <a:xfrm>
            <a:off x="2743200" y="433910"/>
            <a:ext cx="6705600" cy="686740"/>
          </a:xfrm>
          <a:prstGeom prst="roundRect">
            <a:avLst>
              <a:gd name="adj" fmla="val 4809"/>
            </a:avLst>
          </a:prstGeom>
          <a:solidFill>
            <a:srgbClr val="13331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5C4A3A80-3A72-4352-9FAE-E00D9A21094E}"/>
              </a:ext>
            </a:extLst>
          </p:cNvPr>
          <p:cNvSpPr txBox="1"/>
          <p:nvPr/>
        </p:nvSpPr>
        <p:spPr>
          <a:xfrm>
            <a:off x="3019739" y="515670"/>
            <a:ext cx="6152521" cy="523220"/>
          </a:xfrm>
          <a:prstGeom prst="rect">
            <a:avLst/>
          </a:prstGeom>
          <a:noFill/>
          <a:effectLst/>
        </p:spPr>
        <p:txBody>
          <a:bodyPr wrap="square" rtlCol="0">
            <a:spAutoFit/>
          </a:bodyPr>
          <a:lstStyle/>
          <a:p>
            <a:pPr algn="ctr"/>
            <a:r>
              <a:rPr lang="pt-BR" sz="1400" b="1" kern="10" dirty="0">
                <a:solidFill>
                  <a:schemeClr val="bg1"/>
                </a:solidFill>
                <a:latin typeface="Montserrat" panose="00000500000000000000" pitchFamily="2" charset="0"/>
              </a:rPr>
              <a:t>TRABALHE LIVREMENTE E TRANQUILAMENTE,</a:t>
            </a:r>
          </a:p>
          <a:p>
            <a:pPr algn="ctr"/>
            <a:r>
              <a:rPr lang="pt-BR" sz="1400" b="1" kern="10" dirty="0">
                <a:solidFill>
                  <a:schemeClr val="bg1"/>
                </a:solidFill>
                <a:latin typeface="Montserrat" panose="00000500000000000000" pitchFamily="2" charset="0"/>
              </a:rPr>
              <a:t>VOCÊ ESTÁ SEGURO EM CASO DE QUEDA!!</a:t>
            </a:r>
          </a:p>
        </p:txBody>
      </p:sp>
      <p:pic>
        <p:nvPicPr>
          <p:cNvPr id="11" name="Picture 4" descr="DSC00754">
            <a:extLst>
              <a:ext uri="{FF2B5EF4-FFF2-40B4-BE49-F238E27FC236}">
                <a16:creationId xmlns:a16="http://schemas.microsoft.com/office/drawing/2014/main" id="{0FC45328-E3FA-44ED-8703-0A283123F4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3070" y="1509681"/>
            <a:ext cx="6225860" cy="466939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0647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85000"/>
                <a:alpha val="70000"/>
              </a:schemeClr>
            </a:gs>
            <a:gs pos="98000">
              <a:schemeClr val="bg1">
                <a:lumMod val="9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F9D53EF6-71EE-4311-B322-28613A8FE51A}"/>
              </a:ext>
            </a:extLst>
          </p:cNvPr>
          <p:cNvSpPr/>
          <p:nvPr/>
        </p:nvSpPr>
        <p:spPr>
          <a:xfrm>
            <a:off x="91523" y="88900"/>
            <a:ext cx="11996254" cy="66802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Google Shape;55;p14">
            <a:extLst>
              <a:ext uri="{FF2B5EF4-FFF2-40B4-BE49-F238E27FC236}">
                <a16:creationId xmlns:a16="http://schemas.microsoft.com/office/drawing/2014/main" id="{4365D26A-CAAE-4E92-BF51-F87E3AF88829}"/>
              </a:ext>
            </a:extLst>
          </p:cNvPr>
          <p:cNvSpPr/>
          <p:nvPr/>
        </p:nvSpPr>
        <p:spPr>
          <a:xfrm rot="16200000">
            <a:off x="453999" y="2559622"/>
            <a:ext cx="830757" cy="1738755"/>
          </a:xfrm>
          <a:prstGeom prst="rect">
            <a:avLst/>
          </a:prstGeom>
          <a:solidFill>
            <a:srgbClr val="13331B"/>
          </a:solidFill>
          <a:ln>
            <a:no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 name="Google Shape;55;p14">
            <a:extLst>
              <a:ext uri="{FF2B5EF4-FFF2-40B4-BE49-F238E27FC236}">
                <a16:creationId xmlns:a16="http://schemas.microsoft.com/office/drawing/2014/main" id="{5593071E-1314-444C-A6B1-DF7AD60729DE}"/>
              </a:ext>
            </a:extLst>
          </p:cNvPr>
          <p:cNvSpPr/>
          <p:nvPr/>
        </p:nvSpPr>
        <p:spPr>
          <a:xfrm rot="16200000">
            <a:off x="10906848" y="2564475"/>
            <a:ext cx="830757" cy="1738755"/>
          </a:xfrm>
          <a:prstGeom prst="rect">
            <a:avLst/>
          </a:prstGeom>
          <a:solidFill>
            <a:srgbClr val="13331B"/>
          </a:solidFill>
          <a:ln>
            <a:no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 name="Retângulo: Cantos Arredondados 7">
            <a:extLst>
              <a:ext uri="{FF2B5EF4-FFF2-40B4-BE49-F238E27FC236}">
                <a16:creationId xmlns:a16="http://schemas.microsoft.com/office/drawing/2014/main" id="{C8E1AF23-C0F9-42C1-97A2-EDE7C9CBB1F1}"/>
              </a:ext>
            </a:extLst>
          </p:cNvPr>
          <p:cNvSpPr/>
          <p:nvPr/>
        </p:nvSpPr>
        <p:spPr>
          <a:xfrm>
            <a:off x="2337718" y="1120649"/>
            <a:ext cx="7503864" cy="5404841"/>
          </a:xfrm>
          <a:prstGeom prst="roundRect">
            <a:avLst>
              <a:gd name="adj" fmla="val 4809"/>
            </a:avLst>
          </a:prstGeom>
          <a:noFill/>
          <a:ln>
            <a:solidFill>
              <a:srgbClr val="13331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Cantos Arredondados 8">
            <a:extLst>
              <a:ext uri="{FF2B5EF4-FFF2-40B4-BE49-F238E27FC236}">
                <a16:creationId xmlns:a16="http://schemas.microsoft.com/office/drawing/2014/main" id="{4221807C-F437-41D0-B818-FB15B2FEA1F9}"/>
              </a:ext>
            </a:extLst>
          </p:cNvPr>
          <p:cNvSpPr/>
          <p:nvPr/>
        </p:nvSpPr>
        <p:spPr>
          <a:xfrm>
            <a:off x="2743200" y="433910"/>
            <a:ext cx="6705600" cy="686740"/>
          </a:xfrm>
          <a:prstGeom prst="roundRect">
            <a:avLst>
              <a:gd name="adj" fmla="val 4809"/>
            </a:avLst>
          </a:prstGeom>
          <a:solidFill>
            <a:srgbClr val="13331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5C4A3A80-3A72-4352-9FAE-E00D9A21094E}"/>
              </a:ext>
            </a:extLst>
          </p:cNvPr>
          <p:cNvSpPr txBox="1"/>
          <p:nvPr/>
        </p:nvSpPr>
        <p:spPr>
          <a:xfrm>
            <a:off x="3019739" y="515670"/>
            <a:ext cx="6152521" cy="523220"/>
          </a:xfrm>
          <a:prstGeom prst="rect">
            <a:avLst/>
          </a:prstGeom>
          <a:noFill/>
          <a:effectLst/>
        </p:spPr>
        <p:txBody>
          <a:bodyPr wrap="square" rtlCol="0">
            <a:spAutoFit/>
          </a:bodyPr>
          <a:lstStyle/>
          <a:p>
            <a:pPr algn="ctr"/>
            <a:r>
              <a:rPr lang="pt-BR" sz="1400" b="1" kern="10" dirty="0">
                <a:solidFill>
                  <a:schemeClr val="bg1"/>
                </a:solidFill>
                <a:latin typeface="Montserrat" panose="00000500000000000000" pitchFamily="2" charset="0"/>
              </a:rPr>
              <a:t>TRABALHE LIVREMENTE E TRANQUILAMENTE,</a:t>
            </a:r>
          </a:p>
          <a:p>
            <a:pPr algn="ctr"/>
            <a:r>
              <a:rPr lang="pt-BR" sz="1400" b="1" kern="10" dirty="0">
                <a:solidFill>
                  <a:schemeClr val="bg1"/>
                </a:solidFill>
                <a:latin typeface="Montserrat" panose="00000500000000000000" pitchFamily="2" charset="0"/>
              </a:rPr>
              <a:t>VOCÊ ESTÁ SEGURO EM CASO DE QUEDA!!</a:t>
            </a:r>
          </a:p>
        </p:txBody>
      </p:sp>
      <p:pic>
        <p:nvPicPr>
          <p:cNvPr id="10" name="Picture 6" descr="DSC00755">
            <a:extLst>
              <a:ext uri="{FF2B5EF4-FFF2-40B4-BE49-F238E27FC236}">
                <a16:creationId xmlns:a16="http://schemas.microsoft.com/office/drawing/2014/main" id="{121063BB-6AE5-401A-9916-31DC16A32B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679700" y="1647017"/>
            <a:ext cx="3296663" cy="4394723"/>
          </a:xfrm>
          <a:prstGeom prst="rect">
            <a:avLst/>
          </a:prstGeom>
          <a:noFill/>
          <a:ln>
            <a:solidFill>
              <a:srgbClr val="13331B"/>
            </a:solidFill>
          </a:ln>
        </p:spPr>
      </p:pic>
      <p:pic>
        <p:nvPicPr>
          <p:cNvPr id="12" name="Picture 10" descr="DSC00756">
            <a:extLst>
              <a:ext uri="{FF2B5EF4-FFF2-40B4-BE49-F238E27FC236}">
                <a16:creationId xmlns:a16="http://schemas.microsoft.com/office/drawing/2014/main" id="{E7143977-86C7-4051-A5C1-7260C44F71E9}"/>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6279691" y="1647017"/>
            <a:ext cx="3296663" cy="4394723"/>
          </a:xfrm>
          <a:noFill/>
          <a:ln>
            <a:solidFill>
              <a:srgbClr val="13331B"/>
            </a:solidFill>
          </a:ln>
        </p:spPr>
      </p:pic>
    </p:spTree>
    <p:extLst>
      <p:ext uri="{BB962C8B-B14F-4D97-AF65-F5344CB8AC3E}">
        <p14:creationId xmlns:p14="http://schemas.microsoft.com/office/powerpoint/2010/main" val="29472808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85000"/>
                <a:alpha val="70000"/>
              </a:schemeClr>
            </a:gs>
            <a:gs pos="98000">
              <a:schemeClr val="bg1">
                <a:lumMod val="9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F9D53EF6-71EE-4311-B322-28613A8FE51A}"/>
              </a:ext>
            </a:extLst>
          </p:cNvPr>
          <p:cNvSpPr/>
          <p:nvPr/>
        </p:nvSpPr>
        <p:spPr>
          <a:xfrm>
            <a:off x="91523" y="88900"/>
            <a:ext cx="11996254" cy="66802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Google Shape;55;p14">
            <a:extLst>
              <a:ext uri="{FF2B5EF4-FFF2-40B4-BE49-F238E27FC236}">
                <a16:creationId xmlns:a16="http://schemas.microsoft.com/office/drawing/2014/main" id="{4365D26A-CAAE-4E92-BF51-F87E3AF88829}"/>
              </a:ext>
            </a:extLst>
          </p:cNvPr>
          <p:cNvSpPr/>
          <p:nvPr/>
        </p:nvSpPr>
        <p:spPr>
          <a:xfrm rot="16200000">
            <a:off x="-78828" y="3097302"/>
            <a:ext cx="830757" cy="673100"/>
          </a:xfrm>
          <a:prstGeom prst="rect">
            <a:avLst/>
          </a:prstGeom>
          <a:solidFill>
            <a:srgbClr val="13331B"/>
          </a:solidFill>
          <a:ln>
            <a:no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 name="Google Shape;55;p14">
            <a:extLst>
              <a:ext uri="{FF2B5EF4-FFF2-40B4-BE49-F238E27FC236}">
                <a16:creationId xmlns:a16="http://schemas.microsoft.com/office/drawing/2014/main" id="{5593071E-1314-444C-A6B1-DF7AD60729DE}"/>
              </a:ext>
            </a:extLst>
          </p:cNvPr>
          <p:cNvSpPr/>
          <p:nvPr/>
        </p:nvSpPr>
        <p:spPr>
          <a:xfrm rot="16200000">
            <a:off x="11439873" y="3097500"/>
            <a:ext cx="830757" cy="672704"/>
          </a:xfrm>
          <a:prstGeom prst="rect">
            <a:avLst/>
          </a:prstGeom>
          <a:solidFill>
            <a:srgbClr val="13331B"/>
          </a:solidFill>
          <a:ln>
            <a:no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 name="Retângulo: Cantos Arredondados 7">
            <a:extLst>
              <a:ext uri="{FF2B5EF4-FFF2-40B4-BE49-F238E27FC236}">
                <a16:creationId xmlns:a16="http://schemas.microsoft.com/office/drawing/2014/main" id="{C8E1AF23-C0F9-42C1-97A2-EDE7C9CBB1F1}"/>
              </a:ext>
            </a:extLst>
          </p:cNvPr>
          <p:cNvSpPr/>
          <p:nvPr/>
        </p:nvSpPr>
        <p:spPr>
          <a:xfrm>
            <a:off x="1092200" y="1120649"/>
            <a:ext cx="9994900" cy="5404841"/>
          </a:xfrm>
          <a:prstGeom prst="roundRect">
            <a:avLst>
              <a:gd name="adj" fmla="val 4809"/>
            </a:avLst>
          </a:prstGeom>
          <a:noFill/>
          <a:ln>
            <a:solidFill>
              <a:srgbClr val="13331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Cantos Arredondados 8">
            <a:extLst>
              <a:ext uri="{FF2B5EF4-FFF2-40B4-BE49-F238E27FC236}">
                <a16:creationId xmlns:a16="http://schemas.microsoft.com/office/drawing/2014/main" id="{4221807C-F437-41D0-B818-FB15B2FEA1F9}"/>
              </a:ext>
            </a:extLst>
          </p:cNvPr>
          <p:cNvSpPr/>
          <p:nvPr/>
        </p:nvSpPr>
        <p:spPr>
          <a:xfrm>
            <a:off x="2743200" y="433910"/>
            <a:ext cx="6705600" cy="686740"/>
          </a:xfrm>
          <a:prstGeom prst="roundRect">
            <a:avLst>
              <a:gd name="adj" fmla="val 4809"/>
            </a:avLst>
          </a:prstGeom>
          <a:solidFill>
            <a:srgbClr val="13331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5C4A3A80-3A72-4352-9FAE-E00D9A21094E}"/>
              </a:ext>
            </a:extLst>
          </p:cNvPr>
          <p:cNvSpPr txBox="1"/>
          <p:nvPr/>
        </p:nvSpPr>
        <p:spPr>
          <a:xfrm>
            <a:off x="2620465" y="515670"/>
            <a:ext cx="6938369" cy="523220"/>
          </a:xfrm>
          <a:prstGeom prst="rect">
            <a:avLst/>
          </a:prstGeom>
          <a:noFill/>
          <a:effectLst/>
        </p:spPr>
        <p:txBody>
          <a:bodyPr wrap="square" rtlCol="0">
            <a:spAutoFit/>
          </a:bodyPr>
          <a:lstStyle/>
          <a:p>
            <a:pPr algn="ctr"/>
            <a:r>
              <a:rPr lang="pt-BR" sz="1400" b="1" kern="10" dirty="0">
                <a:solidFill>
                  <a:schemeClr val="bg1"/>
                </a:solidFill>
                <a:latin typeface="Montserrat" panose="00000500000000000000" pitchFamily="2" charset="0"/>
              </a:rPr>
              <a:t>TRABALHO REALIZADO, SUA EXPERIÊNCIA DEVE TER SIDO CONFORTÁVEL E COM CERTEZA MUITO SEGURA!!</a:t>
            </a:r>
          </a:p>
        </p:txBody>
      </p:sp>
      <p:pic>
        <p:nvPicPr>
          <p:cNvPr id="13" name="Picture 4" descr="DSC00758">
            <a:extLst>
              <a:ext uri="{FF2B5EF4-FFF2-40B4-BE49-F238E27FC236}">
                <a16:creationId xmlns:a16="http://schemas.microsoft.com/office/drawing/2014/main" id="{4D0041A0-A7BF-49DC-93DC-98A6814AFE9C}"/>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720941" y="1427571"/>
            <a:ext cx="3632109" cy="4843320"/>
          </a:xfrm>
          <a:noFill/>
          <a:ln>
            <a:solidFill>
              <a:srgbClr val="13331B"/>
            </a:solidFill>
          </a:ln>
        </p:spPr>
      </p:pic>
      <p:pic>
        <p:nvPicPr>
          <p:cNvPr id="14" name="Picture 6" descr="DSC00759">
            <a:extLst>
              <a:ext uri="{FF2B5EF4-FFF2-40B4-BE49-F238E27FC236}">
                <a16:creationId xmlns:a16="http://schemas.microsoft.com/office/drawing/2014/main" id="{F10189C7-9397-47B1-B025-E7B2D6755A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968908" y="1427571"/>
            <a:ext cx="4502151" cy="3376614"/>
          </a:xfrm>
          <a:prstGeom prst="rect">
            <a:avLst/>
          </a:prstGeom>
          <a:noFill/>
          <a:ln>
            <a:solidFill>
              <a:srgbClr val="13331B"/>
            </a:solidFill>
          </a:ln>
        </p:spPr>
      </p:pic>
      <p:sp>
        <p:nvSpPr>
          <p:cNvPr id="15" name="Retângulo: Cantos Arredondados 14">
            <a:extLst>
              <a:ext uri="{FF2B5EF4-FFF2-40B4-BE49-F238E27FC236}">
                <a16:creationId xmlns:a16="http://schemas.microsoft.com/office/drawing/2014/main" id="{10E31D4C-C68E-4F94-B1A6-95B7CF8AD1C9}"/>
              </a:ext>
            </a:extLst>
          </p:cNvPr>
          <p:cNvSpPr/>
          <p:nvPr/>
        </p:nvSpPr>
        <p:spPr>
          <a:xfrm>
            <a:off x="5968908" y="5189788"/>
            <a:ext cx="4502151" cy="944311"/>
          </a:xfrm>
          <a:prstGeom prst="roundRect">
            <a:avLst>
              <a:gd name="adj" fmla="val 4809"/>
            </a:avLst>
          </a:prstGeom>
          <a:noFill/>
          <a:ln>
            <a:solidFill>
              <a:srgbClr val="13331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CaixaDeTexto 15">
            <a:extLst>
              <a:ext uri="{FF2B5EF4-FFF2-40B4-BE49-F238E27FC236}">
                <a16:creationId xmlns:a16="http://schemas.microsoft.com/office/drawing/2014/main" id="{619674AB-B076-42D6-BE01-42CA7444D33C}"/>
              </a:ext>
            </a:extLst>
          </p:cNvPr>
          <p:cNvSpPr txBox="1"/>
          <p:nvPr/>
        </p:nvSpPr>
        <p:spPr>
          <a:xfrm>
            <a:off x="6510361" y="5215891"/>
            <a:ext cx="3419428" cy="892104"/>
          </a:xfrm>
          <a:prstGeom prst="rect">
            <a:avLst/>
          </a:prstGeom>
          <a:noFill/>
        </p:spPr>
        <p:txBody>
          <a:bodyPr wrap="square">
            <a:spAutoFit/>
          </a:bodyPr>
          <a:lstStyle/>
          <a:p>
            <a:pPr algn="ctr">
              <a:lnSpc>
                <a:spcPct val="150000"/>
              </a:lnSpc>
            </a:pPr>
            <a:r>
              <a:rPr lang="pt-BR" sz="1200" b="1" kern="10" dirty="0">
                <a:latin typeface="Montserrat" panose="00000500000000000000" pitchFamily="2" charset="0"/>
                <a:cs typeface="Times New Roman" panose="02020603050405020304" pitchFamily="18" charset="0"/>
              </a:rPr>
              <a:t>MAS NÃO SE ESQUECA:</a:t>
            </a:r>
          </a:p>
          <a:p>
            <a:pPr algn="ctr">
              <a:lnSpc>
                <a:spcPct val="150000"/>
              </a:lnSpc>
            </a:pPr>
            <a:r>
              <a:rPr lang="pt-BR" sz="1200" kern="10" dirty="0">
                <a:latin typeface="Montserrat" panose="00000500000000000000" pitchFamily="2" charset="0"/>
                <a:cs typeface="Times New Roman" panose="02020603050405020304" pitchFamily="18" charset="0"/>
              </a:rPr>
              <a:t>APENAS RETIRE O EQUIPAMENTO QUANDO ESTIVER NO SOLO!</a:t>
            </a:r>
          </a:p>
        </p:txBody>
      </p:sp>
    </p:spTree>
    <p:extLst>
      <p:ext uri="{BB962C8B-B14F-4D97-AF65-F5344CB8AC3E}">
        <p14:creationId xmlns:p14="http://schemas.microsoft.com/office/powerpoint/2010/main" val="31305019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85000"/>
                <a:alpha val="70000"/>
              </a:schemeClr>
            </a:gs>
            <a:gs pos="98000">
              <a:schemeClr val="bg1">
                <a:lumMod val="9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F9D53EF6-71EE-4311-B322-28613A8FE51A}"/>
              </a:ext>
            </a:extLst>
          </p:cNvPr>
          <p:cNvSpPr/>
          <p:nvPr/>
        </p:nvSpPr>
        <p:spPr>
          <a:xfrm>
            <a:off x="91523" y="88900"/>
            <a:ext cx="11996254" cy="66802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Cantos Arredondados 2">
            <a:extLst>
              <a:ext uri="{FF2B5EF4-FFF2-40B4-BE49-F238E27FC236}">
                <a16:creationId xmlns:a16="http://schemas.microsoft.com/office/drawing/2014/main" id="{B14BBF26-BA32-471F-A486-6C1DB5A732AF}"/>
              </a:ext>
            </a:extLst>
          </p:cNvPr>
          <p:cNvSpPr/>
          <p:nvPr/>
        </p:nvSpPr>
        <p:spPr>
          <a:xfrm>
            <a:off x="2452914" y="709680"/>
            <a:ext cx="7286172" cy="686740"/>
          </a:xfrm>
          <a:prstGeom prst="roundRect">
            <a:avLst>
              <a:gd name="adj" fmla="val 4809"/>
            </a:avLst>
          </a:prstGeom>
          <a:solidFill>
            <a:srgbClr val="13331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id="{5082E72A-8B0A-4168-AFDA-4877A94778E6}"/>
              </a:ext>
            </a:extLst>
          </p:cNvPr>
          <p:cNvSpPr txBox="1"/>
          <p:nvPr/>
        </p:nvSpPr>
        <p:spPr>
          <a:xfrm>
            <a:off x="2620465" y="883773"/>
            <a:ext cx="6938369" cy="369332"/>
          </a:xfrm>
          <a:prstGeom prst="rect">
            <a:avLst/>
          </a:prstGeom>
          <a:noFill/>
          <a:effectLst/>
        </p:spPr>
        <p:txBody>
          <a:bodyPr wrap="square" rtlCol="0">
            <a:spAutoFit/>
          </a:bodyPr>
          <a:lstStyle/>
          <a:p>
            <a:pPr algn="ctr"/>
            <a:r>
              <a:rPr lang="pt-BR" b="1" kern="10" dirty="0">
                <a:solidFill>
                  <a:schemeClr val="bg1"/>
                </a:solidFill>
                <a:latin typeface="Montserrat" panose="00000500000000000000" pitchFamily="2" charset="0"/>
              </a:rPr>
              <a:t>DIFERENCIAIS DO TRAVA-QUEDAS RETRÁTIL BSA-10</a:t>
            </a:r>
          </a:p>
        </p:txBody>
      </p:sp>
      <p:sp>
        <p:nvSpPr>
          <p:cNvPr id="6" name="CaixaDeTexto 5">
            <a:extLst>
              <a:ext uri="{FF2B5EF4-FFF2-40B4-BE49-F238E27FC236}">
                <a16:creationId xmlns:a16="http://schemas.microsoft.com/office/drawing/2014/main" id="{BF5DBAF9-9E02-4D3B-A3B6-7E9EAE2CDC73}"/>
              </a:ext>
            </a:extLst>
          </p:cNvPr>
          <p:cNvSpPr txBox="1"/>
          <p:nvPr/>
        </p:nvSpPr>
        <p:spPr>
          <a:xfrm>
            <a:off x="3041649" y="2219022"/>
            <a:ext cx="6096000" cy="338554"/>
          </a:xfrm>
          <a:prstGeom prst="rect">
            <a:avLst/>
          </a:prstGeom>
          <a:noFill/>
        </p:spPr>
        <p:txBody>
          <a:bodyPr wrap="square">
            <a:spAutoFit/>
          </a:bodyPr>
          <a:lstStyle/>
          <a:p>
            <a:pPr algn="ctr"/>
            <a:r>
              <a:rPr lang="pt-BR" sz="1600" b="1" kern="10" dirty="0">
                <a:latin typeface="Montserrat" panose="00000500000000000000" pitchFamily="2" charset="0"/>
                <a:cs typeface="Times New Roman" panose="02020603050405020304" pitchFamily="18" charset="0"/>
              </a:rPr>
              <a:t>ESTRUTURA EXTERNA EM ALUMÍNIO FUNDIDO</a:t>
            </a:r>
          </a:p>
        </p:txBody>
      </p:sp>
      <p:pic>
        <p:nvPicPr>
          <p:cNvPr id="7" name="Picture 10" descr="P2200111">
            <a:extLst>
              <a:ext uri="{FF2B5EF4-FFF2-40B4-BE49-F238E27FC236}">
                <a16:creationId xmlns:a16="http://schemas.microsoft.com/office/drawing/2014/main" id="{55F5C6AA-19CF-4C66-B735-5C82BF0948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548" y="2952722"/>
            <a:ext cx="3604940" cy="270402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14" descr="P2200118">
            <a:extLst>
              <a:ext uri="{FF2B5EF4-FFF2-40B4-BE49-F238E27FC236}">
                <a16:creationId xmlns:a16="http://schemas.microsoft.com/office/drawing/2014/main" id="{049A35C5-D81A-4F1D-9323-6107AD6FB2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3530" y="2952722"/>
            <a:ext cx="3604940" cy="270336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12" descr="P2200119">
            <a:extLst>
              <a:ext uri="{FF2B5EF4-FFF2-40B4-BE49-F238E27FC236}">
                <a16:creationId xmlns:a16="http://schemas.microsoft.com/office/drawing/2014/main" id="{BA2FBFD4-D0A7-48B6-B76E-96C9894AB7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0158" y="2952722"/>
            <a:ext cx="3603294" cy="270336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 name="Retângulo: Cantos Arredondados 9">
            <a:extLst>
              <a:ext uri="{FF2B5EF4-FFF2-40B4-BE49-F238E27FC236}">
                <a16:creationId xmlns:a16="http://schemas.microsoft.com/office/drawing/2014/main" id="{7E10C12D-CBBA-457A-9E02-FB65C0E4A032}"/>
              </a:ext>
            </a:extLst>
          </p:cNvPr>
          <p:cNvSpPr/>
          <p:nvPr/>
        </p:nvSpPr>
        <p:spPr>
          <a:xfrm>
            <a:off x="248908" y="2700891"/>
            <a:ext cx="11650992" cy="3207026"/>
          </a:xfrm>
          <a:prstGeom prst="roundRect">
            <a:avLst>
              <a:gd name="adj" fmla="val 2433"/>
            </a:avLst>
          </a:prstGeom>
          <a:noFill/>
          <a:ln>
            <a:solidFill>
              <a:srgbClr val="13331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CaixaDeTexto 10">
            <a:extLst>
              <a:ext uri="{FF2B5EF4-FFF2-40B4-BE49-F238E27FC236}">
                <a16:creationId xmlns:a16="http://schemas.microsoft.com/office/drawing/2014/main" id="{39C5F2CC-D002-46C0-A508-022E44D184C5}"/>
              </a:ext>
            </a:extLst>
          </p:cNvPr>
          <p:cNvSpPr txBox="1"/>
          <p:nvPr/>
        </p:nvSpPr>
        <p:spPr>
          <a:xfrm>
            <a:off x="3048000" y="1737153"/>
            <a:ext cx="6096000" cy="307777"/>
          </a:xfrm>
          <a:prstGeom prst="rect">
            <a:avLst/>
          </a:prstGeom>
          <a:noFill/>
        </p:spPr>
        <p:txBody>
          <a:bodyPr wrap="square">
            <a:spAutoFit/>
          </a:bodyPr>
          <a:lstStyle/>
          <a:p>
            <a:pPr algn="ctr"/>
            <a:r>
              <a:rPr lang="pt-BR" sz="1400" kern="10" dirty="0">
                <a:latin typeface="Montserrat" panose="00000500000000000000" pitchFamily="2" charset="0"/>
                <a:cs typeface="Times New Roman" panose="02020603050405020304" pitchFamily="18" charset="0"/>
              </a:rPr>
              <a:t>TECNOLOGIA E FABRICAÇÃO 100% NACIONAL</a:t>
            </a:r>
          </a:p>
        </p:txBody>
      </p:sp>
      <p:sp>
        <p:nvSpPr>
          <p:cNvPr id="13" name="Retângulo: Cantos Arredondados 12">
            <a:extLst>
              <a:ext uri="{FF2B5EF4-FFF2-40B4-BE49-F238E27FC236}">
                <a16:creationId xmlns:a16="http://schemas.microsoft.com/office/drawing/2014/main" id="{13101CD5-B1F7-4629-8733-A74E66A8EBA2}"/>
              </a:ext>
            </a:extLst>
          </p:cNvPr>
          <p:cNvSpPr/>
          <p:nvPr/>
        </p:nvSpPr>
        <p:spPr>
          <a:xfrm>
            <a:off x="3396319" y="2200997"/>
            <a:ext cx="5315881" cy="369331"/>
          </a:xfrm>
          <a:prstGeom prst="roundRect">
            <a:avLst>
              <a:gd name="adj" fmla="val 4809"/>
            </a:avLst>
          </a:prstGeom>
          <a:noFill/>
          <a:ln>
            <a:solidFill>
              <a:srgbClr val="13331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4912189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85000"/>
                <a:alpha val="70000"/>
              </a:schemeClr>
            </a:gs>
            <a:gs pos="98000">
              <a:schemeClr val="bg1">
                <a:lumMod val="9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F9D53EF6-71EE-4311-B322-28613A8FE51A}"/>
              </a:ext>
            </a:extLst>
          </p:cNvPr>
          <p:cNvSpPr/>
          <p:nvPr/>
        </p:nvSpPr>
        <p:spPr>
          <a:xfrm>
            <a:off x="91523" y="88900"/>
            <a:ext cx="11996254" cy="66802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Cantos Arredondados 2">
            <a:extLst>
              <a:ext uri="{FF2B5EF4-FFF2-40B4-BE49-F238E27FC236}">
                <a16:creationId xmlns:a16="http://schemas.microsoft.com/office/drawing/2014/main" id="{B14BBF26-BA32-471F-A486-6C1DB5A732AF}"/>
              </a:ext>
            </a:extLst>
          </p:cNvPr>
          <p:cNvSpPr/>
          <p:nvPr/>
        </p:nvSpPr>
        <p:spPr>
          <a:xfrm>
            <a:off x="579980" y="859898"/>
            <a:ext cx="4591356" cy="1152368"/>
          </a:xfrm>
          <a:prstGeom prst="roundRect">
            <a:avLst>
              <a:gd name="adj" fmla="val 4809"/>
            </a:avLst>
          </a:prstGeom>
          <a:solidFill>
            <a:srgbClr val="13331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id="{5082E72A-8B0A-4168-AFDA-4877A94778E6}"/>
              </a:ext>
            </a:extLst>
          </p:cNvPr>
          <p:cNvSpPr txBox="1"/>
          <p:nvPr/>
        </p:nvSpPr>
        <p:spPr>
          <a:xfrm>
            <a:off x="579979" y="997821"/>
            <a:ext cx="4591357" cy="876522"/>
          </a:xfrm>
          <a:prstGeom prst="rect">
            <a:avLst/>
          </a:prstGeom>
          <a:noFill/>
          <a:effectLst/>
        </p:spPr>
        <p:txBody>
          <a:bodyPr wrap="square" rtlCol="0">
            <a:spAutoFit/>
          </a:bodyPr>
          <a:lstStyle/>
          <a:p>
            <a:pPr algn="ctr">
              <a:lnSpc>
                <a:spcPct val="150000"/>
              </a:lnSpc>
            </a:pPr>
            <a:r>
              <a:rPr lang="pt-BR" b="1" kern="10" dirty="0">
                <a:solidFill>
                  <a:schemeClr val="bg1"/>
                </a:solidFill>
                <a:latin typeface="Montserrat" panose="00000500000000000000" pitchFamily="2" charset="0"/>
              </a:rPr>
              <a:t>DIFERENCIAIS DO </a:t>
            </a:r>
          </a:p>
          <a:p>
            <a:pPr algn="ctr">
              <a:lnSpc>
                <a:spcPct val="150000"/>
              </a:lnSpc>
            </a:pPr>
            <a:r>
              <a:rPr lang="pt-BR" b="1" kern="10" dirty="0">
                <a:solidFill>
                  <a:schemeClr val="bg1"/>
                </a:solidFill>
                <a:latin typeface="Montserrat" panose="00000500000000000000" pitchFamily="2" charset="0"/>
              </a:rPr>
              <a:t>TRAVA-QUEDAS RETRÁTIL BSA-10</a:t>
            </a:r>
          </a:p>
        </p:txBody>
      </p:sp>
      <p:sp>
        <p:nvSpPr>
          <p:cNvPr id="6" name="CaixaDeTexto 5">
            <a:extLst>
              <a:ext uri="{FF2B5EF4-FFF2-40B4-BE49-F238E27FC236}">
                <a16:creationId xmlns:a16="http://schemas.microsoft.com/office/drawing/2014/main" id="{BF5DBAF9-9E02-4D3B-A3B6-7E9EAE2CDC73}"/>
              </a:ext>
            </a:extLst>
          </p:cNvPr>
          <p:cNvSpPr txBox="1"/>
          <p:nvPr/>
        </p:nvSpPr>
        <p:spPr>
          <a:xfrm>
            <a:off x="311445" y="2371304"/>
            <a:ext cx="5128423" cy="702244"/>
          </a:xfrm>
          <a:prstGeom prst="rect">
            <a:avLst/>
          </a:prstGeom>
          <a:noFill/>
        </p:spPr>
        <p:txBody>
          <a:bodyPr wrap="square">
            <a:spAutoFit/>
          </a:bodyPr>
          <a:lstStyle/>
          <a:p>
            <a:pPr algn="ctr">
              <a:lnSpc>
                <a:spcPct val="150000"/>
              </a:lnSpc>
            </a:pPr>
            <a:r>
              <a:rPr lang="pt-BR" sz="1400" b="1" kern="10" dirty="0">
                <a:latin typeface="Montserrat" panose="00000500000000000000" pitchFamily="2" charset="0"/>
                <a:cs typeface="Times New Roman" panose="02020603050405020304" pitchFamily="18" charset="0"/>
              </a:rPr>
              <a:t>PROCESSO CONSTRUTIVO COM MATERIAIS DE ALTA TECNOLOGIA, DURABILIDADE E RESISTÊNCIA</a:t>
            </a:r>
          </a:p>
        </p:txBody>
      </p:sp>
      <p:pic>
        <p:nvPicPr>
          <p:cNvPr id="11" name="Picture 4" descr="P2200112">
            <a:extLst>
              <a:ext uri="{FF2B5EF4-FFF2-40B4-BE49-F238E27FC236}">
                <a16:creationId xmlns:a16="http://schemas.microsoft.com/office/drawing/2014/main" id="{710E47B2-A660-42F6-8033-59DF5CD8EE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9767" y="3792512"/>
            <a:ext cx="2747262" cy="206044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6" descr="P2200115">
            <a:extLst>
              <a:ext uri="{FF2B5EF4-FFF2-40B4-BE49-F238E27FC236}">
                <a16:creationId xmlns:a16="http://schemas.microsoft.com/office/drawing/2014/main" id="{2C399747-BDCB-46AE-BB8F-A40F87D4CD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4787" y="1295322"/>
            <a:ext cx="2747262" cy="206075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7" descr="P2200116">
            <a:extLst>
              <a:ext uri="{FF2B5EF4-FFF2-40B4-BE49-F238E27FC236}">
                <a16:creationId xmlns:a16="http://schemas.microsoft.com/office/drawing/2014/main" id="{9212AC71-BE50-428B-A3FA-0844A07CB8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4787" y="3792512"/>
            <a:ext cx="2747262" cy="206044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5" descr="P2200114">
            <a:extLst>
              <a:ext uri="{FF2B5EF4-FFF2-40B4-BE49-F238E27FC236}">
                <a16:creationId xmlns:a16="http://schemas.microsoft.com/office/drawing/2014/main" id="{3C3EF08C-BF13-4B4B-AB6C-B228856A81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9767" y="1295322"/>
            <a:ext cx="2747262" cy="206075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 name="Retângulo: Cantos Arredondados 15">
            <a:extLst>
              <a:ext uri="{FF2B5EF4-FFF2-40B4-BE49-F238E27FC236}">
                <a16:creationId xmlns:a16="http://schemas.microsoft.com/office/drawing/2014/main" id="{A674FF98-A698-4B4D-BA95-0049E7EA2F85}"/>
              </a:ext>
            </a:extLst>
          </p:cNvPr>
          <p:cNvSpPr/>
          <p:nvPr/>
        </p:nvSpPr>
        <p:spPr>
          <a:xfrm>
            <a:off x="1063198" y="3357088"/>
            <a:ext cx="3624916" cy="475048"/>
          </a:xfrm>
          <a:prstGeom prst="roundRect">
            <a:avLst>
              <a:gd name="adj" fmla="val 4809"/>
            </a:avLst>
          </a:prstGeom>
          <a:noFill/>
          <a:ln>
            <a:solidFill>
              <a:srgbClr val="13331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Retângulo: Cantos Arredondados 16">
            <a:extLst>
              <a:ext uri="{FF2B5EF4-FFF2-40B4-BE49-F238E27FC236}">
                <a16:creationId xmlns:a16="http://schemas.microsoft.com/office/drawing/2014/main" id="{15994F90-71C7-45A9-A0F1-7F6B4DD56E1A}"/>
              </a:ext>
            </a:extLst>
          </p:cNvPr>
          <p:cNvSpPr/>
          <p:nvPr/>
        </p:nvSpPr>
        <p:spPr>
          <a:xfrm>
            <a:off x="1063198" y="3921840"/>
            <a:ext cx="3624916" cy="475048"/>
          </a:xfrm>
          <a:prstGeom prst="roundRect">
            <a:avLst>
              <a:gd name="adj" fmla="val 4809"/>
            </a:avLst>
          </a:prstGeom>
          <a:noFill/>
          <a:ln>
            <a:solidFill>
              <a:srgbClr val="13331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Retângulo: Cantos Arredondados 17">
            <a:extLst>
              <a:ext uri="{FF2B5EF4-FFF2-40B4-BE49-F238E27FC236}">
                <a16:creationId xmlns:a16="http://schemas.microsoft.com/office/drawing/2014/main" id="{67113701-F587-436E-975A-FDE0F757AAA9}"/>
              </a:ext>
            </a:extLst>
          </p:cNvPr>
          <p:cNvSpPr/>
          <p:nvPr/>
        </p:nvSpPr>
        <p:spPr>
          <a:xfrm>
            <a:off x="1063198" y="4486592"/>
            <a:ext cx="3624916" cy="475048"/>
          </a:xfrm>
          <a:prstGeom prst="roundRect">
            <a:avLst>
              <a:gd name="adj" fmla="val 4809"/>
            </a:avLst>
          </a:prstGeom>
          <a:noFill/>
          <a:ln>
            <a:solidFill>
              <a:srgbClr val="13331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Retângulo: Cantos Arredondados 18">
            <a:extLst>
              <a:ext uri="{FF2B5EF4-FFF2-40B4-BE49-F238E27FC236}">
                <a16:creationId xmlns:a16="http://schemas.microsoft.com/office/drawing/2014/main" id="{F77B8E82-7B72-4C72-9AB5-5DBE3DEA486F}"/>
              </a:ext>
            </a:extLst>
          </p:cNvPr>
          <p:cNvSpPr/>
          <p:nvPr/>
        </p:nvSpPr>
        <p:spPr>
          <a:xfrm>
            <a:off x="1063198" y="5056356"/>
            <a:ext cx="3624916" cy="475048"/>
          </a:xfrm>
          <a:prstGeom prst="roundRect">
            <a:avLst>
              <a:gd name="adj" fmla="val 4809"/>
            </a:avLst>
          </a:prstGeom>
          <a:noFill/>
          <a:ln>
            <a:solidFill>
              <a:srgbClr val="13331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Retângulo: Cantos Arredondados 19">
            <a:extLst>
              <a:ext uri="{FF2B5EF4-FFF2-40B4-BE49-F238E27FC236}">
                <a16:creationId xmlns:a16="http://schemas.microsoft.com/office/drawing/2014/main" id="{7BAD10F5-F756-47E2-8C85-0C6183A68481}"/>
              </a:ext>
            </a:extLst>
          </p:cNvPr>
          <p:cNvSpPr/>
          <p:nvPr/>
        </p:nvSpPr>
        <p:spPr>
          <a:xfrm>
            <a:off x="1063198" y="5626120"/>
            <a:ext cx="3624916" cy="475048"/>
          </a:xfrm>
          <a:prstGeom prst="roundRect">
            <a:avLst>
              <a:gd name="adj" fmla="val 4809"/>
            </a:avLst>
          </a:prstGeom>
          <a:noFill/>
          <a:ln>
            <a:solidFill>
              <a:srgbClr val="13331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CaixaDeTexto 20">
            <a:extLst>
              <a:ext uri="{FF2B5EF4-FFF2-40B4-BE49-F238E27FC236}">
                <a16:creationId xmlns:a16="http://schemas.microsoft.com/office/drawing/2014/main" id="{4B4EE11F-E6F3-4AD8-9270-9080819B460E}"/>
              </a:ext>
            </a:extLst>
          </p:cNvPr>
          <p:cNvSpPr txBox="1"/>
          <p:nvPr/>
        </p:nvSpPr>
        <p:spPr>
          <a:xfrm>
            <a:off x="1635352" y="3400992"/>
            <a:ext cx="2480607" cy="379078"/>
          </a:xfrm>
          <a:prstGeom prst="rect">
            <a:avLst/>
          </a:prstGeom>
          <a:noFill/>
        </p:spPr>
        <p:txBody>
          <a:bodyPr wrap="square">
            <a:spAutoFit/>
          </a:bodyPr>
          <a:lstStyle/>
          <a:p>
            <a:pPr algn="ctr">
              <a:lnSpc>
                <a:spcPct val="150000"/>
              </a:lnSpc>
            </a:pPr>
            <a:r>
              <a:rPr lang="pt-BR" sz="1400" kern="10" dirty="0">
                <a:latin typeface="Montserrat" panose="00000500000000000000" pitchFamily="2" charset="0"/>
                <a:cs typeface="Times New Roman" panose="02020603050405020304" pitchFamily="18" charset="0"/>
              </a:rPr>
              <a:t>Alumínio</a:t>
            </a:r>
          </a:p>
        </p:txBody>
      </p:sp>
      <p:sp>
        <p:nvSpPr>
          <p:cNvPr id="22" name="CaixaDeTexto 21">
            <a:extLst>
              <a:ext uri="{FF2B5EF4-FFF2-40B4-BE49-F238E27FC236}">
                <a16:creationId xmlns:a16="http://schemas.microsoft.com/office/drawing/2014/main" id="{FF9EDD28-1365-4AB4-9755-6F094BFA8C77}"/>
              </a:ext>
            </a:extLst>
          </p:cNvPr>
          <p:cNvSpPr txBox="1"/>
          <p:nvPr/>
        </p:nvSpPr>
        <p:spPr>
          <a:xfrm>
            <a:off x="1635351" y="3926137"/>
            <a:ext cx="2480607" cy="379078"/>
          </a:xfrm>
          <a:prstGeom prst="rect">
            <a:avLst/>
          </a:prstGeom>
          <a:noFill/>
        </p:spPr>
        <p:txBody>
          <a:bodyPr wrap="square">
            <a:spAutoFit/>
          </a:bodyPr>
          <a:lstStyle/>
          <a:p>
            <a:pPr algn="ctr">
              <a:lnSpc>
                <a:spcPct val="150000"/>
              </a:lnSpc>
            </a:pPr>
            <a:r>
              <a:rPr lang="pt-BR" sz="1400" kern="10" dirty="0">
                <a:latin typeface="Montserrat" panose="00000500000000000000" pitchFamily="2" charset="0"/>
                <a:cs typeface="Times New Roman" panose="02020603050405020304" pitchFamily="18" charset="0"/>
              </a:rPr>
              <a:t>Bronze</a:t>
            </a:r>
          </a:p>
        </p:txBody>
      </p:sp>
      <p:sp>
        <p:nvSpPr>
          <p:cNvPr id="23" name="CaixaDeTexto 22">
            <a:extLst>
              <a:ext uri="{FF2B5EF4-FFF2-40B4-BE49-F238E27FC236}">
                <a16:creationId xmlns:a16="http://schemas.microsoft.com/office/drawing/2014/main" id="{32DFC034-3F9D-45E5-9544-7F89DEDF847C}"/>
              </a:ext>
            </a:extLst>
          </p:cNvPr>
          <p:cNvSpPr txBox="1"/>
          <p:nvPr/>
        </p:nvSpPr>
        <p:spPr>
          <a:xfrm>
            <a:off x="1635350" y="4504320"/>
            <a:ext cx="2480607" cy="379078"/>
          </a:xfrm>
          <a:prstGeom prst="rect">
            <a:avLst/>
          </a:prstGeom>
          <a:noFill/>
        </p:spPr>
        <p:txBody>
          <a:bodyPr wrap="square">
            <a:spAutoFit/>
          </a:bodyPr>
          <a:lstStyle/>
          <a:p>
            <a:pPr algn="ctr">
              <a:lnSpc>
                <a:spcPct val="150000"/>
              </a:lnSpc>
            </a:pPr>
            <a:r>
              <a:rPr lang="pt-BR" sz="1400" kern="10" dirty="0">
                <a:latin typeface="Montserrat" panose="00000500000000000000" pitchFamily="2" charset="0"/>
                <a:cs typeface="Times New Roman" panose="02020603050405020304" pitchFamily="18" charset="0"/>
              </a:rPr>
              <a:t>Aço Carbono</a:t>
            </a:r>
          </a:p>
        </p:txBody>
      </p:sp>
      <p:sp>
        <p:nvSpPr>
          <p:cNvPr id="24" name="CaixaDeTexto 23">
            <a:extLst>
              <a:ext uri="{FF2B5EF4-FFF2-40B4-BE49-F238E27FC236}">
                <a16:creationId xmlns:a16="http://schemas.microsoft.com/office/drawing/2014/main" id="{ECFF249F-C073-4F2C-A24B-A773E2685053}"/>
              </a:ext>
            </a:extLst>
          </p:cNvPr>
          <p:cNvSpPr txBox="1"/>
          <p:nvPr/>
        </p:nvSpPr>
        <p:spPr>
          <a:xfrm>
            <a:off x="1635349" y="5038456"/>
            <a:ext cx="2480607" cy="379078"/>
          </a:xfrm>
          <a:prstGeom prst="rect">
            <a:avLst/>
          </a:prstGeom>
          <a:noFill/>
        </p:spPr>
        <p:txBody>
          <a:bodyPr wrap="square">
            <a:spAutoFit/>
          </a:bodyPr>
          <a:lstStyle/>
          <a:p>
            <a:pPr algn="ctr">
              <a:lnSpc>
                <a:spcPct val="150000"/>
              </a:lnSpc>
            </a:pPr>
            <a:r>
              <a:rPr lang="pt-BR" sz="1400" kern="10" dirty="0">
                <a:latin typeface="Montserrat" panose="00000500000000000000" pitchFamily="2" charset="0"/>
                <a:cs typeface="Times New Roman" panose="02020603050405020304" pitchFamily="18" charset="0"/>
              </a:rPr>
              <a:t>Nylon de alta resistência</a:t>
            </a:r>
          </a:p>
        </p:txBody>
      </p:sp>
      <p:sp>
        <p:nvSpPr>
          <p:cNvPr id="25" name="CaixaDeTexto 24">
            <a:extLst>
              <a:ext uri="{FF2B5EF4-FFF2-40B4-BE49-F238E27FC236}">
                <a16:creationId xmlns:a16="http://schemas.microsoft.com/office/drawing/2014/main" id="{397638C0-F842-4BBF-82F1-F411E36EBE5B}"/>
              </a:ext>
            </a:extLst>
          </p:cNvPr>
          <p:cNvSpPr txBox="1"/>
          <p:nvPr/>
        </p:nvSpPr>
        <p:spPr>
          <a:xfrm>
            <a:off x="1635349" y="5626120"/>
            <a:ext cx="2480607" cy="379078"/>
          </a:xfrm>
          <a:prstGeom prst="rect">
            <a:avLst/>
          </a:prstGeom>
          <a:noFill/>
        </p:spPr>
        <p:txBody>
          <a:bodyPr wrap="square">
            <a:spAutoFit/>
          </a:bodyPr>
          <a:lstStyle/>
          <a:p>
            <a:pPr algn="ctr">
              <a:lnSpc>
                <a:spcPct val="150000"/>
              </a:lnSpc>
            </a:pPr>
            <a:r>
              <a:rPr lang="pt-BR" sz="1400" kern="10" dirty="0">
                <a:latin typeface="Montserrat" panose="00000500000000000000" pitchFamily="2" charset="0"/>
                <a:cs typeface="Times New Roman" panose="02020603050405020304" pitchFamily="18" charset="0"/>
              </a:rPr>
              <a:t>Pintura Epóxi</a:t>
            </a:r>
          </a:p>
        </p:txBody>
      </p:sp>
    </p:spTree>
    <p:extLst>
      <p:ext uri="{BB962C8B-B14F-4D97-AF65-F5344CB8AC3E}">
        <p14:creationId xmlns:p14="http://schemas.microsoft.com/office/powerpoint/2010/main" val="41220234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85000"/>
                <a:alpha val="70000"/>
              </a:schemeClr>
            </a:gs>
            <a:gs pos="98000">
              <a:schemeClr val="bg1">
                <a:lumMod val="9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F9D53EF6-71EE-4311-B322-28613A8FE51A}"/>
              </a:ext>
            </a:extLst>
          </p:cNvPr>
          <p:cNvSpPr/>
          <p:nvPr/>
        </p:nvSpPr>
        <p:spPr>
          <a:xfrm>
            <a:off x="91523" y="88900"/>
            <a:ext cx="11996254" cy="66802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Cantos Arredondados 2">
            <a:extLst>
              <a:ext uri="{FF2B5EF4-FFF2-40B4-BE49-F238E27FC236}">
                <a16:creationId xmlns:a16="http://schemas.microsoft.com/office/drawing/2014/main" id="{B14BBF26-BA32-471F-A486-6C1DB5A732AF}"/>
              </a:ext>
            </a:extLst>
          </p:cNvPr>
          <p:cNvSpPr/>
          <p:nvPr/>
        </p:nvSpPr>
        <p:spPr>
          <a:xfrm>
            <a:off x="1639520" y="372710"/>
            <a:ext cx="8680136" cy="785343"/>
          </a:xfrm>
          <a:prstGeom prst="roundRect">
            <a:avLst>
              <a:gd name="adj" fmla="val 4809"/>
            </a:avLst>
          </a:prstGeom>
          <a:solidFill>
            <a:srgbClr val="13331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id="{5082E72A-8B0A-4168-AFDA-4877A94778E6}"/>
              </a:ext>
            </a:extLst>
          </p:cNvPr>
          <p:cNvSpPr txBox="1"/>
          <p:nvPr/>
        </p:nvSpPr>
        <p:spPr>
          <a:xfrm>
            <a:off x="1639519" y="510633"/>
            <a:ext cx="8534994" cy="461024"/>
          </a:xfrm>
          <a:prstGeom prst="rect">
            <a:avLst/>
          </a:prstGeom>
          <a:noFill/>
          <a:effectLst/>
        </p:spPr>
        <p:txBody>
          <a:bodyPr wrap="square" rtlCol="0">
            <a:spAutoFit/>
          </a:bodyPr>
          <a:lstStyle/>
          <a:p>
            <a:pPr algn="ctr">
              <a:lnSpc>
                <a:spcPct val="150000"/>
              </a:lnSpc>
            </a:pPr>
            <a:r>
              <a:rPr lang="pt-BR" b="1" kern="10" dirty="0">
                <a:solidFill>
                  <a:schemeClr val="bg1"/>
                </a:solidFill>
                <a:latin typeface="Montserrat" panose="00000500000000000000" pitchFamily="2" charset="0"/>
              </a:rPr>
              <a:t>DIFERENCIAIS DO  TRAVA-QUEDAS RETRÁTIL BSA-10</a:t>
            </a:r>
          </a:p>
        </p:txBody>
      </p:sp>
      <p:sp>
        <p:nvSpPr>
          <p:cNvPr id="6" name="CaixaDeTexto 5">
            <a:extLst>
              <a:ext uri="{FF2B5EF4-FFF2-40B4-BE49-F238E27FC236}">
                <a16:creationId xmlns:a16="http://schemas.microsoft.com/office/drawing/2014/main" id="{BF5DBAF9-9E02-4D3B-A3B6-7E9EAE2CDC73}"/>
              </a:ext>
            </a:extLst>
          </p:cNvPr>
          <p:cNvSpPr txBox="1"/>
          <p:nvPr/>
        </p:nvSpPr>
        <p:spPr>
          <a:xfrm>
            <a:off x="609122" y="1598935"/>
            <a:ext cx="4859891" cy="1671740"/>
          </a:xfrm>
          <a:prstGeom prst="rect">
            <a:avLst/>
          </a:prstGeom>
          <a:noFill/>
        </p:spPr>
        <p:txBody>
          <a:bodyPr wrap="square">
            <a:spAutoFit/>
          </a:bodyPr>
          <a:lstStyle/>
          <a:p>
            <a:pPr>
              <a:lnSpc>
                <a:spcPct val="150000"/>
              </a:lnSpc>
            </a:pPr>
            <a:r>
              <a:rPr lang="pt-BR" sz="1400" kern="10" dirty="0">
                <a:latin typeface="Montserrat" panose="00000500000000000000" pitchFamily="2" charset="0"/>
                <a:cs typeface="Times New Roman" panose="02020603050405020304" pitchFamily="18" charset="0"/>
              </a:rPr>
              <a:t>- Assistência técnica permanente em Pinhais-PR</a:t>
            </a:r>
          </a:p>
          <a:p>
            <a:pPr>
              <a:lnSpc>
                <a:spcPct val="150000"/>
              </a:lnSpc>
            </a:pPr>
            <a:r>
              <a:rPr lang="pt-BR" sz="1400" kern="10" dirty="0">
                <a:latin typeface="Montserrat" panose="00000500000000000000" pitchFamily="2" charset="0"/>
                <a:cs typeface="Times New Roman" panose="02020603050405020304" pitchFamily="18" charset="0"/>
              </a:rPr>
              <a:t>- Peças de reposição para pronta entrega</a:t>
            </a:r>
          </a:p>
          <a:p>
            <a:pPr>
              <a:lnSpc>
                <a:spcPct val="150000"/>
              </a:lnSpc>
            </a:pPr>
            <a:r>
              <a:rPr lang="pt-BR" sz="1400" kern="10" dirty="0">
                <a:latin typeface="Montserrat" panose="00000500000000000000" pitchFamily="2" charset="0"/>
                <a:cs typeface="Times New Roman" panose="02020603050405020304" pitchFamily="18" charset="0"/>
              </a:rPr>
              <a:t>- Baixo custo de peças de reposição</a:t>
            </a:r>
          </a:p>
          <a:p>
            <a:pPr>
              <a:lnSpc>
                <a:spcPct val="150000"/>
              </a:lnSpc>
            </a:pPr>
            <a:r>
              <a:rPr lang="pt-BR" sz="1400" kern="10" dirty="0">
                <a:latin typeface="Montserrat" panose="00000500000000000000" pitchFamily="2" charset="0"/>
                <a:cs typeface="Times New Roman" panose="02020603050405020304" pitchFamily="18" charset="0"/>
              </a:rPr>
              <a:t>- Revisão Anual do Equipamento a um custo      máximo de 20% do produto novo</a:t>
            </a:r>
          </a:p>
        </p:txBody>
      </p:sp>
      <p:pic>
        <p:nvPicPr>
          <p:cNvPr id="26" name="Picture 7" descr="P2200121">
            <a:extLst>
              <a:ext uri="{FF2B5EF4-FFF2-40B4-BE49-F238E27FC236}">
                <a16:creationId xmlns:a16="http://schemas.microsoft.com/office/drawing/2014/main" id="{CDDC3DCD-BEAA-41B4-A774-B3778103F1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65667" y="1463786"/>
            <a:ext cx="2746355" cy="206044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7" name="Picture 8" descr="P2200122">
            <a:extLst>
              <a:ext uri="{FF2B5EF4-FFF2-40B4-BE49-F238E27FC236}">
                <a16:creationId xmlns:a16="http://schemas.microsoft.com/office/drawing/2014/main" id="{63E8684B-B272-4C1F-A541-0AFC4DF294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5206" y="4031543"/>
            <a:ext cx="2746815" cy="206044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8" name="Picture 6" descr="P2200120">
            <a:extLst>
              <a:ext uri="{FF2B5EF4-FFF2-40B4-BE49-F238E27FC236}">
                <a16:creationId xmlns:a16="http://schemas.microsoft.com/office/drawing/2014/main" id="{4C8D2F0B-AD0E-4568-8E34-3E37F3D7F2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3304" y="4031543"/>
            <a:ext cx="2748632" cy="2061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9" name="Picture 9" descr="P2200126">
            <a:extLst>
              <a:ext uri="{FF2B5EF4-FFF2-40B4-BE49-F238E27FC236}">
                <a16:creationId xmlns:a16="http://schemas.microsoft.com/office/drawing/2014/main" id="{3A485D90-787B-47EE-A477-EA74703BA8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6165474" y="1120454"/>
            <a:ext cx="2061133" cy="274779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 name="Picture 12" descr="P2200125">
            <a:extLst>
              <a:ext uri="{FF2B5EF4-FFF2-40B4-BE49-F238E27FC236}">
                <a16:creationId xmlns:a16="http://schemas.microsoft.com/office/drawing/2014/main" id="{93EEBB33-EF60-4FB1-B58E-277EBAE503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19029" y="4031543"/>
            <a:ext cx="2748632" cy="206044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2" name="Retângulo: Cantos Arredondados 31">
            <a:extLst>
              <a:ext uri="{FF2B5EF4-FFF2-40B4-BE49-F238E27FC236}">
                <a16:creationId xmlns:a16="http://schemas.microsoft.com/office/drawing/2014/main" id="{8445541C-5135-413B-809C-B848E9654AE8}"/>
              </a:ext>
            </a:extLst>
          </p:cNvPr>
          <p:cNvSpPr/>
          <p:nvPr/>
        </p:nvSpPr>
        <p:spPr>
          <a:xfrm>
            <a:off x="391552" y="1404267"/>
            <a:ext cx="5077461" cy="2061075"/>
          </a:xfrm>
          <a:prstGeom prst="roundRect">
            <a:avLst>
              <a:gd name="adj" fmla="val 4809"/>
            </a:avLst>
          </a:prstGeom>
          <a:noFill/>
          <a:ln>
            <a:solidFill>
              <a:srgbClr val="13331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31833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85000"/>
                <a:alpha val="70000"/>
              </a:schemeClr>
            </a:gs>
            <a:gs pos="98000">
              <a:schemeClr val="bg1">
                <a:lumMod val="9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6" name="CaixaDeTexto 25">
            <a:extLst>
              <a:ext uri="{FF2B5EF4-FFF2-40B4-BE49-F238E27FC236}">
                <a16:creationId xmlns:a16="http://schemas.microsoft.com/office/drawing/2014/main" id="{17C20FBD-9070-4F00-8C0B-B326ABDC13B4}"/>
              </a:ext>
            </a:extLst>
          </p:cNvPr>
          <p:cNvSpPr txBox="1"/>
          <p:nvPr/>
        </p:nvSpPr>
        <p:spPr>
          <a:xfrm>
            <a:off x="7636637" y="2582577"/>
            <a:ext cx="3817765" cy="2462213"/>
          </a:xfrm>
          <a:prstGeom prst="rect">
            <a:avLst/>
          </a:prstGeom>
          <a:noFill/>
        </p:spPr>
        <p:txBody>
          <a:bodyPr wrap="square" rtlCol="0">
            <a:spAutoFit/>
          </a:bodyPr>
          <a:lstStyle/>
          <a:p>
            <a:r>
              <a:rPr lang="pt-BR" sz="1400"/>
              <a:t>Esse material foi desenvolvido pela Escola da Prevenção.</a:t>
            </a:r>
          </a:p>
          <a:p>
            <a:endParaRPr lang="pt-BR" sz="1400"/>
          </a:p>
          <a:p>
            <a:r>
              <a:rPr lang="pt-BR" sz="1400"/>
              <a:t>Obrigado por apoiar nossa missão.</a:t>
            </a:r>
          </a:p>
          <a:p>
            <a:endParaRPr lang="pt-BR" sz="1400"/>
          </a:p>
          <a:p>
            <a:r>
              <a:rPr lang="pt-BR" sz="1400"/>
              <a:t>Conheça mais produtos em nosso site</a:t>
            </a:r>
          </a:p>
          <a:p>
            <a:r>
              <a:rPr lang="pt-BR" sz="1400"/>
              <a:t>www.escoladaprevencao.com </a:t>
            </a:r>
          </a:p>
          <a:p>
            <a:endParaRPr lang="pt-BR" sz="1400"/>
          </a:p>
          <a:p>
            <a:r>
              <a:rPr lang="pt-BR" sz="1400"/>
              <a:t>Obrigado!</a:t>
            </a:r>
          </a:p>
          <a:p>
            <a:r>
              <a:rPr lang="pt-BR" sz="1400"/>
              <a:t>Herbert Bento da Escola da Prevenção</a:t>
            </a:r>
          </a:p>
          <a:p>
            <a:endParaRPr lang="pt-BR" sz="1400"/>
          </a:p>
        </p:txBody>
      </p:sp>
      <p:sp>
        <p:nvSpPr>
          <p:cNvPr id="4" name="Retângulo 3">
            <a:extLst>
              <a:ext uri="{FF2B5EF4-FFF2-40B4-BE49-F238E27FC236}">
                <a16:creationId xmlns:a16="http://schemas.microsoft.com/office/drawing/2014/main" id="{F9D53EF6-71EE-4311-B322-28613A8FE51A}"/>
              </a:ext>
            </a:extLst>
          </p:cNvPr>
          <p:cNvSpPr/>
          <p:nvPr/>
        </p:nvSpPr>
        <p:spPr>
          <a:xfrm>
            <a:off x="91523" y="88900"/>
            <a:ext cx="11996254" cy="66802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Cantos Arredondados 6">
            <a:extLst>
              <a:ext uri="{FF2B5EF4-FFF2-40B4-BE49-F238E27FC236}">
                <a16:creationId xmlns:a16="http://schemas.microsoft.com/office/drawing/2014/main" id="{37E74D26-82B8-4700-8DD4-9BBF971B1EB5}"/>
              </a:ext>
            </a:extLst>
          </p:cNvPr>
          <p:cNvSpPr/>
          <p:nvPr/>
        </p:nvSpPr>
        <p:spPr>
          <a:xfrm>
            <a:off x="2493246" y="447658"/>
            <a:ext cx="3398148" cy="686067"/>
          </a:xfrm>
          <a:prstGeom prst="roundRect">
            <a:avLst>
              <a:gd name="adj" fmla="val 4809"/>
            </a:avLst>
          </a:prstGeom>
          <a:solidFill>
            <a:srgbClr val="13331B"/>
          </a:solidFill>
          <a:ln>
            <a:solidFill>
              <a:schemeClr val="bg2">
                <a:lumMod val="1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2DFF348B-0AA7-4EBD-BA26-3F0AFAD496E3}"/>
              </a:ext>
            </a:extLst>
          </p:cNvPr>
          <p:cNvSpPr txBox="1"/>
          <p:nvPr/>
        </p:nvSpPr>
        <p:spPr>
          <a:xfrm>
            <a:off x="2395126" y="459984"/>
            <a:ext cx="3398147" cy="583878"/>
          </a:xfrm>
          <a:prstGeom prst="rect">
            <a:avLst/>
          </a:prstGeom>
          <a:noFill/>
        </p:spPr>
        <p:txBody>
          <a:bodyPr wrap="square">
            <a:spAutoFit/>
          </a:bodyPr>
          <a:lstStyle/>
          <a:p>
            <a:pPr algn="ctr">
              <a:lnSpc>
                <a:spcPct val="150000"/>
              </a:lnSpc>
            </a:pPr>
            <a:r>
              <a:rPr lang="pt-BR" sz="2400" b="1" dirty="0">
                <a:solidFill>
                  <a:schemeClr val="bg1"/>
                </a:solidFill>
                <a:latin typeface="Montserrat" panose="00000500000000000000" pitchFamily="2" charset="0"/>
              </a:rPr>
              <a:t>APLICAÇÃO</a:t>
            </a:r>
          </a:p>
        </p:txBody>
      </p:sp>
      <p:sp>
        <p:nvSpPr>
          <p:cNvPr id="9" name="CaixaDeTexto 8">
            <a:extLst>
              <a:ext uri="{FF2B5EF4-FFF2-40B4-BE49-F238E27FC236}">
                <a16:creationId xmlns:a16="http://schemas.microsoft.com/office/drawing/2014/main" id="{7D9CB09A-35FD-4727-A1C5-111283FB18F6}"/>
              </a:ext>
            </a:extLst>
          </p:cNvPr>
          <p:cNvSpPr txBox="1"/>
          <p:nvPr/>
        </p:nvSpPr>
        <p:spPr>
          <a:xfrm>
            <a:off x="743462" y="1229813"/>
            <a:ext cx="6930079" cy="461024"/>
          </a:xfrm>
          <a:prstGeom prst="rect">
            <a:avLst/>
          </a:prstGeom>
          <a:noFill/>
        </p:spPr>
        <p:txBody>
          <a:bodyPr wrap="square">
            <a:spAutoFit/>
          </a:bodyPr>
          <a:lstStyle/>
          <a:p>
            <a:pPr algn="ctr" eaLnBrk="1" hangingPunct="1">
              <a:lnSpc>
                <a:spcPct val="150000"/>
              </a:lnSpc>
            </a:pPr>
            <a:r>
              <a:rPr lang="pt-BR" altLang="pt-BR" sz="1800" b="1" dirty="0">
                <a:latin typeface="Montserrat" panose="00000500000000000000" pitchFamily="2" charset="0"/>
              </a:rPr>
              <a:t>ESTE EQUIPAMENTO SERVE PARA TRABALHOS</a:t>
            </a:r>
          </a:p>
        </p:txBody>
      </p:sp>
      <p:sp>
        <p:nvSpPr>
          <p:cNvPr id="10" name="Retângulo: Cantos Arredondados 9">
            <a:extLst>
              <a:ext uri="{FF2B5EF4-FFF2-40B4-BE49-F238E27FC236}">
                <a16:creationId xmlns:a16="http://schemas.microsoft.com/office/drawing/2014/main" id="{3A096F6A-7D92-41A5-AE23-E6BF66DB78CC}"/>
              </a:ext>
            </a:extLst>
          </p:cNvPr>
          <p:cNvSpPr/>
          <p:nvPr/>
        </p:nvSpPr>
        <p:spPr>
          <a:xfrm>
            <a:off x="1795161" y="3279413"/>
            <a:ext cx="4794326" cy="581262"/>
          </a:xfrm>
          <a:prstGeom prst="roundRect">
            <a:avLst>
              <a:gd name="adj" fmla="val 4809"/>
            </a:avLst>
          </a:prstGeom>
          <a:noFill/>
          <a:ln>
            <a:solidFill>
              <a:srgbClr val="13331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CaixaDeTexto 10">
            <a:extLst>
              <a:ext uri="{FF2B5EF4-FFF2-40B4-BE49-F238E27FC236}">
                <a16:creationId xmlns:a16="http://schemas.microsoft.com/office/drawing/2014/main" id="{9A0633E5-2DEB-4DED-955D-593A9361FB42}"/>
              </a:ext>
            </a:extLst>
          </p:cNvPr>
          <p:cNvSpPr txBox="1"/>
          <p:nvPr/>
        </p:nvSpPr>
        <p:spPr>
          <a:xfrm>
            <a:off x="3007891" y="1884464"/>
            <a:ext cx="2172620" cy="419987"/>
          </a:xfrm>
          <a:prstGeom prst="rect">
            <a:avLst/>
          </a:prstGeom>
          <a:noFill/>
        </p:spPr>
        <p:txBody>
          <a:bodyPr wrap="square">
            <a:spAutoFit/>
          </a:bodyPr>
          <a:lstStyle/>
          <a:p>
            <a:pPr algn="ctr" eaLnBrk="1" hangingPunct="1">
              <a:lnSpc>
                <a:spcPct val="150000"/>
              </a:lnSpc>
            </a:pPr>
            <a:r>
              <a:rPr lang="pt-BR" altLang="pt-BR" sz="1600" dirty="0">
                <a:latin typeface="Montserrat" panose="00000500000000000000" pitchFamily="2" charset="0"/>
              </a:rPr>
              <a:t>Telhados</a:t>
            </a:r>
          </a:p>
        </p:txBody>
      </p:sp>
      <p:sp>
        <p:nvSpPr>
          <p:cNvPr id="12" name="CaixaDeTexto 11">
            <a:extLst>
              <a:ext uri="{FF2B5EF4-FFF2-40B4-BE49-F238E27FC236}">
                <a16:creationId xmlns:a16="http://schemas.microsoft.com/office/drawing/2014/main" id="{16F98DA2-6AB3-445B-8E3B-CA9D0159197F}"/>
              </a:ext>
            </a:extLst>
          </p:cNvPr>
          <p:cNvSpPr txBox="1"/>
          <p:nvPr/>
        </p:nvSpPr>
        <p:spPr>
          <a:xfrm>
            <a:off x="2236708" y="2582577"/>
            <a:ext cx="3714985" cy="419987"/>
          </a:xfrm>
          <a:prstGeom prst="rect">
            <a:avLst/>
          </a:prstGeom>
          <a:noFill/>
        </p:spPr>
        <p:txBody>
          <a:bodyPr wrap="square">
            <a:spAutoFit/>
          </a:bodyPr>
          <a:lstStyle/>
          <a:p>
            <a:pPr algn="ctr" eaLnBrk="1" hangingPunct="1">
              <a:lnSpc>
                <a:spcPct val="150000"/>
              </a:lnSpc>
            </a:pPr>
            <a:r>
              <a:rPr lang="pt-BR" altLang="pt-BR" sz="1600" dirty="0">
                <a:latin typeface="Montserrat" panose="00000500000000000000" pitchFamily="2" charset="0"/>
              </a:rPr>
              <a:t>Escadas tipo marinheiro</a:t>
            </a:r>
          </a:p>
        </p:txBody>
      </p:sp>
      <p:sp>
        <p:nvSpPr>
          <p:cNvPr id="13" name="CaixaDeTexto 12">
            <a:extLst>
              <a:ext uri="{FF2B5EF4-FFF2-40B4-BE49-F238E27FC236}">
                <a16:creationId xmlns:a16="http://schemas.microsoft.com/office/drawing/2014/main" id="{B2A94EBC-4A3E-419B-9E15-0BB037EE819D}"/>
              </a:ext>
            </a:extLst>
          </p:cNvPr>
          <p:cNvSpPr txBox="1"/>
          <p:nvPr/>
        </p:nvSpPr>
        <p:spPr>
          <a:xfrm>
            <a:off x="1449838" y="3360050"/>
            <a:ext cx="5288724" cy="419987"/>
          </a:xfrm>
          <a:prstGeom prst="rect">
            <a:avLst/>
          </a:prstGeom>
          <a:noFill/>
        </p:spPr>
        <p:txBody>
          <a:bodyPr wrap="square">
            <a:spAutoFit/>
          </a:bodyPr>
          <a:lstStyle/>
          <a:p>
            <a:pPr algn="ctr" eaLnBrk="1" hangingPunct="1">
              <a:lnSpc>
                <a:spcPct val="150000"/>
              </a:lnSpc>
            </a:pPr>
            <a:r>
              <a:rPr lang="pt-BR" altLang="pt-BR" sz="1600" dirty="0">
                <a:latin typeface="Montserrat" panose="00000500000000000000" pitchFamily="2" charset="0"/>
              </a:rPr>
              <a:t>Carga e descarga de caminhões</a:t>
            </a:r>
          </a:p>
        </p:txBody>
      </p:sp>
      <p:sp>
        <p:nvSpPr>
          <p:cNvPr id="14" name="CaixaDeTexto 13">
            <a:extLst>
              <a:ext uri="{FF2B5EF4-FFF2-40B4-BE49-F238E27FC236}">
                <a16:creationId xmlns:a16="http://schemas.microsoft.com/office/drawing/2014/main" id="{906F13FA-0C79-49A9-A296-42E7B8327AF2}"/>
              </a:ext>
            </a:extLst>
          </p:cNvPr>
          <p:cNvSpPr txBox="1"/>
          <p:nvPr/>
        </p:nvSpPr>
        <p:spPr>
          <a:xfrm>
            <a:off x="1236964" y="4045776"/>
            <a:ext cx="5714472" cy="419987"/>
          </a:xfrm>
          <a:prstGeom prst="rect">
            <a:avLst/>
          </a:prstGeom>
          <a:noFill/>
        </p:spPr>
        <p:txBody>
          <a:bodyPr wrap="square">
            <a:spAutoFit/>
          </a:bodyPr>
          <a:lstStyle/>
          <a:p>
            <a:pPr algn="ctr" eaLnBrk="1" hangingPunct="1">
              <a:lnSpc>
                <a:spcPct val="150000"/>
              </a:lnSpc>
            </a:pPr>
            <a:r>
              <a:rPr lang="pt-BR" altLang="pt-BR" sz="1600" dirty="0">
                <a:latin typeface="Montserrat" panose="00000500000000000000" pitchFamily="2" charset="0"/>
              </a:rPr>
              <a:t>Manutenção em aeronaves e navios</a:t>
            </a:r>
          </a:p>
        </p:txBody>
      </p:sp>
      <p:sp>
        <p:nvSpPr>
          <p:cNvPr id="16" name="CaixaDeTexto 15">
            <a:extLst>
              <a:ext uri="{FF2B5EF4-FFF2-40B4-BE49-F238E27FC236}">
                <a16:creationId xmlns:a16="http://schemas.microsoft.com/office/drawing/2014/main" id="{1C25C0FC-F203-42E1-A1E5-F8D1C43A6348}"/>
              </a:ext>
            </a:extLst>
          </p:cNvPr>
          <p:cNvSpPr txBox="1"/>
          <p:nvPr/>
        </p:nvSpPr>
        <p:spPr>
          <a:xfrm>
            <a:off x="1335085" y="5526780"/>
            <a:ext cx="5714472" cy="419987"/>
          </a:xfrm>
          <a:prstGeom prst="rect">
            <a:avLst/>
          </a:prstGeom>
          <a:noFill/>
        </p:spPr>
        <p:txBody>
          <a:bodyPr wrap="square">
            <a:spAutoFit/>
          </a:bodyPr>
          <a:lstStyle/>
          <a:p>
            <a:pPr algn="ctr" eaLnBrk="1" hangingPunct="1">
              <a:lnSpc>
                <a:spcPct val="150000"/>
              </a:lnSpc>
            </a:pPr>
            <a:r>
              <a:rPr lang="pt-BR" altLang="pt-BR" sz="1600" dirty="0">
                <a:latin typeface="Montserrat" panose="00000500000000000000" pitchFamily="2" charset="0"/>
              </a:rPr>
              <a:t>Trabalho em fachadas, andaimes e torres</a:t>
            </a:r>
          </a:p>
        </p:txBody>
      </p:sp>
      <p:sp>
        <p:nvSpPr>
          <p:cNvPr id="17" name="CaixaDeTexto 16">
            <a:extLst>
              <a:ext uri="{FF2B5EF4-FFF2-40B4-BE49-F238E27FC236}">
                <a16:creationId xmlns:a16="http://schemas.microsoft.com/office/drawing/2014/main" id="{A78E3B49-543A-47BF-8058-B98ACF1B6866}"/>
              </a:ext>
            </a:extLst>
          </p:cNvPr>
          <p:cNvSpPr txBox="1"/>
          <p:nvPr/>
        </p:nvSpPr>
        <p:spPr>
          <a:xfrm>
            <a:off x="1960406" y="4810159"/>
            <a:ext cx="4267588" cy="419987"/>
          </a:xfrm>
          <a:prstGeom prst="rect">
            <a:avLst/>
          </a:prstGeom>
          <a:noFill/>
        </p:spPr>
        <p:txBody>
          <a:bodyPr wrap="square">
            <a:spAutoFit/>
          </a:bodyPr>
          <a:lstStyle/>
          <a:p>
            <a:pPr algn="ctr" eaLnBrk="1" hangingPunct="1">
              <a:lnSpc>
                <a:spcPct val="150000"/>
              </a:lnSpc>
            </a:pPr>
            <a:r>
              <a:rPr lang="pt-BR" altLang="pt-BR" sz="1600" dirty="0">
                <a:latin typeface="Montserrat" panose="00000500000000000000" pitchFamily="2" charset="0"/>
              </a:rPr>
              <a:t>Descida em local confinado</a:t>
            </a:r>
          </a:p>
        </p:txBody>
      </p:sp>
      <p:sp>
        <p:nvSpPr>
          <p:cNvPr id="18" name="Retângulo: Cantos Arredondados 17">
            <a:extLst>
              <a:ext uri="{FF2B5EF4-FFF2-40B4-BE49-F238E27FC236}">
                <a16:creationId xmlns:a16="http://schemas.microsoft.com/office/drawing/2014/main" id="{EE5B148F-72A4-41EF-BA53-E868E3EB1786}"/>
              </a:ext>
            </a:extLst>
          </p:cNvPr>
          <p:cNvSpPr/>
          <p:nvPr/>
        </p:nvSpPr>
        <p:spPr>
          <a:xfrm>
            <a:off x="1795161" y="2557242"/>
            <a:ext cx="4794326" cy="581262"/>
          </a:xfrm>
          <a:prstGeom prst="roundRect">
            <a:avLst>
              <a:gd name="adj" fmla="val 4809"/>
            </a:avLst>
          </a:prstGeom>
          <a:noFill/>
          <a:ln>
            <a:solidFill>
              <a:srgbClr val="13331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Retângulo: Cantos Arredondados 18">
            <a:extLst>
              <a:ext uri="{FF2B5EF4-FFF2-40B4-BE49-F238E27FC236}">
                <a16:creationId xmlns:a16="http://schemas.microsoft.com/office/drawing/2014/main" id="{4FA8424A-6270-4FED-90D3-C63A495B6EDD}"/>
              </a:ext>
            </a:extLst>
          </p:cNvPr>
          <p:cNvSpPr/>
          <p:nvPr/>
        </p:nvSpPr>
        <p:spPr>
          <a:xfrm>
            <a:off x="1795161" y="1835071"/>
            <a:ext cx="4794326" cy="581262"/>
          </a:xfrm>
          <a:prstGeom prst="roundRect">
            <a:avLst>
              <a:gd name="adj" fmla="val 4809"/>
            </a:avLst>
          </a:prstGeom>
          <a:noFill/>
          <a:ln>
            <a:solidFill>
              <a:srgbClr val="13331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Retângulo: Cantos Arredondados 19">
            <a:extLst>
              <a:ext uri="{FF2B5EF4-FFF2-40B4-BE49-F238E27FC236}">
                <a16:creationId xmlns:a16="http://schemas.microsoft.com/office/drawing/2014/main" id="{0839BA2A-E1C7-4C2E-8E2C-F29CD5898397}"/>
              </a:ext>
            </a:extLst>
          </p:cNvPr>
          <p:cNvSpPr/>
          <p:nvPr/>
        </p:nvSpPr>
        <p:spPr>
          <a:xfrm>
            <a:off x="1795160" y="4002912"/>
            <a:ext cx="4794326" cy="581262"/>
          </a:xfrm>
          <a:prstGeom prst="roundRect">
            <a:avLst>
              <a:gd name="adj" fmla="val 4809"/>
            </a:avLst>
          </a:prstGeom>
          <a:noFill/>
          <a:ln>
            <a:solidFill>
              <a:srgbClr val="13331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Retângulo: Cantos Arredondados 20">
            <a:extLst>
              <a:ext uri="{FF2B5EF4-FFF2-40B4-BE49-F238E27FC236}">
                <a16:creationId xmlns:a16="http://schemas.microsoft.com/office/drawing/2014/main" id="{FEE98FEC-B127-4231-A623-5D45E313E973}"/>
              </a:ext>
            </a:extLst>
          </p:cNvPr>
          <p:cNvSpPr/>
          <p:nvPr/>
        </p:nvSpPr>
        <p:spPr>
          <a:xfrm>
            <a:off x="1795159" y="4725083"/>
            <a:ext cx="4794326" cy="581262"/>
          </a:xfrm>
          <a:prstGeom prst="roundRect">
            <a:avLst>
              <a:gd name="adj" fmla="val 4809"/>
            </a:avLst>
          </a:prstGeom>
          <a:noFill/>
          <a:ln>
            <a:solidFill>
              <a:srgbClr val="13331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Retângulo: Cantos Arredondados 21">
            <a:extLst>
              <a:ext uri="{FF2B5EF4-FFF2-40B4-BE49-F238E27FC236}">
                <a16:creationId xmlns:a16="http://schemas.microsoft.com/office/drawing/2014/main" id="{AA3C3760-49D9-4CD5-B643-A94A8210E0C5}"/>
              </a:ext>
            </a:extLst>
          </p:cNvPr>
          <p:cNvSpPr/>
          <p:nvPr/>
        </p:nvSpPr>
        <p:spPr>
          <a:xfrm>
            <a:off x="1795158" y="5447254"/>
            <a:ext cx="4794326" cy="581262"/>
          </a:xfrm>
          <a:prstGeom prst="roundRect">
            <a:avLst>
              <a:gd name="adj" fmla="val 4809"/>
            </a:avLst>
          </a:prstGeom>
          <a:noFill/>
          <a:ln>
            <a:solidFill>
              <a:srgbClr val="13331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CaixaDeTexto 22">
            <a:extLst>
              <a:ext uri="{FF2B5EF4-FFF2-40B4-BE49-F238E27FC236}">
                <a16:creationId xmlns:a16="http://schemas.microsoft.com/office/drawing/2014/main" id="{72397C14-F204-4F9A-9B5D-0E2E13D13FC8}"/>
              </a:ext>
            </a:extLst>
          </p:cNvPr>
          <p:cNvSpPr txBox="1"/>
          <p:nvPr/>
        </p:nvSpPr>
        <p:spPr>
          <a:xfrm>
            <a:off x="727280" y="6135654"/>
            <a:ext cx="6930079" cy="461024"/>
          </a:xfrm>
          <a:prstGeom prst="rect">
            <a:avLst/>
          </a:prstGeom>
          <a:noFill/>
        </p:spPr>
        <p:txBody>
          <a:bodyPr wrap="square">
            <a:spAutoFit/>
          </a:bodyPr>
          <a:lstStyle/>
          <a:p>
            <a:pPr algn="ctr" eaLnBrk="1" hangingPunct="1">
              <a:lnSpc>
                <a:spcPct val="150000"/>
              </a:lnSpc>
            </a:pPr>
            <a:r>
              <a:rPr lang="pt-BR" altLang="pt-BR" sz="1800" b="1" dirty="0">
                <a:latin typeface="Montserrat" panose="00000500000000000000" pitchFamily="2" charset="0"/>
              </a:rPr>
              <a:t>SITUAÇÕES ONDE HAJA RISCO DE QUEDA</a:t>
            </a:r>
          </a:p>
        </p:txBody>
      </p:sp>
      <p:pic>
        <p:nvPicPr>
          <p:cNvPr id="24" name="Imagem 23">
            <a:extLst>
              <a:ext uri="{FF2B5EF4-FFF2-40B4-BE49-F238E27FC236}">
                <a16:creationId xmlns:a16="http://schemas.microsoft.com/office/drawing/2014/main" id="{CB6F8C1B-6642-4C66-B684-30587E691DC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7472620" y="1990978"/>
            <a:ext cx="4023868" cy="4023868"/>
          </a:xfrm>
          <a:prstGeom prst="rect">
            <a:avLst/>
          </a:prstGeom>
          <a:ln>
            <a:solidFill>
              <a:srgbClr val="13331B"/>
            </a:solidFill>
          </a:ln>
        </p:spPr>
      </p:pic>
      <p:sp>
        <p:nvSpPr>
          <p:cNvPr id="25" name="Retângulo 24">
            <a:extLst>
              <a:ext uri="{FF2B5EF4-FFF2-40B4-BE49-F238E27FC236}">
                <a16:creationId xmlns:a16="http://schemas.microsoft.com/office/drawing/2014/main" id="{0904629B-20E8-4A12-9146-500F8D7E7325}"/>
              </a:ext>
            </a:extLst>
          </p:cNvPr>
          <p:cNvSpPr/>
          <p:nvPr/>
        </p:nvSpPr>
        <p:spPr>
          <a:xfrm>
            <a:off x="7607753" y="1846364"/>
            <a:ext cx="4038147" cy="4023869"/>
          </a:xfrm>
          <a:prstGeom prst="rect">
            <a:avLst/>
          </a:prstGeom>
          <a:noFill/>
          <a:ln>
            <a:solidFill>
              <a:srgbClr val="1333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1625534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85000"/>
                <a:alpha val="70000"/>
              </a:schemeClr>
            </a:gs>
            <a:gs pos="98000">
              <a:schemeClr val="bg1">
                <a:lumMod val="9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F9D53EF6-71EE-4311-B322-28613A8FE51A}"/>
              </a:ext>
            </a:extLst>
          </p:cNvPr>
          <p:cNvSpPr/>
          <p:nvPr/>
        </p:nvSpPr>
        <p:spPr>
          <a:xfrm>
            <a:off x="91523" y="88900"/>
            <a:ext cx="11996254" cy="66802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Cantos Arredondados 2">
            <a:extLst>
              <a:ext uri="{FF2B5EF4-FFF2-40B4-BE49-F238E27FC236}">
                <a16:creationId xmlns:a16="http://schemas.microsoft.com/office/drawing/2014/main" id="{B14BBF26-BA32-471F-A486-6C1DB5A732AF}"/>
              </a:ext>
            </a:extLst>
          </p:cNvPr>
          <p:cNvSpPr/>
          <p:nvPr/>
        </p:nvSpPr>
        <p:spPr>
          <a:xfrm>
            <a:off x="1749582" y="348473"/>
            <a:ext cx="8680136" cy="785343"/>
          </a:xfrm>
          <a:prstGeom prst="roundRect">
            <a:avLst>
              <a:gd name="adj" fmla="val 4809"/>
            </a:avLst>
          </a:prstGeom>
          <a:solidFill>
            <a:srgbClr val="13331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id="{5082E72A-8B0A-4168-AFDA-4877A94778E6}"/>
              </a:ext>
            </a:extLst>
          </p:cNvPr>
          <p:cNvSpPr txBox="1"/>
          <p:nvPr/>
        </p:nvSpPr>
        <p:spPr>
          <a:xfrm>
            <a:off x="1828503" y="488479"/>
            <a:ext cx="8534994" cy="461024"/>
          </a:xfrm>
          <a:prstGeom prst="rect">
            <a:avLst/>
          </a:prstGeom>
          <a:noFill/>
          <a:effectLst/>
        </p:spPr>
        <p:txBody>
          <a:bodyPr wrap="square" rtlCol="0">
            <a:spAutoFit/>
          </a:bodyPr>
          <a:lstStyle/>
          <a:p>
            <a:pPr algn="ctr">
              <a:lnSpc>
                <a:spcPct val="150000"/>
              </a:lnSpc>
            </a:pPr>
            <a:r>
              <a:rPr lang="pt-BR" b="1" kern="10" dirty="0">
                <a:solidFill>
                  <a:schemeClr val="bg1"/>
                </a:solidFill>
                <a:latin typeface="Montserrat" panose="00000500000000000000" pitchFamily="2" charset="0"/>
              </a:rPr>
              <a:t>DIFERENCIAIS DO  TRAVA-QUEDAS RETRÁTIL BSA-10</a:t>
            </a:r>
          </a:p>
        </p:txBody>
      </p:sp>
      <p:pic>
        <p:nvPicPr>
          <p:cNvPr id="12" name="Picture 4">
            <a:extLst>
              <a:ext uri="{FF2B5EF4-FFF2-40B4-BE49-F238E27FC236}">
                <a16:creationId xmlns:a16="http://schemas.microsoft.com/office/drawing/2014/main" id="{919B07C3-863C-4FF0-8902-7711ABA2BF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8813" y="1880026"/>
            <a:ext cx="6681674" cy="444763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 name="CaixaDeTexto 12">
            <a:extLst>
              <a:ext uri="{FF2B5EF4-FFF2-40B4-BE49-F238E27FC236}">
                <a16:creationId xmlns:a16="http://schemas.microsoft.com/office/drawing/2014/main" id="{63B5DA15-85A9-4EA6-BCCA-196C6878174C}"/>
              </a:ext>
            </a:extLst>
          </p:cNvPr>
          <p:cNvSpPr txBox="1"/>
          <p:nvPr/>
        </p:nvSpPr>
        <p:spPr>
          <a:xfrm>
            <a:off x="3531788" y="1317382"/>
            <a:ext cx="5128423" cy="379078"/>
          </a:xfrm>
          <a:prstGeom prst="rect">
            <a:avLst/>
          </a:prstGeom>
          <a:noFill/>
        </p:spPr>
        <p:txBody>
          <a:bodyPr wrap="square">
            <a:spAutoFit/>
          </a:bodyPr>
          <a:lstStyle/>
          <a:p>
            <a:pPr algn="ctr">
              <a:lnSpc>
                <a:spcPct val="150000"/>
              </a:lnSpc>
            </a:pPr>
            <a:r>
              <a:rPr lang="pt-BR" sz="1400" b="1" kern="10" dirty="0">
                <a:latin typeface="Montserrat" panose="00000500000000000000" pitchFamily="2" charset="0"/>
                <a:cs typeface="Times New Roman" panose="02020603050405020304" pitchFamily="18" charset="0"/>
              </a:rPr>
              <a:t>GARANTIA DE 1 ANO</a:t>
            </a:r>
          </a:p>
        </p:txBody>
      </p:sp>
    </p:spTree>
    <p:extLst>
      <p:ext uri="{BB962C8B-B14F-4D97-AF65-F5344CB8AC3E}">
        <p14:creationId xmlns:p14="http://schemas.microsoft.com/office/powerpoint/2010/main" val="39350181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85000"/>
                <a:alpha val="70000"/>
              </a:schemeClr>
            </a:gs>
            <a:gs pos="98000">
              <a:schemeClr val="bg1">
                <a:lumMod val="9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F9D53EF6-71EE-4311-B322-28613A8FE51A}"/>
              </a:ext>
            </a:extLst>
          </p:cNvPr>
          <p:cNvSpPr/>
          <p:nvPr/>
        </p:nvSpPr>
        <p:spPr>
          <a:xfrm>
            <a:off x="91523" y="88900"/>
            <a:ext cx="11996254" cy="66802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Imagem 1">
            <a:extLst>
              <a:ext uri="{FF2B5EF4-FFF2-40B4-BE49-F238E27FC236}">
                <a16:creationId xmlns:a16="http://schemas.microsoft.com/office/drawing/2014/main" id="{C3F2FB2F-0BE8-4AD0-9F2D-3FA8875E5D7A}"/>
              </a:ext>
            </a:extLst>
          </p:cNvPr>
          <p:cNvPicPr>
            <a:picLocks noChangeAspect="1"/>
          </p:cNvPicPr>
          <p:nvPr/>
        </p:nvPicPr>
        <p:blipFill>
          <a:blip r:embed="rId2"/>
          <a:stretch>
            <a:fillRect/>
          </a:stretch>
        </p:blipFill>
        <p:spPr>
          <a:xfrm>
            <a:off x="691954" y="1778000"/>
            <a:ext cx="6617788" cy="3302000"/>
          </a:xfrm>
          <a:prstGeom prst="rect">
            <a:avLst/>
          </a:prstGeom>
          <a:ln>
            <a:solidFill>
              <a:srgbClr val="13331B"/>
            </a:solidFill>
          </a:ln>
        </p:spPr>
      </p:pic>
      <p:sp>
        <p:nvSpPr>
          <p:cNvPr id="3" name="Retângulo 2">
            <a:extLst>
              <a:ext uri="{FF2B5EF4-FFF2-40B4-BE49-F238E27FC236}">
                <a16:creationId xmlns:a16="http://schemas.microsoft.com/office/drawing/2014/main" id="{FFFC5419-686D-4D99-8077-BA6D9211DFCA}"/>
              </a:ext>
            </a:extLst>
          </p:cNvPr>
          <p:cNvSpPr/>
          <p:nvPr/>
        </p:nvSpPr>
        <p:spPr>
          <a:xfrm>
            <a:off x="543329" y="1642382"/>
            <a:ext cx="6617788" cy="3302000"/>
          </a:xfrm>
          <a:prstGeom prst="rect">
            <a:avLst/>
          </a:prstGeom>
          <a:noFill/>
          <a:ln>
            <a:solidFill>
              <a:srgbClr val="1333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Cantos Arredondados 4">
            <a:extLst>
              <a:ext uri="{FF2B5EF4-FFF2-40B4-BE49-F238E27FC236}">
                <a16:creationId xmlns:a16="http://schemas.microsoft.com/office/drawing/2014/main" id="{DE76D840-7502-4FA1-B45B-A96446AD04C1}"/>
              </a:ext>
            </a:extLst>
          </p:cNvPr>
          <p:cNvSpPr/>
          <p:nvPr/>
        </p:nvSpPr>
        <p:spPr>
          <a:xfrm>
            <a:off x="8034801" y="2508039"/>
            <a:ext cx="3340618" cy="785343"/>
          </a:xfrm>
          <a:prstGeom prst="roundRect">
            <a:avLst>
              <a:gd name="adj" fmla="val 4809"/>
            </a:avLst>
          </a:prstGeom>
          <a:solidFill>
            <a:srgbClr val="13331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aixaDeTexto 5">
            <a:extLst>
              <a:ext uri="{FF2B5EF4-FFF2-40B4-BE49-F238E27FC236}">
                <a16:creationId xmlns:a16="http://schemas.microsoft.com/office/drawing/2014/main" id="{3F337D6C-F253-44B5-A69F-147AF8CAF0C3}"/>
              </a:ext>
            </a:extLst>
          </p:cNvPr>
          <p:cNvSpPr txBox="1"/>
          <p:nvPr/>
        </p:nvSpPr>
        <p:spPr>
          <a:xfrm>
            <a:off x="8069081" y="2648045"/>
            <a:ext cx="3284758" cy="419987"/>
          </a:xfrm>
          <a:prstGeom prst="rect">
            <a:avLst/>
          </a:prstGeom>
          <a:noFill/>
          <a:effectLst/>
        </p:spPr>
        <p:txBody>
          <a:bodyPr wrap="square" rtlCol="0">
            <a:spAutoFit/>
          </a:bodyPr>
          <a:lstStyle/>
          <a:p>
            <a:pPr algn="ctr">
              <a:lnSpc>
                <a:spcPct val="150000"/>
              </a:lnSpc>
            </a:pPr>
            <a:r>
              <a:rPr lang="pt-BR" sz="1600" b="1" kern="10" dirty="0">
                <a:solidFill>
                  <a:schemeClr val="bg1"/>
                </a:solidFill>
                <a:latin typeface="Montserrat" panose="00000500000000000000" pitchFamily="2" charset="0"/>
              </a:rPr>
              <a:t>CUIDE BEM DO SEU EPI</a:t>
            </a:r>
          </a:p>
        </p:txBody>
      </p:sp>
      <p:sp>
        <p:nvSpPr>
          <p:cNvPr id="7" name="CaixaDeTexto 6">
            <a:extLst>
              <a:ext uri="{FF2B5EF4-FFF2-40B4-BE49-F238E27FC236}">
                <a16:creationId xmlns:a16="http://schemas.microsoft.com/office/drawing/2014/main" id="{D1FF3895-0904-4CE3-9BE3-90E4FB14149A}"/>
              </a:ext>
            </a:extLst>
          </p:cNvPr>
          <p:cNvSpPr txBox="1"/>
          <p:nvPr/>
        </p:nvSpPr>
        <p:spPr>
          <a:xfrm>
            <a:off x="7910173" y="3845617"/>
            <a:ext cx="3681916" cy="702244"/>
          </a:xfrm>
          <a:prstGeom prst="rect">
            <a:avLst/>
          </a:prstGeom>
          <a:noFill/>
        </p:spPr>
        <p:txBody>
          <a:bodyPr wrap="square">
            <a:spAutoFit/>
          </a:bodyPr>
          <a:lstStyle/>
          <a:p>
            <a:pPr algn="ctr">
              <a:lnSpc>
                <a:spcPct val="150000"/>
              </a:lnSpc>
            </a:pPr>
            <a:r>
              <a:rPr lang="pt-BR" sz="1400" b="1" kern="10" dirty="0">
                <a:latin typeface="Montserrat" panose="00000500000000000000" pitchFamily="2" charset="0"/>
                <a:cs typeface="Times New Roman" panose="02020603050405020304" pitchFamily="18" charset="0"/>
              </a:rPr>
              <a:t>EM MUITOS CASOS É O MAU USO QUE DANIFICA O EQUIPAMENTO</a:t>
            </a:r>
          </a:p>
        </p:txBody>
      </p:sp>
      <p:sp>
        <p:nvSpPr>
          <p:cNvPr id="9" name="Retângulo: Cantos Arredondados 8">
            <a:extLst>
              <a:ext uri="{FF2B5EF4-FFF2-40B4-BE49-F238E27FC236}">
                <a16:creationId xmlns:a16="http://schemas.microsoft.com/office/drawing/2014/main" id="{A2E92EEA-492C-45D1-8236-C9333548248C}"/>
              </a:ext>
            </a:extLst>
          </p:cNvPr>
          <p:cNvSpPr/>
          <p:nvPr/>
        </p:nvSpPr>
        <p:spPr>
          <a:xfrm>
            <a:off x="7761548" y="3650027"/>
            <a:ext cx="3887124" cy="1093424"/>
          </a:xfrm>
          <a:prstGeom prst="roundRect">
            <a:avLst>
              <a:gd name="adj" fmla="val 4809"/>
            </a:avLst>
          </a:prstGeom>
          <a:noFill/>
          <a:ln>
            <a:solidFill>
              <a:srgbClr val="13331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1381205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85000"/>
                <a:alpha val="70000"/>
              </a:schemeClr>
            </a:gs>
            <a:gs pos="98000">
              <a:schemeClr val="bg1">
                <a:lumMod val="9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F9D53EF6-71EE-4311-B322-28613A8FE51A}"/>
              </a:ext>
            </a:extLst>
          </p:cNvPr>
          <p:cNvSpPr/>
          <p:nvPr/>
        </p:nvSpPr>
        <p:spPr>
          <a:xfrm>
            <a:off x="91523" y="88900"/>
            <a:ext cx="11996254" cy="66802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Google Shape;55;p14">
            <a:extLst>
              <a:ext uri="{FF2B5EF4-FFF2-40B4-BE49-F238E27FC236}">
                <a16:creationId xmlns:a16="http://schemas.microsoft.com/office/drawing/2014/main" id="{4365D26A-CAAE-4E92-BF51-F87E3AF88829}"/>
              </a:ext>
            </a:extLst>
          </p:cNvPr>
          <p:cNvSpPr/>
          <p:nvPr/>
        </p:nvSpPr>
        <p:spPr>
          <a:xfrm rot="16200000">
            <a:off x="453999" y="2559622"/>
            <a:ext cx="830757" cy="1738755"/>
          </a:xfrm>
          <a:prstGeom prst="rect">
            <a:avLst/>
          </a:prstGeom>
          <a:solidFill>
            <a:srgbClr val="13331B"/>
          </a:solidFill>
          <a:ln>
            <a:no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 name="Google Shape;55;p14">
            <a:extLst>
              <a:ext uri="{FF2B5EF4-FFF2-40B4-BE49-F238E27FC236}">
                <a16:creationId xmlns:a16="http://schemas.microsoft.com/office/drawing/2014/main" id="{5593071E-1314-444C-A6B1-DF7AD60729DE}"/>
              </a:ext>
            </a:extLst>
          </p:cNvPr>
          <p:cNvSpPr/>
          <p:nvPr/>
        </p:nvSpPr>
        <p:spPr>
          <a:xfrm rot="16200000">
            <a:off x="10906848" y="2564475"/>
            <a:ext cx="830757" cy="1738755"/>
          </a:xfrm>
          <a:prstGeom prst="rect">
            <a:avLst/>
          </a:prstGeom>
          <a:solidFill>
            <a:srgbClr val="13331B"/>
          </a:solidFill>
          <a:ln>
            <a:no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 name="Retângulo: Cantos Arredondados 7">
            <a:extLst>
              <a:ext uri="{FF2B5EF4-FFF2-40B4-BE49-F238E27FC236}">
                <a16:creationId xmlns:a16="http://schemas.microsoft.com/office/drawing/2014/main" id="{C8E1AF23-C0F9-42C1-97A2-EDE7C9CBB1F1}"/>
              </a:ext>
            </a:extLst>
          </p:cNvPr>
          <p:cNvSpPr/>
          <p:nvPr/>
        </p:nvSpPr>
        <p:spPr>
          <a:xfrm>
            <a:off x="2337718" y="1120649"/>
            <a:ext cx="7503864" cy="5404841"/>
          </a:xfrm>
          <a:prstGeom prst="roundRect">
            <a:avLst>
              <a:gd name="adj" fmla="val 4809"/>
            </a:avLst>
          </a:prstGeom>
          <a:noFill/>
          <a:ln>
            <a:solidFill>
              <a:srgbClr val="13331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Cantos Arredondados 8">
            <a:extLst>
              <a:ext uri="{FF2B5EF4-FFF2-40B4-BE49-F238E27FC236}">
                <a16:creationId xmlns:a16="http://schemas.microsoft.com/office/drawing/2014/main" id="{4221807C-F437-41D0-B818-FB15B2FEA1F9}"/>
              </a:ext>
            </a:extLst>
          </p:cNvPr>
          <p:cNvSpPr/>
          <p:nvPr/>
        </p:nvSpPr>
        <p:spPr>
          <a:xfrm>
            <a:off x="2743200" y="433910"/>
            <a:ext cx="6705600" cy="686740"/>
          </a:xfrm>
          <a:prstGeom prst="roundRect">
            <a:avLst>
              <a:gd name="adj" fmla="val 4809"/>
            </a:avLst>
          </a:prstGeom>
          <a:solidFill>
            <a:srgbClr val="13331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5C4A3A80-3A72-4352-9FAE-E00D9A21094E}"/>
              </a:ext>
            </a:extLst>
          </p:cNvPr>
          <p:cNvSpPr txBox="1"/>
          <p:nvPr/>
        </p:nvSpPr>
        <p:spPr>
          <a:xfrm>
            <a:off x="3013389" y="583228"/>
            <a:ext cx="6152521" cy="400110"/>
          </a:xfrm>
          <a:prstGeom prst="rect">
            <a:avLst/>
          </a:prstGeom>
          <a:noFill/>
          <a:effectLst/>
        </p:spPr>
        <p:txBody>
          <a:bodyPr wrap="square" rtlCol="0">
            <a:spAutoFit/>
          </a:bodyPr>
          <a:lstStyle/>
          <a:p>
            <a:pPr algn="ctr"/>
            <a:r>
              <a:rPr lang="pt-BR" sz="2000" b="1" kern="10" dirty="0">
                <a:solidFill>
                  <a:schemeClr val="bg1"/>
                </a:solidFill>
                <a:latin typeface="Montserrat" panose="00000500000000000000" pitchFamily="2" charset="0"/>
              </a:rPr>
              <a:t>INCORRETO</a:t>
            </a:r>
          </a:p>
        </p:txBody>
      </p:sp>
      <p:pic>
        <p:nvPicPr>
          <p:cNvPr id="13" name="Picture 5" descr="DSC00715">
            <a:extLst>
              <a:ext uri="{FF2B5EF4-FFF2-40B4-BE49-F238E27FC236}">
                <a16:creationId xmlns:a16="http://schemas.microsoft.com/office/drawing/2014/main" id="{78D4E9E1-7F7C-4C5B-A56D-D9104BD681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4628" y="1444540"/>
            <a:ext cx="6342743" cy="4757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60395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85000"/>
                <a:alpha val="70000"/>
              </a:schemeClr>
            </a:gs>
            <a:gs pos="98000">
              <a:schemeClr val="bg1">
                <a:lumMod val="9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F9D53EF6-71EE-4311-B322-28613A8FE51A}"/>
              </a:ext>
            </a:extLst>
          </p:cNvPr>
          <p:cNvSpPr/>
          <p:nvPr/>
        </p:nvSpPr>
        <p:spPr>
          <a:xfrm>
            <a:off x="91523" y="88900"/>
            <a:ext cx="11996254" cy="66802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Google Shape;55;p14">
            <a:extLst>
              <a:ext uri="{FF2B5EF4-FFF2-40B4-BE49-F238E27FC236}">
                <a16:creationId xmlns:a16="http://schemas.microsoft.com/office/drawing/2014/main" id="{4365D26A-CAAE-4E92-BF51-F87E3AF88829}"/>
              </a:ext>
            </a:extLst>
          </p:cNvPr>
          <p:cNvSpPr/>
          <p:nvPr/>
        </p:nvSpPr>
        <p:spPr>
          <a:xfrm rot="16200000">
            <a:off x="453999" y="2559622"/>
            <a:ext cx="830757" cy="1738755"/>
          </a:xfrm>
          <a:prstGeom prst="rect">
            <a:avLst/>
          </a:prstGeom>
          <a:solidFill>
            <a:srgbClr val="13331B"/>
          </a:solidFill>
          <a:ln>
            <a:no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 name="Google Shape;55;p14">
            <a:extLst>
              <a:ext uri="{FF2B5EF4-FFF2-40B4-BE49-F238E27FC236}">
                <a16:creationId xmlns:a16="http://schemas.microsoft.com/office/drawing/2014/main" id="{5593071E-1314-444C-A6B1-DF7AD60729DE}"/>
              </a:ext>
            </a:extLst>
          </p:cNvPr>
          <p:cNvSpPr/>
          <p:nvPr/>
        </p:nvSpPr>
        <p:spPr>
          <a:xfrm rot="16200000">
            <a:off x="10906848" y="2564475"/>
            <a:ext cx="830757" cy="1738755"/>
          </a:xfrm>
          <a:prstGeom prst="rect">
            <a:avLst/>
          </a:prstGeom>
          <a:solidFill>
            <a:srgbClr val="13331B"/>
          </a:solidFill>
          <a:ln>
            <a:no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 name="Retângulo: Cantos Arredondados 7">
            <a:extLst>
              <a:ext uri="{FF2B5EF4-FFF2-40B4-BE49-F238E27FC236}">
                <a16:creationId xmlns:a16="http://schemas.microsoft.com/office/drawing/2014/main" id="{C8E1AF23-C0F9-42C1-97A2-EDE7C9CBB1F1}"/>
              </a:ext>
            </a:extLst>
          </p:cNvPr>
          <p:cNvSpPr/>
          <p:nvPr/>
        </p:nvSpPr>
        <p:spPr>
          <a:xfrm>
            <a:off x="2337718" y="1120649"/>
            <a:ext cx="7503864" cy="5404841"/>
          </a:xfrm>
          <a:prstGeom prst="roundRect">
            <a:avLst>
              <a:gd name="adj" fmla="val 4809"/>
            </a:avLst>
          </a:prstGeom>
          <a:noFill/>
          <a:ln>
            <a:solidFill>
              <a:srgbClr val="13331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Cantos Arredondados 8">
            <a:extLst>
              <a:ext uri="{FF2B5EF4-FFF2-40B4-BE49-F238E27FC236}">
                <a16:creationId xmlns:a16="http://schemas.microsoft.com/office/drawing/2014/main" id="{4221807C-F437-41D0-B818-FB15B2FEA1F9}"/>
              </a:ext>
            </a:extLst>
          </p:cNvPr>
          <p:cNvSpPr/>
          <p:nvPr/>
        </p:nvSpPr>
        <p:spPr>
          <a:xfrm>
            <a:off x="2743200" y="433910"/>
            <a:ext cx="6705600" cy="686740"/>
          </a:xfrm>
          <a:prstGeom prst="roundRect">
            <a:avLst>
              <a:gd name="adj" fmla="val 4809"/>
            </a:avLst>
          </a:prstGeom>
          <a:solidFill>
            <a:srgbClr val="13331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5C4A3A80-3A72-4352-9FAE-E00D9A21094E}"/>
              </a:ext>
            </a:extLst>
          </p:cNvPr>
          <p:cNvSpPr txBox="1"/>
          <p:nvPr/>
        </p:nvSpPr>
        <p:spPr>
          <a:xfrm>
            <a:off x="3013389" y="583228"/>
            <a:ext cx="6152521" cy="400110"/>
          </a:xfrm>
          <a:prstGeom prst="rect">
            <a:avLst/>
          </a:prstGeom>
          <a:noFill/>
          <a:effectLst/>
        </p:spPr>
        <p:txBody>
          <a:bodyPr wrap="square" rtlCol="0">
            <a:spAutoFit/>
          </a:bodyPr>
          <a:lstStyle/>
          <a:p>
            <a:pPr algn="ctr"/>
            <a:r>
              <a:rPr lang="pt-BR" sz="2000" b="1" kern="10" dirty="0">
                <a:solidFill>
                  <a:schemeClr val="bg1"/>
                </a:solidFill>
                <a:latin typeface="Montserrat" panose="00000500000000000000" pitchFamily="2" charset="0"/>
              </a:rPr>
              <a:t>INCORRETO</a:t>
            </a:r>
          </a:p>
        </p:txBody>
      </p:sp>
      <p:pic>
        <p:nvPicPr>
          <p:cNvPr id="10" name="Picture 4" descr="DSC00717">
            <a:extLst>
              <a:ext uri="{FF2B5EF4-FFF2-40B4-BE49-F238E27FC236}">
                <a16:creationId xmlns:a16="http://schemas.microsoft.com/office/drawing/2014/main" id="{0448D621-8865-47F4-81B9-9EB4FC4592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9959" y="1484848"/>
            <a:ext cx="6292082" cy="471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80424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85000"/>
                <a:alpha val="70000"/>
              </a:schemeClr>
            </a:gs>
            <a:gs pos="98000">
              <a:schemeClr val="bg1">
                <a:lumMod val="9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F9D53EF6-71EE-4311-B322-28613A8FE51A}"/>
              </a:ext>
            </a:extLst>
          </p:cNvPr>
          <p:cNvSpPr/>
          <p:nvPr/>
        </p:nvSpPr>
        <p:spPr>
          <a:xfrm>
            <a:off x="91523" y="88900"/>
            <a:ext cx="11996254" cy="66802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Google Shape;55;p14">
            <a:extLst>
              <a:ext uri="{FF2B5EF4-FFF2-40B4-BE49-F238E27FC236}">
                <a16:creationId xmlns:a16="http://schemas.microsoft.com/office/drawing/2014/main" id="{4365D26A-CAAE-4E92-BF51-F87E3AF88829}"/>
              </a:ext>
            </a:extLst>
          </p:cNvPr>
          <p:cNvSpPr/>
          <p:nvPr/>
        </p:nvSpPr>
        <p:spPr>
          <a:xfrm rot="16200000">
            <a:off x="453999" y="2559622"/>
            <a:ext cx="830757" cy="1738755"/>
          </a:xfrm>
          <a:prstGeom prst="rect">
            <a:avLst/>
          </a:prstGeom>
          <a:solidFill>
            <a:srgbClr val="13331B"/>
          </a:solidFill>
          <a:ln>
            <a:no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 name="Google Shape;55;p14">
            <a:extLst>
              <a:ext uri="{FF2B5EF4-FFF2-40B4-BE49-F238E27FC236}">
                <a16:creationId xmlns:a16="http://schemas.microsoft.com/office/drawing/2014/main" id="{5593071E-1314-444C-A6B1-DF7AD60729DE}"/>
              </a:ext>
            </a:extLst>
          </p:cNvPr>
          <p:cNvSpPr/>
          <p:nvPr/>
        </p:nvSpPr>
        <p:spPr>
          <a:xfrm rot="16200000">
            <a:off x="10906848" y="2564475"/>
            <a:ext cx="830757" cy="1738755"/>
          </a:xfrm>
          <a:prstGeom prst="rect">
            <a:avLst/>
          </a:prstGeom>
          <a:solidFill>
            <a:srgbClr val="13331B"/>
          </a:solidFill>
          <a:ln>
            <a:no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 name="Retângulo: Cantos Arredondados 7">
            <a:extLst>
              <a:ext uri="{FF2B5EF4-FFF2-40B4-BE49-F238E27FC236}">
                <a16:creationId xmlns:a16="http://schemas.microsoft.com/office/drawing/2014/main" id="{C8E1AF23-C0F9-42C1-97A2-EDE7C9CBB1F1}"/>
              </a:ext>
            </a:extLst>
          </p:cNvPr>
          <p:cNvSpPr/>
          <p:nvPr/>
        </p:nvSpPr>
        <p:spPr>
          <a:xfrm>
            <a:off x="2337718" y="1120649"/>
            <a:ext cx="7503864" cy="5404841"/>
          </a:xfrm>
          <a:prstGeom prst="roundRect">
            <a:avLst>
              <a:gd name="adj" fmla="val 4809"/>
            </a:avLst>
          </a:prstGeom>
          <a:noFill/>
          <a:ln>
            <a:solidFill>
              <a:srgbClr val="13331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Cantos Arredondados 8">
            <a:extLst>
              <a:ext uri="{FF2B5EF4-FFF2-40B4-BE49-F238E27FC236}">
                <a16:creationId xmlns:a16="http://schemas.microsoft.com/office/drawing/2014/main" id="{4221807C-F437-41D0-B818-FB15B2FEA1F9}"/>
              </a:ext>
            </a:extLst>
          </p:cNvPr>
          <p:cNvSpPr/>
          <p:nvPr/>
        </p:nvSpPr>
        <p:spPr>
          <a:xfrm>
            <a:off x="2743200" y="433910"/>
            <a:ext cx="6705600" cy="686740"/>
          </a:xfrm>
          <a:prstGeom prst="roundRect">
            <a:avLst>
              <a:gd name="adj" fmla="val 4809"/>
            </a:avLst>
          </a:prstGeom>
          <a:solidFill>
            <a:srgbClr val="13331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5C4A3A80-3A72-4352-9FAE-E00D9A21094E}"/>
              </a:ext>
            </a:extLst>
          </p:cNvPr>
          <p:cNvSpPr txBox="1"/>
          <p:nvPr/>
        </p:nvSpPr>
        <p:spPr>
          <a:xfrm>
            <a:off x="3013389" y="583228"/>
            <a:ext cx="6152521" cy="400110"/>
          </a:xfrm>
          <a:prstGeom prst="rect">
            <a:avLst/>
          </a:prstGeom>
          <a:noFill/>
          <a:effectLst/>
        </p:spPr>
        <p:txBody>
          <a:bodyPr wrap="square" rtlCol="0">
            <a:spAutoFit/>
          </a:bodyPr>
          <a:lstStyle/>
          <a:p>
            <a:pPr algn="ctr"/>
            <a:r>
              <a:rPr lang="pt-BR" sz="2000" b="1" kern="10" dirty="0">
                <a:solidFill>
                  <a:schemeClr val="bg1"/>
                </a:solidFill>
                <a:latin typeface="Montserrat" panose="00000500000000000000" pitchFamily="2" charset="0"/>
              </a:rPr>
              <a:t>INCORRETO</a:t>
            </a:r>
          </a:p>
        </p:txBody>
      </p:sp>
      <p:pic>
        <p:nvPicPr>
          <p:cNvPr id="11" name="Picture 4" descr="DSC00721">
            <a:extLst>
              <a:ext uri="{FF2B5EF4-FFF2-40B4-BE49-F238E27FC236}">
                <a16:creationId xmlns:a16="http://schemas.microsoft.com/office/drawing/2014/main" id="{5B15BE6B-7C0E-41FC-889D-A9BE45F0DE9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062967" y="1569604"/>
            <a:ext cx="6066066" cy="4549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67930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85000"/>
                <a:alpha val="70000"/>
              </a:schemeClr>
            </a:gs>
            <a:gs pos="98000">
              <a:schemeClr val="bg1">
                <a:lumMod val="9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F9D53EF6-71EE-4311-B322-28613A8FE51A}"/>
              </a:ext>
            </a:extLst>
          </p:cNvPr>
          <p:cNvSpPr/>
          <p:nvPr/>
        </p:nvSpPr>
        <p:spPr>
          <a:xfrm>
            <a:off x="91523" y="88900"/>
            <a:ext cx="11996254" cy="66802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Google Shape;55;p14">
            <a:extLst>
              <a:ext uri="{FF2B5EF4-FFF2-40B4-BE49-F238E27FC236}">
                <a16:creationId xmlns:a16="http://schemas.microsoft.com/office/drawing/2014/main" id="{4365D26A-CAAE-4E92-BF51-F87E3AF88829}"/>
              </a:ext>
            </a:extLst>
          </p:cNvPr>
          <p:cNvSpPr/>
          <p:nvPr/>
        </p:nvSpPr>
        <p:spPr>
          <a:xfrm rot="16200000">
            <a:off x="453999" y="2559622"/>
            <a:ext cx="830757" cy="1738755"/>
          </a:xfrm>
          <a:prstGeom prst="rect">
            <a:avLst/>
          </a:prstGeom>
          <a:solidFill>
            <a:srgbClr val="13331B"/>
          </a:solidFill>
          <a:ln>
            <a:no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 name="Google Shape;55;p14">
            <a:extLst>
              <a:ext uri="{FF2B5EF4-FFF2-40B4-BE49-F238E27FC236}">
                <a16:creationId xmlns:a16="http://schemas.microsoft.com/office/drawing/2014/main" id="{5593071E-1314-444C-A6B1-DF7AD60729DE}"/>
              </a:ext>
            </a:extLst>
          </p:cNvPr>
          <p:cNvSpPr/>
          <p:nvPr/>
        </p:nvSpPr>
        <p:spPr>
          <a:xfrm rot="16200000">
            <a:off x="10906848" y="2564475"/>
            <a:ext cx="830757" cy="1738755"/>
          </a:xfrm>
          <a:prstGeom prst="rect">
            <a:avLst/>
          </a:prstGeom>
          <a:solidFill>
            <a:srgbClr val="13331B"/>
          </a:solidFill>
          <a:ln>
            <a:no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 name="Retângulo: Cantos Arredondados 7">
            <a:extLst>
              <a:ext uri="{FF2B5EF4-FFF2-40B4-BE49-F238E27FC236}">
                <a16:creationId xmlns:a16="http://schemas.microsoft.com/office/drawing/2014/main" id="{C8E1AF23-C0F9-42C1-97A2-EDE7C9CBB1F1}"/>
              </a:ext>
            </a:extLst>
          </p:cNvPr>
          <p:cNvSpPr/>
          <p:nvPr/>
        </p:nvSpPr>
        <p:spPr>
          <a:xfrm>
            <a:off x="2337718" y="1120649"/>
            <a:ext cx="7503864" cy="5404841"/>
          </a:xfrm>
          <a:prstGeom prst="roundRect">
            <a:avLst>
              <a:gd name="adj" fmla="val 4809"/>
            </a:avLst>
          </a:prstGeom>
          <a:noFill/>
          <a:ln>
            <a:solidFill>
              <a:srgbClr val="13331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Cantos Arredondados 8">
            <a:extLst>
              <a:ext uri="{FF2B5EF4-FFF2-40B4-BE49-F238E27FC236}">
                <a16:creationId xmlns:a16="http://schemas.microsoft.com/office/drawing/2014/main" id="{4221807C-F437-41D0-B818-FB15B2FEA1F9}"/>
              </a:ext>
            </a:extLst>
          </p:cNvPr>
          <p:cNvSpPr/>
          <p:nvPr/>
        </p:nvSpPr>
        <p:spPr>
          <a:xfrm>
            <a:off x="2743200" y="433910"/>
            <a:ext cx="6705600" cy="686740"/>
          </a:xfrm>
          <a:prstGeom prst="roundRect">
            <a:avLst>
              <a:gd name="adj" fmla="val 4809"/>
            </a:avLst>
          </a:prstGeom>
          <a:solidFill>
            <a:srgbClr val="13331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5C4A3A80-3A72-4352-9FAE-E00D9A21094E}"/>
              </a:ext>
            </a:extLst>
          </p:cNvPr>
          <p:cNvSpPr txBox="1"/>
          <p:nvPr/>
        </p:nvSpPr>
        <p:spPr>
          <a:xfrm>
            <a:off x="3013389" y="583228"/>
            <a:ext cx="6152521" cy="400110"/>
          </a:xfrm>
          <a:prstGeom prst="rect">
            <a:avLst/>
          </a:prstGeom>
          <a:noFill/>
          <a:effectLst/>
        </p:spPr>
        <p:txBody>
          <a:bodyPr wrap="square" rtlCol="0">
            <a:spAutoFit/>
          </a:bodyPr>
          <a:lstStyle/>
          <a:p>
            <a:pPr algn="ctr"/>
            <a:r>
              <a:rPr lang="pt-BR" sz="2000" b="1" kern="10" dirty="0">
                <a:solidFill>
                  <a:schemeClr val="bg1"/>
                </a:solidFill>
                <a:latin typeface="Montserrat" panose="00000500000000000000" pitchFamily="2" charset="0"/>
              </a:rPr>
              <a:t>INCORRETO</a:t>
            </a:r>
          </a:p>
        </p:txBody>
      </p:sp>
      <p:pic>
        <p:nvPicPr>
          <p:cNvPr id="10" name="Picture 4" descr="DSC00725">
            <a:extLst>
              <a:ext uri="{FF2B5EF4-FFF2-40B4-BE49-F238E27FC236}">
                <a16:creationId xmlns:a16="http://schemas.microsoft.com/office/drawing/2014/main" id="{0A7D8CFD-CA22-4641-9DA0-5FAB3A9CD4B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850544" y="1393741"/>
            <a:ext cx="6478209" cy="4858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07271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85000"/>
                <a:alpha val="70000"/>
              </a:schemeClr>
            </a:gs>
            <a:gs pos="98000">
              <a:schemeClr val="bg1">
                <a:lumMod val="9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F9D53EF6-71EE-4311-B322-28613A8FE51A}"/>
              </a:ext>
            </a:extLst>
          </p:cNvPr>
          <p:cNvSpPr/>
          <p:nvPr/>
        </p:nvSpPr>
        <p:spPr>
          <a:xfrm>
            <a:off x="91523" y="88900"/>
            <a:ext cx="11996254" cy="66802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Google Shape;55;p14">
            <a:extLst>
              <a:ext uri="{FF2B5EF4-FFF2-40B4-BE49-F238E27FC236}">
                <a16:creationId xmlns:a16="http://schemas.microsoft.com/office/drawing/2014/main" id="{4365D26A-CAAE-4E92-BF51-F87E3AF88829}"/>
              </a:ext>
            </a:extLst>
          </p:cNvPr>
          <p:cNvSpPr/>
          <p:nvPr/>
        </p:nvSpPr>
        <p:spPr>
          <a:xfrm rot="16200000">
            <a:off x="453999" y="2559622"/>
            <a:ext cx="830757" cy="1738755"/>
          </a:xfrm>
          <a:prstGeom prst="rect">
            <a:avLst/>
          </a:prstGeom>
          <a:solidFill>
            <a:srgbClr val="13331B"/>
          </a:solidFill>
          <a:ln>
            <a:no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 name="Google Shape;55;p14">
            <a:extLst>
              <a:ext uri="{FF2B5EF4-FFF2-40B4-BE49-F238E27FC236}">
                <a16:creationId xmlns:a16="http://schemas.microsoft.com/office/drawing/2014/main" id="{5593071E-1314-444C-A6B1-DF7AD60729DE}"/>
              </a:ext>
            </a:extLst>
          </p:cNvPr>
          <p:cNvSpPr/>
          <p:nvPr/>
        </p:nvSpPr>
        <p:spPr>
          <a:xfrm rot="16200000">
            <a:off x="10906848" y="2564475"/>
            <a:ext cx="830757" cy="1738755"/>
          </a:xfrm>
          <a:prstGeom prst="rect">
            <a:avLst/>
          </a:prstGeom>
          <a:solidFill>
            <a:srgbClr val="13331B"/>
          </a:solidFill>
          <a:ln>
            <a:no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 name="Retângulo: Cantos Arredondados 7">
            <a:extLst>
              <a:ext uri="{FF2B5EF4-FFF2-40B4-BE49-F238E27FC236}">
                <a16:creationId xmlns:a16="http://schemas.microsoft.com/office/drawing/2014/main" id="{C8E1AF23-C0F9-42C1-97A2-EDE7C9CBB1F1}"/>
              </a:ext>
            </a:extLst>
          </p:cNvPr>
          <p:cNvSpPr/>
          <p:nvPr/>
        </p:nvSpPr>
        <p:spPr>
          <a:xfrm>
            <a:off x="2337718" y="1120649"/>
            <a:ext cx="7503864" cy="5404841"/>
          </a:xfrm>
          <a:prstGeom prst="roundRect">
            <a:avLst>
              <a:gd name="adj" fmla="val 4809"/>
            </a:avLst>
          </a:prstGeom>
          <a:noFill/>
          <a:ln>
            <a:solidFill>
              <a:srgbClr val="13331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Cantos Arredondados 8">
            <a:extLst>
              <a:ext uri="{FF2B5EF4-FFF2-40B4-BE49-F238E27FC236}">
                <a16:creationId xmlns:a16="http://schemas.microsoft.com/office/drawing/2014/main" id="{4221807C-F437-41D0-B818-FB15B2FEA1F9}"/>
              </a:ext>
            </a:extLst>
          </p:cNvPr>
          <p:cNvSpPr/>
          <p:nvPr/>
        </p:nvSpPr>
        <p:spPr>
          <a:xfrm>
            <a:off x="2743200" y="433910"/>
            <a:ext cx="6705600" cy="686740"/>
          </a:xfrm>
          <a:prstGeom prst="roundRect">
            <a:avLst>
              <a:gd name="adj" fmla="val 4809"/>
            </a:avLst>
          </a:prstGeom>
          <a:solidFill>
            <a:srgbClr val="13331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5C4A3A80-3A72-4352-9FAE-E00D9A21094E}"/>
              </a:ext>
            </a:extLst>
          </p:cNvPr>
          <p:cNvSpPr txBox="1"/>
          <p:nvPr/>
        </p:nvSpPr>
        <p:spPr>
          <a:xfrm>
            <a:off x="3013389" y="583228"/>
            <a:ext cx="6152521" cy="400110"/>
          </a:xfrm>
          <a:prstGeom prst="rect">
            <a:avLst/>
          </a:prstGeom>
          <a:noFill/>
          <a:effectLst/>
        </p:spPr>
        <p:txBody>
          <a:bodyPr wrap="square" rtlCol="0">
            <a:spAutoFit/>
          </a:bodyPr>
          <a:lstStyle/>
          <a:p>
            <a:pPr algn="ctr"/>
            <a:r>
              <a:rPr lang="pt-BR" sz="2000" b="1" kern="10" dirty="0">
                <a:solidFill>
                  <a:schemeClr val="bg1"/>
                </a:solidFill>
                <a:latin typeface="Montserrat" panose="00000500000000000000" pitchFamily="2" charset="0"/>
              </a:rPr>
              <a:t>INCORRETO</a:t>
            </a:r>
          </a:p>
        </p:txBody>
      </p:sp>
      <p:pic>
        <p:nvPicPr>
          <p:cNvPr id="11" name="Picture 4" descr="DSC00726">
            <a:extLst>
              <a:ext uri="{FF2B5EF4-FFF2-40B4-BE49-F238E27FC236}">
                <a16:creationId xmlns:a16="http://schemas.microsoft.com/office/drawing/2014/main" id="{4A209EA1-10ED-4D34-933E-2BB64CCC39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8294" y="1431100"/>
            <a:ext cx="6435411" cy="4826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25805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85000"/>
                <a:alpha val="70000"/>
              </a:schemeClr>
            </a:gs>
            <a:gs pos="98000">
              <a:schemeClr val="bg1">
                <a:lumMod val="9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F9D53EF6-71EE-4311-B322-28613A8FE51A}"/>
              </a:ext>
            </a:extLst>
          </p:cNvPr>
          <p:cNvSpPr/>
          <p:nvPr/>
        </p:nvSpPr>
        <p:spPr>
          <a:xfrm>
            <a:off x="91523" y="88900"/>
            <a:ext cx="11996254" cy="66802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Picture 5" descr="bsa-10">
            <a:extLst>
              <a:ext uri="{FF2B5EF4-FFF2-40B4-BE49-F238E27FC236}">
                <a16:creationId xmlns:a16="http://schemas.microsoft.com/office/drawing/2014/main" id="{7F169F0F-B2AA-44CD-AE22-2ACEAE78CC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2057" y="801252"/>
            <a:ext cx="2931886" cy="525549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Retângulo 5">
            <a:extLst>
              <a:ext uri="{FF2B5EF4-FFF2-40B4-BE49-F238E27FC236}">
                <a16:creationId xmlns:a16="http://schemas.microsoft.com/office/drawing/2014/main" id="{D9B2BD8C-7904-46C4-8A92-D9E8E22CD7EC}"/>
              </a:ext>
            </a:extLst>
          </p:cNvPr>
          <p:cNvSpPr/>
          <p:nvPr/>
        </p:nvSpPr>
        <p:spPr>
          <a:xfrm>
            <a:off x="1441172" y="670380"/>
            <a:ext cx="2931886" cy="5255496"/>
          </a:xfrm>
          <a:prstGeom prst="rect">
            <a:avLst/>
          </a:prstGeom>
          <a:noFill/>
          <a:ln>
            <a:solidFill>
              <a:srgbClr val="1333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Cantos Arredondados 6">
            <a:extLst>
              <a:ext uri="{FF2B5EF4-FFF2-40B4-BE49-F238E27FC236}">
                <a16:creationId xmlns:a16="http://schemas.microsoft.com/office/drawing/2014/main" id="{1C76D21C-828A-4A49-AACF-1678703188BB}"/>
              </a:ext>
            </a:extLst>
          </p:cNvPr>
          <p:cNvSpPr/>
          <p:nvPr/>
        </p:nvSpPr>
        <p:spPr>
          <a:xfrm>
            <a:off x="5230950" y="970938"/>
            <a:ext cx="6139820" cy="686740"/>
          </a:xfrm>
          <a:prstGeom prst="roundRect">
            <a:avLst>
              <a:gd name="adj" fmla="val 4809"/>
            </a:avLst>
          </a:prstGeom>
          <a:solidFill>
            <a:srgbClr val="13331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5B082A3C-77A3-4CA4-9CE8-DF84012E06AD}"/>
              </a:ext>
            </a:extLst>
          </p:cNvPr>
          <p:cNvSpPr txBox="1"/>
          <p:nvPr/>
        </p:nvSpPr>
        <p:spPr>
          <a:xfrm>
            <a:off x="5218249" y="1120256"/>
            <a:ext cx="6152521" cy="400110"/>
          </a:xfrm>
          <a:prstGeom prst="rect">
            <a:avLst/>
          </a:prstGeom>
          <a:noFill/>
          <a:effectLst/>
        </p:spPr>
        <p:txBody>
          <a:bodyPr wrap="square" rtlCol="0">
            <a:spAutoFit/>
          </a:bodyPr>
          <a:lstStyle/>
          <a:p>
            <a:pPr algn="ctr"/>
            <a:r>
              <a:rPr lang="pt-BR" sz="2000" b="1" kern="10" dirty="0">
                <a:solidFill>
                  <a:schemeClr val="bg1"/>
                </a:solidFill>
                <a:latin typeface="Montserrat" panose="00000500000000000000" pitchFamily="2" charset="0"/>
              </a:rPr>
              <a:t>CERTIFICADO E APROVAÇÃO</a:t>
            </a:r>
          </a:p>
        </p:txBody>
      </p:sp>
      <p:graphicFrame>
        <p:nvGraphicFramePr>
          <p:cNvPr id="2" name="Tabela 8">
            <a:extLst>
              <a:ext uri="{FF2B5EF4-FFF2-40B4-BE49-F238E27FC236}">
                <a16:creationId xmlns:a16="http://schemas.microsoft.com/office/drawing/2014/main" id="{1A3AF012-69D1-4313-A796-7C3106F40E84}"/>
              </a:ext>
            </a:extLst>
          </p:cNvPr>
          <p:cNvGraphicFramePr>
            <a:graphicFrameLocks noGrp="1"/>
          </p:cNvGraphicFramePr>
          <p:nvPr>
            <p:extLst>
              <p:ext uri="{D42A27DB-BD31-4B8C-83A1-F6EECF244321}">
                <p14:modId xmlns:p14="http://schemas.microsoft.com/office/powerpoint/2010/main" val="2371166717"/>
              </p:ext>
            </p:extLst>
          </p:nvPr>
        </p:nvGraphicFramePr>
        <p:xfrm>
          <a:off x="5319674" y="2539715"/>
          <a:ext cx="5949670" cy="2874114"/>
        </p:xfrm>
        <a:graphic>
          <a:graphicData uri="http://schemas.openxmlformats.org/drawingml/2006/table">
            <a:tbl>
              <a:tblPr firstRow="1" bandRow="1">
                <a:tableStyleId>{073A0DAA-6AF3-43AB-8588-CEC1D06C72B9}</a:tableStyleId>
              </a:tblPr>
              <a:tblGrid>
                <a:gridCol w="2974835">
                  <a:extLst>
                    <a:ext uri="{9D8B030D-6E8A-4147-A177-3AD203B41FA5}">
                      <a16:colId xmlns:a16="http://schemas.microsoft.com/office/drawing/2014/main" val="4153836961"/>
                    </a:ext>
                  </a:extLst>
                </a:gridCol>
                <a:gridCol w="2974835">
                  <a:extLst>
                    <a:ext uri="{9D8B030D-6E8A-4147-A177-3AD203B41FA5}">
                      <a16:colId xmlns:a16="http://schemas.microsoft.com/office/drawing/2014/main" val="1469779776"/>
                    </a:ext>
                  </a:extLst>
                </a:gridCol>
              </a:tblGrid>
              <a:tr h="479019">
                <a:tc gridSpan="2">
                  <a:txBody>
                    <a:bodyPr/>
                    <a:lstStyle/>
                    <a:p>
                      <a:pPr algn="ctr"/>
                      <a:r>
                        <a:rPr lang="pt-BR" sz="1600" dirty="0">
                          <a:latin typeface="Montserrat" panose="00000500000000000000" pitchFamily="2" charset="0"/>
                        </a:rPr>
                        <a:t>APROVAÇÃO / CERTIFICATION</a:t>
                      </a:r>
                    </a:p>
                  </a:txBody>
                  <a:tcPr anchor="ctr">
                    <a:solidFill>
                      <a:schemeClr val="bg2">
                        <a:lumMod val="50000"/>
                      </a:schemeClr>
                    </a:solidFill>
                  </a:tcPr>
                </a:tc>
                <a:tc hMerge="1">
                  <a:txBody>
                    <a:bodyPr/>
                    <a:lstStyle/>
                    <a:p>
                      <a:endParaRPr lang="pt-BR" dirty="0"/>
                    </a:p>
                  </a:txBody>
                  <a:tcPr>
                    <a:solidFill>
                      <a:schemeClr val="bg2">
                        <a:lumMod val="50000"/>
                      </a:schemeClr>
                    </a:solidFill>
                  </a:tcPr>
                </a:tc>
                <a:extLst>
                  <a:ext uri="{0D108BD9-81ED-4DB2-BD59-A6C34878D82A}">
                    <a16:rowId xmlns:a16="http://schemas.microsoft.com/office/drawing/2014/main" val="539704779"/>
                  </a:ext>
                </a:extLst>
              </a:tr>
              <a:tr h="479019">
                <a:tc>
                  <a:txBody>
                    <a:bodyPr/>
                    <a:lstStyle/>
                    <a:p>
                      <a:pPr algn="ctr"/>
                      <a:r>
                        <a:rPr lang="pt-BR" sz="1600" dirty="0">
                          <a:latin typeface="Montserrat" panose="00000500000000000000" pitchFamily="2" charset="0"/>
                        </a:rPr>
                        <a:t>MODELO</a:t>
                      </a:r>
                    </a:p>
                  </a:txBody>
                  <a:tcPr anchor="ctr"/>
                </a:tc>
                <a:tc>
                  <a:txBody>
                    <a:bodyPr/>
                    <a:lstStyle/>
                    <a:p>
                      <a:pPr algn="ctr"/>
                      <a:r>
                        <a:rPr lang="pt-BR" sz="1600" dirty="0">
                          <a:latin typeface="Montserrat" panose="00000500000000000000" pitchFamily="2" charset="0"/>
                        </a:rPr>
                        <a:t>BSA-10</a:t>
                      </a:r>
                    </a:p>
                  </a:txBody>
                  <a:tcPr anchor="ctr"/>
                </a:tc>
                <a:extLst>
                  <a:ext uri="{0D108BD9-81ED-4DB2-BD59-A6C34878D82A}">
                    <a16:rowId xmlns:a16="http://schemas.microsoft.com/office/drawing/2014/main" val="2937952769"/>
                  </a:ext>
                </a:extLst>
              </a:tr>
              <a:tr h="479019">
                <a:tc>
                  <a:txBody>
                    <a:bodyPr/>
                    <a:lstStyle/>
                    <a:p>
                      <a:pPr algn="ctr"/>
                      <a:r>
                        <a:rPr lang="pt-BR" sz="1600" dirty="0">
                          <a:latin typeface="Montserrat" panose="00000500000000000000" pitchFamily="2" charset="0"/>
                        </a:rPr>
                        <a:t>G.A</a:t>
                      </a:r>
                    </a:p>
                  </a:txBody>
                  <a:tcPr anchor="ctr"/>
                </a:tc>
                <a:tc>
                  <a:txBody>
                    <a:bodyPr/>
                    <a:lstStyle/>
                    <a:p>
                      <a:pPr algn="ctr"/>
                      <a:r>
                        <a:rPr lang="pt-BR" sz="1600" dirty="0">
                          <a:latin typeface="Montserrat" panose="00000500000000000000" pitchFamily="2" charset="0"/>
                        </a:rPr>
                        <a:t>13719</a:t>
                      </a:r>
                    </a:p>
                  </a:txBody>
                  <a:tcPr anchor="ctr"/>
                </a:tc>
                <a:extLst>
                  <a:ext uri="{0D108BD9-81ED-4DB2-BD59-A6C34878D82A}">
                    <a16:rowId xmlns:a16="http://schemas.microsoft.com/office/drawing/2014/main" val="3875140779"/>
                  </a:ext>
                </a:extLst>
              </a:tr>
              <a:tr h="479019">
                <a:tc>
                  <a:txBody>
                    <a:bodyPr/>
                    <a:lstStyle/>
                    <a:p>
                      <a:pPr algn="ctr"/>
                      <a:r>
                        <a:rPr lang="pt-BR" sz="1600" dirty="0">
                          <a:latin typeface="Montserrat" panose="00000500000000000000" pitchFamily="2" charset="0"/>
                        </a:rPr>
                        <a:t>VALIDADE</a:t>
                      </a:r>
                    </a:p>
                  </a:txBody>
                  <a:tcPr anchor="ctr"/>
                </a:tc>
                <a:tc>
                  <a:txBody>
                    <a:bodyPr/>
                    <a:lstStyle/>
                    <a:p>
                      <a:pPr algn="ctr"/>
                      <a:r>
                        <a:rPr lang="pt-BR" sz="1600" dirty="0">
                          <a:latin typeface="Montserrat" panose="00000500000000000000" pitchFamily="2" charset="0"/>
                        </a:rPr>
                        <a:t>11/09/08</a:t>
                      </a:r>
                    </a:p>
                  </a:txBody>
                  <a:tcPr anchor="ctr"/>
                </a:tc>
                <a:extLst>
                  <a:ext uri="{0D108BD9-81ED-4DB2-BD59-A6C34878D82A}">
                    <a16:rowId xmlns:a16="http://schemas.microsoft.com/office/drawing/2014/main" val="1586952304"/>
                  </a:ext>
                </a:extLst>
              </a:tr>
              <a:tr h="479019">
                <a:tc>
                  <a:txBody>
                    <a:bodyPr/>
                    <a:lstStyle/>
                    <a:p>
                      <a:pPr algn="ctr"/>
                      <a:r>
                        <a:rPr lang="pt-BR" sz="1600" dirty="0">
                          <a:latin typeface="Montserrat" panose="00000500000000000000" pitchFamily="2" charset="0"/>
                        </a:rPr>
                        <a:t>LAUDO ENSAIO</a:t>
                      </a:r>
                    </a:p>
                  </a:txBody>
                  <a:tcPr anchor="ctr"/>
                </a:tc>
                <a:tc>
                  <a:txBody>
                    <a:bodyPr/>
                    <a:lstStyle/>
                    <a:p>
                      <a:pPr algn="ctr"/>
                      <a:r>
                        <a:rPr lang="pt-BR" sz="1600" dirty="0">
                          <a:latin typeface="Montserrat" panose="00000500000000000000" pitchFamily="2" charset="0"/>
                        </a:rPr>
                        <a:t>191/2003</a:t>
                      </a:r>
                    </a:p>
                  </a:txBody>
                  <a:tcPr anchor="ctr"/>
                </a:tc>
                <a:extLst>
                  <a:ext uri="{0D108BD9-81ED-4DB2-BD59-A6C34878D82A}">
                    <a16:rowId xmlns:a16="http://schemas.microsoft.com/office/drawing/2014/main" val="561417444"/>
                  </a:ext>
                </a:extLst>
              </a:tr>
              <a:tr h="479019">
                <a:tc>
                  <a:txBody>
                    <a:bodyPr/>
                    <a:lstStyle/>
                    <a:p>
                      <a:pPr algn="ctr"/>
                      <a:r>
                        <a:rPr lang="pt-BR" sz="1600" dirty="0">
                          <a:latin typeface="Montserrat" panose="00000500000000000000" pitchFamily="2" charset="0"/>
                        </a:rPr>
                        <a:t>NBR</a:t>
                      </a:r>
                    </a:p>
                  </a:txBody>
                  <a:tcPr anchor="ctr"/>
                </a:tc>
                <a:tc>
                  <a:txBody>
                    <a:bodyPr/>
                    <a:lstStyle/>
                    <a:p>
                      <a:pPr algn="ctr"/>
                      <a:r>
                        <a:rPr lang="pt-BR" sz="1600" dirty="0">
                          <a:latin typeface="Montserrat" panose="00000500000000000000" pitchFamily="2" charset="0"/>
                        </a:rPr>
                        <a:t>14628</a:t>
                      </a:r>
                    </a:p>
                  </a:txBody>
                  <a:tcPr anchor="ctr"/>
                </a:tc>
                <a:extLst>
                  <a:ext uri="{0D108BD9-81ED-4DB2-BD59-A6C34878D82A}">
                    <a16:rowId xmlns:a16="http://schemas.microsoft.com/office/drawing/2014/main" val="335101642"/>
                  </a:ext>
                </a:extLst>
              </a:tr>
            </a:tbl>
          </a:graphicData>
        </a:graphic>
      </p:graphicFrame>
    </p:spTree>
    <p:extLst>
      <p:ext uri="{BB962C8B-B14F-4D97-AF65-F5344CB8AC3E}">
        <p14:creationId xmlns:p14="http://schemas.microsoft.com/office/powerpoint/2010/main" val="17926382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85000"/>
                <a:alpha val="70000"/>
              </a:schemeClr>
            </a:gs>
            <a:gs pos="98000">
              <a:schemeClr val="bg1">
                <a:lumMod val="9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F9D53EF6-71EE-4311-B322-28613A8FE51A}"/>
              </a:ext>
            </a:extLst>
          </p:cNvPr>
          <p:cNvSpPr/>
          <p:nvPr/>
        </p:nvSpPr>
        <p:spPr>
          <a:xfrm>
            <a:off x="91523" y="88900"/>
            <a:ext cx="11996254" cy="66802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219D3658-D02E-43C7-985F-E0E1A4FC8FE9}"/>
              </a:ext>
            </a:extLst>
          </p:cNvPr>
          <p:cNvSpPr txBox="1"/>
          <p:nvPr/>
        </p:nvSpPr>
        <p:spPr>
          <a:xfrm>
            <a:off x="874559" y="2745856"/>
            <a:ext cx="6120316" cy="3005310"/>
          </a:xfrm>
          <a:prstGeom prst="rect">
            <a:avLst/>
          </a:prstGeom>
          <a:noFill/>
        </p:spPr>
        <p:txBody>
          <a:bodyPr wrap="square">
            <a:spAutoFit/>
          </a:bodyPr>
          <a:lstStyle/>
          <a:p>
            <a:pPr algn="ctr" eaLnBrk="1" hangingPunct="1">
              <a:lnSpc>
                <a:spcPct val="150000"/>
              </a:lnSpc>
            </a:pPr>
            <a:r>
              <a:rPr lang="pt-BR" altLang="pt-BR" sz="1600" b="1" dirty="0">
                <a:latin typeface="Montserrat" panose="00000500000000000000" pitchFamily="2" charset="0"/>
              </a:rPr>
              <a:t>CINTO</a:t>
            </a:r>
          </a:p>
          <a:p>
            <a:pPr algn="ctr" eaLnBrk="1" hangingPunct="1">
              <a:lnSpc>
                <a:spcPct val="150000"/>
              </a:lnSpc>
            </a:pPr>
            <a:r>
              <a:rPr lang="pt-BR" altLang="pt-BR" sz="1600" dirty="0">
                <a:latin typeface="Montserrat" panose="00000500000000000000" pitchFamily="2" charset="0"/>
              </a:rPr>
              <a:t>Referência: </a:t>
            </a:r>
            <a:r>
              <a:rPr lang="pt-BR" altLang="pt-BR" sz="1600" b="1" dirty="0">
                <a:latin typeface="Montserrat" panose="00000500000000000000" pitchFamily="2" charset="0"/>
              </a:rPr>
              <a:t>BIG-BS-080</a:t>
            </a:r>
          </a:p>
          <a:p>
            <a:pPr algn="ctr" eaLnBrk="1" hangingPunct="1">
              <a:lnSpc>
                <a:spcPct val="150000"/>
              </a:lnSpc>
            </a:pPr>
            <a:endParaRPr lang="pt-BR" altLang="pt-BR" sz="1600" dirty="0">
              <a:latin typeface="Montserrat" panose="00000500000000000000" pitchFamily="2" charset="0"/>
            </a:endParaRPr>
          </a:p>
          <a:p>
            <a:pPr algn="just" eaLnBrk="1" hangingPunct="1">
              <a:lnSpc>
                <a:spcPct val="150000"/>
              </a:lnSpc>
            </a:pPr>
            <a:r>
              <a:rPr lang="pt-BR" altLang="pt-BR" sz="1600" dirty="0">
                <a:latin typeface="Montserrat" panose="00000500000000000000" pitchFamily="2" charset="0"/>
              </a:rPr>
              <a:t>Cinto de segurança confeccionado em poliamida com fechos de engate rápido nas pernas e cintura, mais presilha no peito, possui ancoragem com prolongador que facilita a ancoragem do usuário observando todo o processo. Resistência superior a 15kN.</a:t>
            </a:r>
          </a:p>
        </p:txBody>
      </p:sp>
      <p:sp>
        <p:nvSpPr>
          <p:cNvPr id="8" name="Retângulo: Cantos Arredondados 7">
            <a:extLst>
              <a:ext uri="{FF2B5EF4-FFF2-40B4-BE49-F238E27FC236}">
                <a16:creationId xmlns:a16="http://schemas.microsoft.com/office/drawing/2014/main" id="{0D720CE5-1060-4C86-889C-9F42A6E21232}"/>
              </a:ext>
            </a:extLst>
          </p:cNvPr>
          <p:cNvSpPr/>
          <p:nvPr/>
        </p:nvSpPr>
        <p:spPr>
          <a:xfrm>
            <a:off x="518425" y="2629742"/>
            <a:ext cx="6898375" cy="3449928"/>
          </a:xfrm>
          <a:prstGeom prst="roundRect">
            <a:avLst>
              <a:gd name="adj" fmla="val 4809"/>
            </a:avLst>
          </a:prstGeom>
          <a:noFill/>
          <a:ln>
            <a:solidFill>
              <a:srgbClr val="13331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Cantos Arredondados 8">
            <a:extLst>
              <a:ext uri="{FF2B5EF4-FFF2-40B4-BE49-F238E27FC236}">
                <a16:creationId xmlns:a16="http://schemas.microsoft.com/office/drawing/2014/main" id="{AE1A003C-0A47-4EAA-8A13-E7C4DEA63548}"/>
              </a:ext>
            </a:extLst>
          </p:cNvPr>
          <p:cNvSpPr/>
          <p:nvPr/>
        </p:nvSpPr>
        <p:spPr>
          <a:xfrm>
            <a:off x="1194572" y="1299301"/>
            <a:ext cx="5921846" cy="808265"/>
          </a:xfrm>
          <a:prstGeom prst="roundRect">
            <a:avLst>
              <a:gd name="adj" fmla="val 4809"/>
            </a:avLst>
          </a:prstGeom>
          <a:solidFill>
            <a:srgbClr val="13331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CaixaDeTexto 9">
            <a:extLst>
              <a:ext uri="{FF2B5EF4-FFF2-40B4-BE49-F238E27FC236}">
                <a16:creationId xmlns:a16="http://schemas.microsoft.com/office/drawing/2014/main" id="{65B3370B-B6AD-4A23-A247-1A5241D287EB}"/>
              </a:ext>
            </a:extLst>
          </p:cNvPr>
          <p:cNvSpPr txBox="1"/>
          <p:nvPr/>
        </p:nvSpPr>
        <p:spPr>
          <a:xfrm>
            <a:off x="1631893" y="1380267"/>
            <a:ext cx="5047204" cy="646331"/>
          </a:xfrm>
          <a:prstGeom prst="rect">
            <a:avLst/>
          </a:prstGeom>
          <a:noFill/>
        </p:spPr>
        <p:txBody>
          <a:bodyPr wrap="square">
            <a:spAutoFit/>
          </a:bodyPr>
          <a:lstStyle/>
          <a:p>
            <a:pPr algn="ctr"/>
            <a:r>
              <a:rPr lang="pt-BR" sz="1800" b="1" kern="10" dirty="0">
                <a:solidFill>
                  <a:schemeClr val="bg1"/>
                </a:solidFill>
                <a:latin typeface="Montserrat" panose="00000500000000000000" pitchFamily="2" charset="0"/>
              </a:rPr>
              <a:t>ACESSÓRIOS AO TRAVA-QUEDAS RETRÁTIL BSA-10</a:t>
            </a:r>
          </a:p>
        </p:txBody>
      </p:sp>
      <p:pic>
        <p:nvPicPr>
          <p:cNvPr id="12" name="Picture 6" descr="big-bs-080">
            <a:extLst>
              <a:ext uri="{FF2B5EF4-FFF2-40B4-BE49-F238E27FC236}">
                <a16:creationId xmlns:a16="http://schemas.microsoft.com/office/drawing/2014/main" id="{884447C5-097C-4543-8E8B-1974CA6196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8334" y="1958066"/>
            <a:ext cx="3359107" cy="412160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Retângulo 4">
            <a:extLst>
              <a:ext uri="{FF2B5EF4-FFF2-40B4-BE49-F238E27FC236}">
                <a16:creationId xmlns:a16="http://schemas.microsoft.com/office/drawing/2014/main" id="{6E892D7D-0A54-4CA5-9F13-620F75701633}"/>
              </a:ext>
            </a:extLst>
          </p:cNvPr>
          <p:cNvSpPr/>
          <p:nvPr/>
        </p:nvSpPr>
        <p:spPr>
          <a:xfrm>
            <a:off x="8083410" y="1829251"/>
            <a:ext cx="3362741" cy="4121605"/>
          </a:xfrm>
          <a:prstGeom prst="rect">
            <a:avLst/>
          </a:prstGeom>
          <a:noFill/>
          <a:ln>
            <a:solidFill>
              <a:srgbClr val="1333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3812842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85000"/>
                <a:alpha val="70000"/>
              </a:schemeClr>
            </a:gs>
            <a:gs pos="98000">
              <a:schemeClr val="bg1">
                <a:lumMod val="9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F9D53EF6-71EE-4311-B322-28613A8FE51A}"/>
              </a:ext>
            </a:extLst>
          </p:cNvPr>
          <p:cNvSpPr/>
          <p:nvPr/>
        </p:nvSpPr>
        <p:spPr>
          <a:xfrm>
            <a:off x="91523" y="88900"/>
            <a:ext cx="11996254" cy="66802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219D3658-D02E-43C7-985F-E0E1A4FC8FE9}"/>
              </a:ext>
            </a:extLst>
          </p:cNvPr>
          <p:cNvSpPr txBox="1"/>
          <p:nvPr/>
        </p:nvSpPr>
        <p:spPr>
          <a:xfrm>
            <a:off x="745849" y="2256273"/>
            <a:ext cx="6442149" cy="3743974"/>
          </a:xfrm>
          <a:prstGeom prst="rect">
            <a:avLst/>
          </a:prstGeom>
          <a:noFill/>
        </p:spPr>
        <p:txBody>
          <a:bodyPr wrap="square">
            <a:spAutoFit/>
          </a:bodyPr>
          <a:lstStyle/>
          <a:p>
            <a:pPr algn="ctr">
              <a:lnSpc>
                <a:spcPct val="150000"/>
              </a:lnSpc>
            </a:pPr>
            <a:r>
              <a:rPr lang="pt-BR" altLang="pt-BR" sz="1600" b="1" dirty="0">
                <a:latin typeface="Montserrat" panose="00000500000000000000" pitchFamily="2" charset="0"/>
              </a:rPr>
              <a:t>TROLE</a:t>
            </a:r>
            <a:r>
              <a:rPr lang="pt-BR" altLang="pt-BR" sz="1600" dirty="0">
                <a:latin typeface="Montserrat" panose="00000500000000000000" pitchFamily="2" charset="0"/>
              </a:rPr>
              <a:t> </a:t>
            </a:r>
          </a:p>
          <a:p>
            <a:pPr algn="ctr">
              <a:lnSpc>
                <a:spcPct val="150000"/>
              </a:lnSpc>
            </a:pPr>
            <a:r>
              <a:rPr lang="pt-BR" altLang="pt-BR" sz="1600" dirty="0">
                <a:latin typeface="Montserrat" panose="00000500000000000000" pitchFamily="2" charset="0"/>
              </a:rPr>
              <a:t>Referência: </a:t>
            </a:r>
            <a:r>
              <a:rPr lang="pt-BR" altLang="pt-BR" sz="1600" b="1" dirty="0">
                <a:latin typeface="Montserrat" panose="00000500000000000000" pitchFamily="2" charset="0"/>
              </a:rPr>
              <a:t>BIG-BST-A2</a:t>
            </a:r>
            <a:endParaRPr lang="pt-BR" altLang="pt-BR" sz="1600" dirty="0">
              <a:latin typeface="Montserrat" panose="00000500000000000000" pitchFamily="2" charset="0"/>
            </a:endParaRPr>
          </a:p>
          <a:p>
            <a:pPr algn="just">
              <a:lnSpc>
                <a:spcPct val="150000"/>
              </a:lnSpc>
            </a:pPr>
            <a:r>
              <a:rPr lang="pt-BR" altLang="pt-BR" sz="1600" dirty="0">
                <a:latin typeface="Montserrat" panose="00000500000000000000" pitchFamily="2" charset="0"/>
              </a:rPr>
              <a:t>  </a:t>
            </a:r>
          </a:p>
          <a:p>
            <a:pPr algn="just">
              <a:lnSpc>
                <a:spcPct val="150000"/>
              </a:lnSpc>
            </a:pPr>
            <a:r>
              <a:rPr lang="pt-BR" altLang="pt-BR" sz="1600" dirty="0">
                <a:latin typeface="Montserrat" panose="00000500000000000000" pitchFamily="2" charset="0"/>
              </a:rPr>
              <a:t>Trole para movimentação em cabo de aço de 8 a 20mm, para prender o trava-quedas retrátil para trabalhos na vertical. Confeccionado em aço com tratamento anticorrosivo com duas roldanas em aço ou nylon de alta eficiência, com rolamentos blindados. Parafusos em aço com porcas auto </a:t>
            </a:r>
            <a:r>
              <a:rPr lang="pt-BR" altLang="pt-BR" sz="1600" dirty="0" err="1">
                <a:latin typeface="Montserrat" panose="00000500000000000000" pitchFamily="2" charset="0"/>
              </a:rPr>
              <a:t>travante</a:t>
            </a:r>
            <a:r>
              <a:rPr lang="pt-BR" altLang="pt-BR" sz="1600" dirty="0">
                <a:latin typeface="Montserrat" panose="00000500000000000000" pitchFamily="2" charset="0"/>
              </a:rPr>
              <a:t> e capacidade superior a 15 </a:t>
            </a:r>
            <a:r>
              <a:rPr lang="pt-BR" altLang="pt-BR" sz="1600" dirty="0" err="1">
                <a:latin typeface="Montserrat" panose="00000500000000000000" pitchFamily="2" charset="0"/>
              </a:rPr>
              <a:t>kN</a:t>
            </a:r>
            <a:r>
              <a:rPr lang="pt-BR" altLang="pt-BR" sz="1600" dirty="0">
                <a:latin typeface="Montserrat" panose="00000500000000000000" pitchFamily="2" charset="0"/>
              </a:rPr>
              <a:t>. Conexão do trava-quedas retrátil à linha de vida de cabo de aço.</a:t>
            </a:r>
          </a:p>
        </p:txBody>
      </p:sp>
      <p:sp>
        <p:nvSpPr>
          <p:cNvPr id="8" name="Retângulo: Cantos Arredondados 7">
            <a:extLst>
              <a:ext uri="{FF2B5EF4-FFF2-40B4-BE49-F238E27FC236}">
                <a16:creationId xmlns:a16="http://schemas.microsoft.com/office/drawing/2014/main" id="{0D720CE5-1060-4C86-889C-9F42A6E21232}"/>
              </a:ext>
            </a:extLst>
          </p:cNvPr>
          <p:cNvSpPr/>
          <p:nvPr/>
        </p:nvSpPr>
        <p:spPr>
          <a:xfrm>
            <a:off x="518425" y="1958066"/>
            <a:ext cx="6898375" cy="4428220"/>
          </a:xfrm>
          <a:prstGeom prst="roundRect">
            <a:avLst>
              <a:gd name="adj" fmla="val 4809"/>
            </a:avLst>
          </a:prstGeom>
          <a:noFill/>
          <a:ln>
            <a:solidFill>
              <a:srgbClr val="13331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Cantos Arredondados 8">
            <a:extLst>
              <a:ext uri="{FF2B5EF4-FFF2-40B4-BE49-F238E27FC236}">
                <a16:creationId xmlns:a16="http://schemas.microsoft.com/office/drawing/2014/main" id="{AE1A003C-0A47-4EAA-8A13-E7C4DEA63548}"/>
              </a:ext>
            </a:extLst>
          </p:cNvPr>
          <p:cNvSpPr/>
          <p:nvPr/>
        </p:nvSpPr>
        <p:spPr>
          <a:xfrm>
            <a:off x="1194572" y="776787"/>
            <a:ext cx="5921846" cy="808265"/>
          </a:xfrm>
          <a:prstGeom prst="roundRect">
            <a:avLst>
              <a:gd name="adj" fmla="val 4809"/>
            </a:avLst>
          </a:prstGeom>
          <a:solidFill>
            <a:srgbClr val="13331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CaixaDeTexto 9">
            <a:extLst>
              <a:ext uri="{FF2B5EF4-FFF2-40B4-BE49-F238E27FC236}">
                <a16:creationId xmlns:a16="http://schemas.microsoft.com/office/drawing/2014/main" id="{65B3370B-B6AD-4A23-A247-1A5241D287EB}"/>
              </a:ext>
            </a:extLst>
          </p:cNvPr>
          <p:cNvSpPr txBox="1"/>
          <p:nvPr/>
        </p:nvSpPr>
        <p:spPr>
          <a:xfrm>
            <a:off x="1631893" y="857753"/>
            <a:ext cx="5047204" cy="646331"/>
          </a:xfrm>
          <a:prstGeom prst="rect">
            <a:avLst/>
          </a:prstGeom>
          <a:noFill/>
        </p:spPr>
        <p:txBody>
          <a:bodyPr wrap="square">
            <a:spAutoFit/>
          </a:bodyPr>
          <a:lstStyle/>
          <a:p>
            <a:pPr algn="ctr"/>
            <a:r>
              <a:rPr lang="pt-BR" sz="1800" b="1" kern="10" dirty="0">
                <a:solidFill>
                  <a:schemeClr val="bg1"/>
                </a:solidFill>
                <a:latin typeface="Montserrat" panose="00000500000000000000" pitchFamily="2" charset="0"/>
              </a:rPr>
              <a:t>ACESSÓRIOS AO TRAVA-QUEDAS RETRÁTIL BSA-10</a:t>
            </a:r>
          </a:p>
        </p:txBody>
      </p:sp>
      <p:pic>
        <p:nvPicPr>
          <p:cNvPr id="11" name="Picture 10" descr="big-bst-a2">
            <a:extLst>
              <a:ext uri="{FF2B5EF4-FFF2-40B4-BE49-F238E27FC236}">
                <a16:creationId xmlns:a16="http://schemas.microsoft.com/office/drawing/2014/main" id="{C51400BD-D639-423C-818C-6CFC178892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9024" y="2616166"/>
            <a:ext cx="3629026" cy="30241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Retângulo 4">
            <a:extLst>
              <a:ext uri="{FF2B5EF4-FFF2-40B4-BE49-F238E27FC236}">
                <a16:creationId xmlns:a16="http://schemas.microsoft.com/office/drawing/2014/main" id="{6E892D7D-0A54-4CA5-9F13-620F75701633}"/>
              </a:ext>
            </a:extLst>
          </p:cNvPr>
          <p:cNvSpPr/>
          <p:nvPr/>
        </p:nvSpPr>
        <p:spPr>
          <a:xfrm>
            <a:off x="8049355" y="2500053"/>
            <a:ext cx="3629025" cy="3024189"/>
          </a:xfrm>
          <a:prstGeom prst="rect">
            <a:avLst/>
          </a:prstGeom>
          <a:noFill/>
          <a:ln>
            <a:solidFill>
              <a:srgbClr val="1333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54763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85000"/>
                <a:alpha val="70000"/>
              </a:schemeClr>
            </a:gs>
            <a:gs pos="98000">
              <a:schemeClr val="bg1">
                <a:lumMod val="9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F9D53EF6-71EE-4311-B322-28613A8FE51A}"/>
              </a:ext>
            </a:extLst>
          </p:cNvPr>
          <p:cNvSpPr/>
          <p:nvPr/>
        </p:nvSpPr>
        <p:spPr>
          <a:xfrm>
            <a:off x="91523" y="88900"/>
            <a:ext cx="11996254" cy="66802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Google Shape;55;p14">
            <a:extLst>
              <a:ext uri="{FF2B5EF4-FFF2-40B4-BE49-F238E27FC236}">
                <a16:creationId xmlns:a16="http://schemas.microsoft.com/office/drawing/2014/main" id="{4365D26A-CAAE-4E92-BF51-F87E3AF88829}"/>
              </a:ext>
            </a:extLst>
          </p:cNvPr>
          <p:cNvSpPr/>
          <p:nvPr/>
        </p:nvSpPr>
        <p:spPr>
          <a:xfrm rot="16200000">
            <a:off x="453999" y="2559622"/>
            <a:ext cx="830757" cy="1738755"/>
          </a:xfrm>
          <a:prstGeom prst="rect">
            <a:avLst/>
          </a:prstGeom>
          <a:solidFill>
            <a:srgbClr val="13331B"/>
          </a:solidFill>
          <a:ln>
            <a:no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 name="Google Shape;55;p14">
            <a:extLst>
              <a:ext uri="{FF2B5EF4-FFF2-40B4-BE49-F238E27FC236}">
                <a16:creationId xmlns:a16="http://schemas.microsoft.com/office/drawing/2014/main" id="{5593071E-1314-444C-A6B1-DF7AD60729DE}"/>
              </a:ext>
            </a:extLst>
          </p:cNvPr>
          <p:cNvSpPr/>
          <p:nvPr/>
        </p:nvSpPr>
        <p:spPr>
          <a:xfrm rot="16200000">
            <a:off x="10906848" y="2564475"/>
            <a:ext cx="830757" cy="1738755"/>
          </a:xfrm>
          <a:prstGeom prst="rect">
            <a:avLst/>
          </a:prstGeom>
          <a:solidFill>
            <a:srgbClr val="13331B"/>
          </a:solidFill>
          <a:ln>
            <a:no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 name="Retângulo: Cantos Arredondados 7">
            <a:extLst>
              <a:ext uri="{FF2B5EF4-FFF2-40B4-BE49-F238E27FC236}">
                <a16:creationId xmlns:a16="http://schemas.microsoft.com/office/drawing/2014/main" id="{C8E1AF23-C0F9-42C1-97A2-EDE7C9CBB1F1}"/>
              </a:ext>
            </a:extLst>
          </p:cNvPr>
          <p:cNvSpPr/>
          <p:nvPr/>
        </p:nvSpPr>
        <p:spPr>
          <a:xfrm>
            <a:off x="2337718" y="1120650"/>
            <a:ext cx="7503864" cy="5096814"/>
          </a:xfrm>
          <a:prstGeom prst="roundRect">
            <a:avLst>
              <a:gd name="adj" fmla="val 4809"/>
            </a:avLst>
          </a:prstGeom>
          <a:noFill/>
          <a:ln>
            <a:solidFill>
              <a:srgbClr val="13331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Cantos Arredondados 8">
            <a:extLst>
              <a:ext uri="{FF2B5EF4-FFF2-40B4-BE49-F238E27FC236}">
                <a16:creationId xmlns:a16="http://schemas.microsoft.com/office/drawing/2014/main" id="{4221807C-F437-41D0-B818-FB15B2FEA1F9}"/>
              </a:ext>
            </a:extLst>
          </p:cNvPr>
          <p:cNvSpPr/>
          <p:nvPr/>
        </p:nvSpPr>
        <p:spPr>
          <a:xfrm>
            <a:off x="3538020" y="433910"/>
            <a:ext cx="5115960" cy="686740"/>
          </a:xfrm>
          <a:prstGeom prst="roundRect">
            <a:avLst>
              <a:gd name="adj" fmla="val 4809"/>
            </a:avLst>
          </a:prstGeom>
          <a:solidFill>
            <a:srgbClr val="13331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5C4A3A80-3A72-4352-9FAE-E00D9A21094E}"/>
              </a:ext>
            </a:extLst>
          </p:cNvPr>
          <p:cNvSpPr txBox="1"/>
          <p:nvPr/>
        </p:nvSpPr>
        <p:spPr>
          <a:xfrm>
            <a:off x="3708401" y="588328"/>
            <a:ext cx="4762498" cy="369332"/>
          </a:xfrm>
          <a:prstGeom prst="rect">
            <a:avLst/>
          </a:prstGeom>
          <a:noFill/>
          <a:effectLst/>
        </p:spPr>
        <p:txBody>
          <a:bodyPr wrap="square" rtlCol="0">
            <a:spAutoFit/>
          </a:bodyPr>
          <a:lstStyle/>
          <a:p>
            <a:pPr marL="0" lvl="3" algn="ctr" eaLnBrk="1" hangingPunct="1"/>
            <a:r>
              <a:rPr lang="pt-BR" altLang="pt-BR" dirty="0">
                <a:solidFill>
                  <a:schemeClr val="bg1"/>
                </a:solidFill>
                <a:latin typeface="Montserrat Black" panose="00000A00000000000000" pitchFamily="2" charset="0"/>
              </a:rPr>
              <a:t>UTILIZAÇÃO EM PONTO FIXO</a:t>
            </a:r>
          </a:p>
        </p:txBody>
      </p:sp>
      <p:pic>
        <p:nvPicPr>
          <p:cNvPr id="12" name="Picture 10" descr="DSC00713">
            <a:extLst>
              <a:ext uri="{FF2B5EF4-FFF2-40B4-BE49-F238E27FC236}">
                <a16:creationId xmlns:a16="http://schemas.microsoft.com/office/drawing/2014/main" id="{6FCF9B9F-7A84-44E0-8EBA-041ADE8B33B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a:xfrm>
            <a:off x="3063308" y="1399301"/>
            <a:ext cx="6052683" cy="4539512"/>
          </a:xfrm>
          <a:prstGeom prst="rect">
            <a:avLst/>
          </a:prstGeom>
          <a:noFill/>
        </p:spPr>
      </p:pic>
      <p:sp>
        <p:nvSpPr>
          <p:cNvPr id="2" name="Seta: para Cima 1">
            <a:extLst>
              <a:ext uri="{FF2B5EF4-FFF2-40B4-BE49-F238E27FC236}">
                <a16:creationId xmlns:a16="http://schemas.microsoft.com/office/drawing/2014/main" id="{1B3E71AA-834B-4463-8173-183DA49B2F95}"/>
              </a:ext>
            </a:extLst>
          </p:cNvPr>
          <p:cNvSpPr/>
          <p:nvPr/>
        </p:nvSpPr>
        <p:spPr>
          <a:xfrm rot="18000000">
            <a:off x="7293693" y="1847060"/>
            <a:ext cx="227544" cy="818293"/>
          </a:xfrm>
          <a:prstGeom prst="upArrow">
            <a:avLst>
              <a:gd name="adj1" fmla="val 50000"/>
              <a:gd name="adj2" fmla="val 104733"/>
            </a:avLst>
          </a:prstGeom>
          <a:solidFill>
            <a:srgbClr val="C00000">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132412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85000"/>
                <a:alpha val="70000"/>
              </a:schemeClr>
            </a:gs>
            <a:gs pos="98000">
              <a:schemeClr val="bg1">
                <a:lumMod val="9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F9D53EF6-71EE-4311-B322-28613A8FE51A}"/>
              </a:ext>
            </a:extLst>
          </p:cNvPr>
          <p:cNvSpPr/>
          <p:nvPr/>
        </p:nvSpPr>
        <p:spPr>
          <a:xfrm>
            <a:off x="91523" y="88900"/>
            <a:ext cx="11996254" cy="66802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219D3658-D02E-43C7-985F-E0E1A4FC8FE9}"/>
              </a:ext>
            </a:extLst>
          </p:cNvPr>
          <p:cNvSpPr txBox="1"/>
          <p:nvPr/>
        </p:nvSpPr>
        <p:spPr>
          <a:xfrm>
            <a:off x="745849" y="2256273"/>
            <a:ext cx="6442149" cy="3743974"/>
          </a:xfrm>
          <a:prstGeom prst="rect">
            <a:avLst/>
          </a:prstGeom>
          <a:noFill/>
        </p:spPr>
        <p:txBody>
          <a:bodyPr wrap="square">
            <a:spAutoFit/>
          </a:bodyPr>
          <a:lstStyle/>
          <a:p>
            <a:pPr algn="ctr" eaLnBrk="1" hangingPunct="1">
              <a:lnSpc>
                <a:spcPct val="150000"/>
              </a:lnSpc>
            </a:pPr>
            <a:r>
              <a:rPr lang="pt-BR" altLang="pt-BR" sz="1600" b="1" dirty="0">
                <a:latin typeface="Montserrat" panose="00000500000000000000" pitchFamily="2" charset="0"/>
              </a:rPr>
              <a:t>TROLE</a:t>
            </a:r>
            <a:r>
              <a:rPr lang="pt-BR" altLang="pt-BR" sz="1600" dirty="0">
                <a:latin typeface="Montserrat" panose="00000500000000000000" pitchFamily="2" charset="0"/>
              </a:rPr>
              <a:t> </a:t>
            </a:r>
          </a:p>
          <a:p>
            <a:pPr algn="ctr" eaLnBrk="1" hangingPunct="1">
              <a:lnSpc>
                <a:spcPct val="150000"/>
              </a:lnSpc>
            </a:pPr>
            <a:r>
              <a:rPr lang="pt-BR" altLang="pt-BR" sz="1600" dirty="0">
                <a:latin typeface="Montserrat" panose="00000500000000000000" pitchFamily="2" charset="0"/>
              </a:rPr>
              <a:t>Referência: </a:t>
            </a:r>
            <a:r>
              <a:rPr lang="pt-BR" altLang="pt-BR" sz="1600" b="1" dirty="0">
                <a:latin typeface="Montserrat" panose="00000500000000000000" pitchFamily="2" charset="0"/>
              </a:rPr>
              <a:t>BIG-I3, I4, I5, I6</a:t>
            </a:r>
          </a:p>
          <a:p>
            <a:pPr algn="just">
              <a:lnSpc>
                <a:spcPct val="150000"/>
              </a:lnSpc>
            </a:pPr>
            <a:r>
              <a:rPr lang="pt-BR" altLang="pt-BR" sz="1600" dirty="0">
                <a:latin typeface="Montserrat" panose="00000500000000000000" pitchFamily="2" charset="0"/>
              </a:rPr>
              <a:t>  </a:t>
            </a:r>
          </a:p>
          <a:p>
            <a:pPr algn="just">
              <a:lnSpc>
                <a:spcPct val="150000"/>
              </a:lnSpc>
            </a:pPr>
            <a:r>
              <a:rPr lang="pt-BR" altLang="pt-BR" sz="1600" dirty="0">
                <a:latin typeface="Montserrat" panose="00000500000000000000" pitchFamily="2" charset="0"/>
              </a:rPr>
              <a:t>Trole para movimentação em viga I de 3",4" ou 6", para prender o trava-quedas retrátil para trabalhos na vertical. Confeccionado em aço com tratamento anticorrosivo com 4 roldanas em nylon de alta eficiência, com rolamentos blindados. Parafusos em aço com porcas auto </a:t>
            </a:r>
            <a:r>
              <a:rPr lang="pt-BR" altLang="pt-BR" sz="1600" dirty="0" err="1">
                <a:latin typeface="Montserrat" panose="00000500000000000000" pitchFamily="2" charset="0"/>
              </a:rPr>
              <a:t>travante</a:t>
            </a:r>
            <a:r>
              <a:rPr lang="pt-BR" altLang="pt-BR" sz="1600" dirty="0">
                <a:latin typeface="Montserrat" panose="00000500000000000000" pitchFamily="2" charset="0"/>
              </a:rPr>
              <a:t> e capacidade superior a 15 </a:t>
            </a:r>
            <a:r>
              <a:rPr lang="pt-BR" altLang="pt-BR" sz="1600" dirty="0" err="1">
                <a:latin typeface="Montserrat" panose="00000500000000000000" pitchFamily="2" charset="0"/>
              </a:rPr>
              <a:t>kN</a:t>
            </a:r>
            <a:r>
              <a:rPr lang="pt-BR" altLang="pt-BR" sz="1600" dirty="0">
                <a:latin typeface="Montserrat" panose="00000500000000000000" pitchFamily="2" charset="0"/>
              </a:rPr>
              <a:t>. Conexão do trava-quedas retrátil a linha de vida feita em viga I de 3", 4" ou 6" 1ª alma.</a:t>
            </a:r>
          </a:p>
        </p:txBody>
      </p:sp>
      <p:sp>
        <p:nvSpPr>
          <p:cNvPr id="8" name="Retângulo: Cantos Arredondados 7">
            <a:extLst>
              <a:ext uri="{FF2B5EF4-FFF2-40B4-BE49-F238E27FC236}">
                <a16:creationId xmlns:a16="http://schemas.microsoft.com/office/drawing/2014/main" id="{0D720CE5-1060-4C86-889C-9F42A6E21232}"/>
              </a:ext>
            </a:extLst>
          </p:cNvPr>
          <p:cNvSpPr/>
          <p:nvPr/>
        </p:nvSpPr>
        <p:spPr>
          <a:xfrm>
            <a:off x="518425" y="1958066"/>
            <a:ext cx="6898375" cy="4428220"/>
          </a:xfrm>
          <a:prstGeom prst="roundRect">
            <a:avLst>
              <a:gd name="adj" fmla="val 4809"/>
            </a:avLst>
          </a:prstGeom>
          <a:noFill/>
          <a:ln>
            <a:solidFill>
              <a:srgbClr val="13331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Cantos Arredondados 8">
            <a:extLst>
              <a:ext uri="{FF2B5EF4-FFF2-40B4-BE49-F238E27FC236}">
                <a16:creationId xmlns:a16="http://schemas.microsoft.com/office/drawing/2014/main" id="{AE1A003C-0A47-4EAA-8A13-E7C4DEA63548}"/>
              </a:ext>
            </a:extLst>
          </p:cNvPr>
          <p:cNvSpPr/>
          <p:nvPr/>
        </p:nvSpPr>
        <p:spPr>
          <a:xfrm>
            <a:off x="1194572" y="776787"/>
            <a:ext cx="5921846" cy="808265"/>
          </a:xfrm>
          <a:prstGeom prst="roundRect">
            <a:avLst>
              <a:gd name="adj" fmla="val 4809"/>
            </a:avLst>
          </a:prstGeom>
          <a:solidFill>
            <a:srgbClr val="13331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CaixaDeTexto 9">
            <a:extLst>
              <a:ext uri="{FF2B5EF4-FFF2-40B4-BE49-F238E27FC236}">
                <a16:creationId xmlns:a16="http://schemas.microsoft.com/office/drawing/2014/main" id="{65B3370B-B6AD-4A23-A247-1A5241D287EB}"/>
              </a:ext>
            </a:extLst>
          </p:cNvPr>
          <p:cNvSpPr txBox="1"/>
          <p:nvPr/>
        </p:nvSpPr>
        <p:spPr>
          <a:xfrm>
            <a:off x="1631893" y="857753"/>
            <a:ext cx="5047204" cy="646331"/>
          </a:xfrm>
          <a:prstGeom prst="rect">
            <a:avLst/>
          </a:prstGeom>
          <a:noFill/>
        </p:spPr>
        <p:txBody>
          <a:bodyPr wrap="square">
            <a:spAutoFit/>
          </a:bodyPr>
          <a:lstStyle/>
          <a:p>
            <a:pPr algn="ctr"/>
            <a:r>
              <a:rPr lang="pt-BR" sz="1800" b="1" kern="10" dirty="0">
                <a:solidFill>
                  <a:schemeClr val="bg1"/>
                </a:solidFill>
                <a:latin typeface="Montserrat" panose="00000500000000000000" pitchFamily="2" charset="0"/>
              </a:rPr>
              <a:t>ACESSÓRIOS AO TRAVA-QUEDAS RETRÁTIL BSA-10</a:t>
            </a:r>
          </a:p>
        </p:txBody>
      </p:sp>
      <p:pic>
        <p:nvPicPr>
          <p:cNvPr id="12" name="Picture 12" descr="big-i6">
            <a:extLst>
              <a:ext uri="{FF2B5EF4-FFF2-40B4-BE49-F238E27FC236}">
                <a16:creationId xmlns:a16="http://schemas.microsoft.com/office/drawing/2014/main" id="{2C6D4C2F-652C-4B97-84DC-6071F7F514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3702" y="2282313"/>
            <a:ext cx="3629025" cy="3241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ângulo 4">
            <a:extLst>
              <a:ext uri="{FF2B5EF4-FFF2-40B4-BE49-F238E27FC236}">
                <a16:creationId xmlns:a16="http://schemas.microsoft.com/office/drawing/2014/main" id="{6E892D7D-0A54-4CA5-9F13-620F75701633}"/>
              </a:ext>
            </a:extLst>
          </p:cNvPr>
          <p:cNvSpPr/>
          <p:nvPr/>
        </p:nvSpPr>
        <p:spPr>
          <a:xfrm>
            <a:off x="7947757" y="2151710"/>
            <a:ext cx="3629025" cy="3241929"/>
          </a:xfrm>
          <a:prstGeom prst="rect">
            <a:avLst/>
          </a:prstGeom>
          <a:noFill/>
          <a:ln>
            <a:solidFill>
              <a:srgbClr val="1333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7487636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85000"/>
                <a:alpha val="70000"/>
              </a:schemeClr>
            </a:gs>
            <a:gs pos="98000">
              <a:schemeClr val="bg1">
                <a:lumMod val="9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F9D53EF6-71EE-4311-B322-28613A8FE51A}"/>
              </a:ext>
            </a:extLst>
          </p:cNvPr>
          <p:cNvSpPr/>
          <p:nvPr/>
        </p:nvSpPr>
        <p:spPr>
          <a:xfrm>
            <a:off x="91523" y="88900"/>
            <a:ext cx="11996254" cy="66802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CaixaDeTexto 5">
            <a:extLst>
              <a:ext uri="{FF2B5EF4-FFF2-40B4-BE49-F238E27FC236}">
                <a16:creationId xmlns:a16="http://schemas.microsoft.com/office/drawing/2014/main" id="{42CC562C-75D9-48CD-9C11-512F49E21E4A}"/>
              </a:ext>
            </a:extLst>
          </p:cNvPr>
          <p:cNvSpPr txBox="1"/>
          <p:nvPr/>
        </p:nvSpPr>
        <p:spPr>
          <a:xfrm>
            <a:off x="6980371" y="4163373"/>
            <a:ext cx="4414344" cy="911596"/>
          </a:xfrm>
          <a:prstGeom prst="rect">
            <a:avLst/>
          </a:prstGeom>
          <a:noFill/>
        </p:spPr>
        <p:txBody>
          <a:bodyPr wrap="square">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lnSpc>
                <a:spcPct val="150000"/>
              </a:lnSpc>
            </a:pPr>
            <a:r>
              <a:rPr lang="pt-BR" altLang="pt-BR" sz="4000" b="1" dirty="0">
                <a:solidFill>
                  <a:srgbClr val="13331B"/>
                </a:solidFill>
                <a:latin typeface="Montserrat" panose="00000500000000000000" pitchFamily="2" charset="0"/>
                <a:cs typeface="Times New Roman" panose="02020603050405020304" pitchFamily="18" charset="0"/>
              </a:rPr>
              <a:t>OBRIGADO!</a:t>
            </a:r>
            <a:endParaRPr lang="pt-BR" altLang="pt-BR" sz="4000" b="1" dirty="0">
              <a:solidFill>
                <a:srgbClr val="13331B"/>
              </a:solidFill>
              <a:latin typeface="Montserrat" panose="00000500000000000000" pitchFamily="2" charset="0"/>
            </a:endParaRPr>
          </a:p>
        </p:txBody>
      </p:sp>
      <p:cxnSp>
        <p:nvCxnSpPr>
          <p:cNvPr id="5" name="Conector reto 4">
            <a:extLst>
              <a:ext uri="{FF2B5EF4-FFF2-40B4-BE49-F238E27FC236}">
                <a16:creationId xmlns:a16="http://schemas.microsoft.com/office/drawing/2014/main" id="{8B8017F1-2053-4AC5-91B4-2132FD44832B}"/>
              </a:ext>
            </a:extLst>
          </p:cNvPr>
          <p:cNvCxnSpPr>
            <a:cxnSpLocks/>
          </p:cNvCxnSpPr>
          <p:nvPr/>
        </p:nvCxnSpPr>
        <p:spPr>
          <a:xfrm>
            <a:off x="9089527" y="5103998"/>
            <a:ext cx="1669142" cy="0"/>
          </a:xfrm>
          <a:prstGeom prst="line">
            <a:avLst/>
          </a:prstGeom>
          <a:ln>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18591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85000"/>
                <a:alpha val="70000"/>
              </a:schemeClr>
            </a:gs>
            <a:gs pos="98000">
              <a:schemeClr val="bg1">
                <a:lumMod val="9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F9D53EF6-71EE-4311-B322-28613A8FE51A}"/>
              </a:ext>
            </a:extLst>
          </p:cNvPr>
          <p:cNvSpPr/>
          <p:nvPr/>
        </p:nvSpPr>
        <p:spPr>
          <a:xfrm>
            <a:off x="91523" y="88900"/>
            <a:ext cx="11996254" cy="66802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Google Shape;55;p14">
            <a:extLst>
              <a:ext uri="{FF2B5EF4-FFF2-40B4-BE49-F238E27FC236}">
                <a16:creationId xmlns:a16="http://schemas.microsoft.com/office/drawing/2014/main" id="{4365D26A-CAAE-4E92-BF51-F87E3AF88829}"/>
              </a:ext>
            </a:extLst>
          </p:cNvPr>
          <p:cNvSpPr/>
          <p:nvPr/>
        </p:nvSpPr>
        <p:spPr>
          <a:xfrm rot="16200000">
            <a:off x="453999" y="2559622"/>
            <a:ext cx="830757" cy="1738755"/>
          </a:xfrm>
          <a:prstGeom prst="rect">
            <a:avLst/>
          </a:prstGeom>
          <a:solidFill>
            <a:srgbClr val="13331B"/>
          </a:solidFill>
          <a:ln>
            <a:no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 name="Google Shape;55;p14">
            <a:extLst>
              <a:ext uri="{FF2B5EF4-FFF2-40B4-BE49-F238E27FC236}">
                <a16:creationId xmlns:a16="http://schemas.microsoft.com/office/drawing/2014/main" id="{5593071E-1314-444C-A6B1-DF7AD60729DE}"/>
              </a:ext>
            </a:extLst>
          </p:cNvPr>
          <p:cNvSpPr/>
          <p:nvPr/>
        </p:nvSpPr>
        <p:spPr>
          <a:xfrm rot="16200000">
            <a:off x="10906848" y="2564475"/>
            <a:ext cx="830757" cy="1738755"/>
          </a:xfrm>
          <a:prstGeom prst="rect">
            <a:avLst/>
          </a:prstGeom>
          <a:solidFill>
            <a:srgbClr val="13331B"/>
          </a:solidFill>
          <a:ln>
            <a:no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 name="Retângulo: Cantos Arredondados 7">
            <a:extLst>
              <a:ext uri="{FF2B5EF4-FFF2-40B4-BE49-F238E27FC236}">
                <a16:creationId xmlns:a16="http://schemas.microsoft.com/office/drawing/2014/main" id="{C8E1AF23-C0F9-42C1-97A2-EDE7C9CBB1F1}"/>
              </a:ext>
            </a:extLst>
          </p:cNvPr>
          <p:cNvSpPr/>
          <p:nvPr/>
        </p:nvSpPr>
        <p:spPr>
          <a:xfrm>
            <a:off x="2337718" y="1120650"/>
            <a:ext cx="7503864" cy="5096814"/>
          </a:xfrm>
          <a:prstGeom prst="roundRect">
            <a:avLst>
              <a:gd name="adj" fmla="val 4809"/>
            </a:avLst>
          </a:prstGeom>
          <a:noFill/>
          <a:ln>
            <a:solidFill>
              <a:srgbClr val="13331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Cantos Arredondados 8">
            <a:extLst>
              <a:ext uri="{FF2B5EF4-FFF2-40B4-BE49-F238E27FC236}">
                <a16:creationId xmlns:a16="http://schemas.microsoft.com/office/drawing/2014/main" id="{4221807C-F437-41D0-B818-FB15B2FEA1F9}"/>
              </a:ext>
            </a:extLst>
          </p:cNvPr>
          <p:cNvSpPr/>
          <p:nvPr/>
        </p:nvSpPr>
        <p:spPr>
          <a:xfrm>
            <a:off x="3538020" y="433910"/>
            <a:ext cx="5115960" cy="686740"/>
          </a:xfrm>
          <a:prstGeom prst="roundRect">
            <a:avLst>
              <a:gd name="adj" fmla="val 4809"/>
            </a:avLst>
          </a:prstGeom>
          <a:solidFill>
            <a:srgbClr val="13331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5C4A3A80-3A72-4352-9FAE-E00D9A21094E}"/>
              </a:ext>
            </a:extLst>
          </p:cNvPr>
          <p:cNvSpPr txBox="1"/>
          <p:nvPr/>
        </p:nvSpPr>
        <p:spPr>
          <a:xfrm>
            <a:off x="3708401" y="588328"/>
            <a:ext cx="4762498" cy="369332"/>
          </a:xfrm>
          <a:prstGeom prst="rect">
            <a:avLst/>
          </a:prstGeom>
          <a:noFill/>
          <a:effectLst/>
        </p:spPr>
        <p:txBody>
          <a:bodyPr wrap="square" rtlCol="0">
            <a:spAutoFit/>
          </a:bodyPr>
          <a:lstStyle/>
          <a:p>
            <a:pPr marL="0" lvl="3" algn="ctr" eaLnBrk="1" hangingPunct="1"/>
            <a:r>
              <a:rPr lang="pt-BR" altLang="pt-BR" dirty="0">
                <a:solidFill>
                  <a:schemeClr val="bg1"/>
                </a:solidFill>
                <a:latin typeface="Montserrat Black" panose="00000A00000000000000" pitchFamily="2" charset="0"/>
              </a:rPr>
              <a:t>UTILIZAÇÃO EM PONTO MÓVEL</a:t>
            </a:r>
          </a:p>
        </p:txBody>
      </p:sp>
      <p:pic>
        <p:nvPicPr>
          <p:cNvPr id="10" name="Picture 4" descr="DSC00737">
            <a:extLst>
              <a:ext uri="{FF2B5EF4-FFF2-40B4-BE49-F238E27FC236}">
                <a16:creationId xmlns:a16="http://schemas.microsoft.com/office/drawing/2014/main" id="{D29B7318-3316-40D4-A421-BAE715E1A77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a:xfrm>
            <a:off x="3096634" y="1424295"/>
            <a:ext cx="5986032" cy="4489524"/>
          </a:xfrm>
          <a:prstGeom prst="rect">
            <a:avLst/>
          </a:prstGeom>
          <a:noFill/>
        </p:spPr>
      </p:pic>
      <p:sp>
        <p:nvSpPr>
          <p:cNvPr id="6" name="Seta: da Esquerda para a Direita 5">
            <a:extLst>
              <a:ext uri="{FF2B5EF4-FFF2-40B4-BE49-F238E27FC236}">
                <a16:creationId xmlns:a16="http://schemas.microsoft.com/office/drawing/2014/main" id="{78350EC0-A3C3-440F-89CF-E92D4446150A}"/>
              </a:ext>
            </a:extLst>
          </p:cNvPr>
          <p:cNvSpPr/>
          <p:nvPr/>
        </p:nvSpPr>
        <p:spPr>
          <a:xfrm>
            <a:off x="5322627" y="2724150"/>
            <a:ext cx="773373" cy="187204"/>
          </a:xfrm>
          <a:prstGeom prst="leftRightArrow">
            <a:avLst/>
          </a:prstGeom>
          <a:solidFill>
            <a:srgbClr val="C00000">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7058191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85000"/>
                <a:alpha val="70000"/>
              </a:schemeClr>
            </a:gs>
            <a:gs pos="98000">
              <a:schemeClr val="bg1">
                <a:lumMod val="9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F9D53EF6-71EE-4311-B322-28613A8FE51A}"/>
              </a:ext>
            </a:extLst>
          </p:cNvPr>
          <p:cNvSpPr/>
          <p:nvPr/>
        </p:nvSpPr>
        <p:spPr>
          <a:xfrm>
            <a:off x="91523" y="88900"/>
            <a:ext cx="11996254" cy="66802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Cantos Arredondados 2">
            <a:extLst>
              <a:ext uri="{FF2B5EF4-FFF2-40B4-BE49-F238E27FC236}">
                <a16:creationId xmlns:a16="http://schemas.microsoft.com/office/drawing/2014/main" id="{61503325-7320-439D-8E8B-27A405D7C2DF}"/>
              </a:ext>
            </a:extLst>
          </p:cNvPr>
          <p:cNvSpPr/>
          <p:nvPr/>
        </p:nvSpPr>
        <p:spPr>
          <a:xfrm>
            <a:off x="1743183" y="2682933"/>
            <a:ext cx="1393650" cy="1263832"/>
          </a:xfrm>
          <a:prstGeom prst="roundRect">
            <a:avLst>
              <a:gd name="adj" fmla="val 7837"/>
            </a:avLst>
          </a:prstGeom>
          <a:solidFill>
            <a:srgbClr val="13331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Cantos Arredondados 6">
            <a:extLst>
              <a:ext uri="{FF2B5EF4-FFF2-40B4-BE49-F238E27FC236}">
                <a16:creationId xmlns:a16="http://schemas.microsoft.com/office/drawing/2014/main" id="{1BD74790-5719-4080-822F-890902B7C7CF}"/>
              </a:ext>
            </a:extLst>
          </p:cNvPr>
          <p:cNvSpPr/>
          <p:nvPr/>
        </p:nvSpPr>
        <p:spPr>
          <a:xfrm>
            <a:off x="4940894" y="1473659"/>
            <a:ext cx="6587652" cy="1319898"/>
          </a:xfrm>
          <a:prstGeom prst="roundRect">
            <a:avLst>
              <a:gd name="adj" fmla="val 4809"/>
            </a:avLst>
          </a:prstGeom>
          <a:solidFill>
            <a:srgbClr val="13331B"/>
          </a:solidFill>
          <a:ln>
            <a:solidFill>
              <a:schemeClr val="bg2">
                <a:lumMod val="1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Retângulo: Cantos Arredondados 17">
            <a:extLst>
              <a:ext uri="{FF2B5EF4-FFF2-40B4-BE49-F238E27FC236}">
                <a16:creationId xmlns:a16="http://schemas.microsoft.com/office/drawing/2014/main" id="{498E12E9-5470-412A-AEE6-53B7B1DEECC7}"/>
              </a:ext>
            </a:extLst>
          </p:cNvPr>
          <p:cNvSpPr/>
          <p:nvPr/>
        </p:nvSpPr>
        <p:spPr>
          <a:xfrm>
            <a:off x="4940893" y="3026325"/>
            <a:ext cx="6587652" cy="2784072"/>
          </a:xfrm>
          <a:prstGeom prst="roundRect">
            <a:avLst>
              <a:gd name="adj" fmla="val 4809"/>
            </a:avLst>
          </a:prstGeom>
          <a:no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sp>
        <p:nvSpPr>
          <p:cNvPr id="26" name="CaixaDeTexto 25">
            <a:extLst>
              <a:ext uri="{FF2B5EF4-FFF2-40B4-BE49-F238E27FC236}">
                <a16:creationId xmlns:a16="http://schemas.microsoft.com/office/drawing/2014/main" id="{556314AA-36E2-4466-A1F6-A362D3C45B7F}"/>
              </a:ext>
            </a:extLst>
          </p:cNvPr>
          <p:cNvSpPr txBox="1"/>
          <p:nvPr/>
        </p:nvSpPr>
        <p:spPr>
          <a:xfrm>
            <a:off x="5255538" y="1632071"/>
            <a:ext cx="5958362" cy="1025409"/>
          </a:xfrm>
          <a:prstGeom prst="rect">
            <a:avLst/>
          </a:prstGeom>
          <a:noFill/>
        </p:spPr>
        <p:txBody>
          <a:bodyPr wrap="square">
            <a:spAutoFit/>
          </a:bodyPr>
          <a:lstStyle/>
          <a:p>
            <a:pPr algn="ctr" eaLnBrk="1" hangingPunct="1">
              <a:lnSpc>
                <a:spcPct val="150000"/>
              </a:lnSpc>
            </a:pPr>
            <a:r>
              <a:rPr lang="pt-BR" altLang="pt-BR" sz="1400" b="1" dirty="0">
                <a:solidFill>
                  <a:schemeClr val="bg1"/>
                </a:solidFill>
                <a:latin typeface="Montserrat" panose="00000500000000000000" pitchFamily="2" charset="0"/>
              </a:rPr>
              <a:t>CERTIFIQUE-SE DE QUE O EQUIPAMENTO ADQUIRIDO É REALMENTE COMPATÍVEL COM OS DEMAIS ELEMENTOS ASSOCIADOS A ESTE PRODUTO.</a:t>
            </a:r>
          </a:p>
        </p:txBody>
      </p:sp>
      <p:sp>
        <p:nvSpPr>
          <p:cNvPr id="28" name="CaixaDeTexto 27">
            <a:extLst>
              <a:ext uri="{FF2B5EF4-FFF2-40B4-BE49-F238E27FC236}">
                <a16:creationId xmlns:a16="http://schemas.microsoft.com/office/drawing/2014/main" id="{3AA04391-5609-4D3B-93A2-88C81C657718}"/>
              </a:ext>
            </a:extLst>
          </p:cNvPr>
          <p:cNvSpPr txBox="1"/>
          <p:nvPr/>
        </p:nvSpPr>
        <p:spPr>
          <a:xfrm>
            <a:off x="5240868" y="3178904"/>
            <a:ext cx="5973032" cy="2382062"/>
          </a:xfrm>
          <a:prstGeom prst="rect">
            <a:avLst/>
          </a:prstGeom>
          <a:noFill/>
        </p:spPr>
        <p:txBody>
          <a:bodyPr wrap="square">
            <a:spAutoFit/>
          </a:bodyPr>
          <a:lstStyle/>
          <a:p>
            <a:pPr algn="ctr" eaLnBrk="1" hangingPunct="1">
              <a:lnSpc>
                <a:spcPct val="150000"/>
              </a:lnSpc>
            </a:pPr>
            <a:r>
              <a:rPr lang="pt-BR" altLang="pt-BR" sz="1600" b="1" dirty="0">
                <a:latin typeface="Montserrat" panose="00000500000000000000" pitchFamily="2" charset="0"/>
              </a:rPr>
              <a:t>ATENÇÃO: </a:t>
            </a:r>
          </a:p>
          <a:p>
            <a:pPr algn="ctr" eaLnBrk="1" hangingPunct="1">
              <a:lnSpc>
                <a:spcPct val="150000"/>
              </a:lnSpc>
            </a:pPr>
            <a:r>
              <a:rPr lang="pt-BR" altLang="pt-BR" sz="1600" dirty="0">
                <a:latin typeface="Montserrat" panose="00000500000000000000" pitchFamily="2" charset="0"/>
              </a:rPr>
              <a:t>As atividades em altura são disciplinas perigosas que podem provocar acidentes e ferimentos graves.</a:t>
            </a:r>
          </a:p>
          <a:p>
            <a:pPr algn="ctr" eaLnBrk="1" hangingPunct="1">
              <a:lnSpc>
                <a:spcPct val="150000"/>
              </a:lnSpc>
            </a:pPr>
            <a:endParaRPr lang="pt-BR" altLang="pt-BR" sz="500" dirty="0">
              <a:latin typeface="Montserrat" panose="00000500000000000000" pitchFamily="2" charset="0"/>
            </a:endParaRPr>
          </a:p>
          <a:p>
            <a:pPr algn="ctr" eaLnBrk="1" hangingPunct="1">
              <a:lnSpc>
                <a:spcPct val="150000"/>
              </a:lnSpc>
            </a:pPr>
            <a:r>
              <a:rPr lang="pt-BR" altLang="pt-BR" sz="1600" dirty="0">
                <a:latin typeface="Montserrat" panose="00000500000000000000" pitchFamily="2" charset="0"/>
              </a:rPr>
              <a:t>Pratique o uso deste EPI e certifique-se de ter entendido completamente seu funcionamento. No caso de dúvida, não corra riscos mas informe-se!</a:t>
            </a:r>
          </a:p>
        </p:txBody>
      </p:sp>
      <p:sp>
        <p:nvSpPr>
          <p:cNvPr id="30" name="CaixaDeTexto 29">
            <a:extLst>
              <a:ext uri="{FF2B5EF4-FFF2-40B4-BE49-F238E27FC236}">
                <a16:creationId xmlns:a16="http://schemas.microsoft.com/office/drawing/2014/main" id="{CC2A35DE-F1AE-4163-BBBD-6EC20EAD78BA}"/>
              </a:ext>
            </a:extLst>
          </p:cNvPr>
          <p:cNvSpPr txBox="1"/>
          <p:nvPr/>
        </p:nvSpPr>
        <p:spPr>
          <a:xfrm>
            <a:off x="446037" y="4254710"/>
            <a:ext cx="3987939" cy="1584601"/>
          </a:xfrm>
          <a:prstGeom prst="rect">
            <a:avLst/>
          </a:prstGeom>
          <a:noFill/>
        </p:spPr>
        <p:txBody>
          <a:bodyPr wrap="square">
            <a:spAutoFit/>
          </a:bodyPr>
          <a:lstStyle/>
          <a:p>
            <a:pPr algn="ctr" eaLnBrk="1" hangingPunct="1">
              <a:lnSpc>
                <a:spcPct val="150000"/>
              </a:lnSpc>
            </a:pPr>
            <a:r>
              <a:rPr lang="pt-BR" altLang="pt-BR" sz="1400" dirty="0">
                <a:latin typeface="Montserrat" panose="00000500000000000000" pitchFamily="2" charset="0"/>
              </a:rPr>
              <a:t>Durante a utilização, proteja o seu EPI contra qualquer risco relacionado com o ambiente de trabalho: </a:t>
            </a:r>
          </a:p>
          <a:p>
            <a:pPr algn="ctr" eaLnBrk="1" hangingPunct="1">
              <a:lnSpc>
                <a:spcPct val="150000"/>
              </a:lnSpc>
            </a:pPr>
            <a:r>
              <a:rPr lang="pt-BR" altLang="pt-BR" sz="1200" b="1" dirty="0">
                <a:latin typeface="Montserrat" panose="00000500000000000000" pitchFamily="2" charset="0"/>
              </a:rPr>
              <a:t>CHOQUE TÉRMICO, ELÉTRICO OU MECÂNICO, PROJEÇÃO DE ÁCIDO, ETC.</a:t>
            </a:r>
          </a:p>
        </p:txBody>
      </p:sp>
      <p:pic>
        <p:nvPicPr>
          <p:cNvPr id="34" name="Imagem 33">
            <a:extLst>
              <a:ext uri="{FF2B5EF4-FFF2-40B4-BE49-F238E27FC236}">
                <a16:creationId xmlns:a16="http://schemas.microsoft.com/office/drawing/2014/main" id="{4A9FB00B-101D-49BB-B4A1-65071732E0B2}"/>
              </a:ext>
            </a:extLst>
          </p:cNvPr>
          <p:cNvPicPr>
            <a:picLocks noChangeAspect="1"/>
          </p:cNvPicPr>
          <p:nvPr/>
        </p:nvPicPr>
        <p:blipFill>
          <a:blip r:embed="rId2">
            <a:lum bright="70000" contrast="-70000"/>
          </a:blip>
          <a:stretch>
            <a:fillRect/>
          </a:stretch>
        </p:blipFill>
        <p:spPr>
          <a:xfrm>
            <a:off x="1932166" y="2807007"/>
            <a:ext cx="1015684" cy="1015684"/>
          </a:xfrm>
          <a:prstGeom prst="rect">
            <a:avLst/>
          </a:prstGeom>
        </p:spPr>
      </p:pic>
      <p:cxnSp>
        <p:nvCxnSpPr>
          <p:cNvPr id="36" name="Conector reto 35">
            <a:extLst>
              <a:ext uri="{FF2B5EF4-FFF2-40B4-BE49-F238E27FC236}">
                <a16:creationId xmlns:a16="http://schemas.microsoft.com/office/drawing/2014/main" id="{764041A3-3727-4F2F-9905-34DD4FEFF7CE}"/>
              </a:ext>
            </a:extLst>
          </p:cNvPr>
          <p:cNvCxnSpPr>
            <a:cxnSpLocks/>
          </p:cNvCxnSpPr>
          <p:nvPr/>
        </p:nvCxnSpPr>
        <p:spPr>
          <a:xfrm>
            <a:off x="2449830" y="-85725"/>
            <a:ext cx="0" cy="1260475"/>
          </a:xfrm>
          <a:prstGeom prst="line">
            <a:avLst/>
          </a:prstGeom>
          <a:ln w="215900" cap="rnd">
            <a:solidFill>
              <a:srgbClr val="13331B"/>
            </a:solidFill>
          </a:ln>
        </p:spPr>
        <p:style>
          <a:lnRef idx="1">
            <a:schemeClr val="accent1"/>
          </a:lnRef>
          <a:fillRef idx="0">
            <a:schemeClr val="accent1"/>
          </a:fillRef>
          <a:effectRef idx="0">
            <a:schemeClr val="accent1"/>
          </a:effectRef>
          <a:fontRef idx="minor">
            <a:schemeClr val="tx1"/>
          </a:fontRef>
        </p:style>
      </p:cxnSp>
      <p:sp>
        <p:nvSpPr>
          <p:cNvPr id="38" name="CaixaDeTexto 37">
            <a:extLst>
              <a:ext uri="{FF2B5EF4-FFF2-40B4-BE49-F238E27FC236}">
                <a16:creationId xmlns:a16="http://schemas.microsoft.com/office/drawing/2014/main" id="{1FBAD044-6E57-4FA1-81E1-6831C59C8A5B}"/>
              </a:ext>
            </a:extLst>
          </p:cNvPr>
          <p:cNvSpPr txBox="1"/>
          <p:nvPr/>
        </p:nvSpPr>
        <p:spPr>
          <a:xfrm>
            <a:off x="768212" y="1396823"/>
            <a:ext cx="3343588" cy="95410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pt-BR" sz="2800" b="1" dirty="0">
                <a:solidFill>
                  <a:schemeClr val="bg2">
                    <a:lumMod val="10000"/>
                  </a:schemeClr>
                </a:solidFill>
                <a:latin typeface="Montserrat" panose="00000500000000000000" pitchFamily="2" charset="0"/>
              </a:rPr>
              <a:t>NOTAS </a:t>
            </a:r>
          </a:p>
          <a:p>
            <a:pPr algn="ctr"/>
            <a:r>
              <a:rPr lang="pt-BR" sz="2800" b="1" dirty="0">
                <a:solidFill>
                  <a:schemeClr val="bg2">
                    <a:lumMod val="10000"/>
                  </a:schemeClr>
                </a:solidFill>
                <a:latin typeface="Montserrat" panose="00000500000000000000" pitchFamily="2" charset="0"/>
              </a:rPr>
              <a:t>IMPORTANTES</a:t>
            </a:r>
            <a:endParaRPr lang="pt-BR" b="1" dirty="0">
              <a:solidFill>
                <a:schemeClr val="bg2">
                  <a:lumMod val="10000"/>
                </a:schemeClr>
              </a:solidFill>
              <a:latin typeface="Montserrat" panose="00000500000000000000" pitchFamily="2" charset="0"/>
            </a:endParaRPr>
          </a:p>
        </p:txBody>
      </p:sp>
    </p:spTree>
    <p:extLst>
      <p:ext uri="{BB962C8B-B14F-4D97-AF65-F5344CB8AC3E}">
        <p14:creationId xmlns:p14="http://schemas.microsoft.com/office/powerpoint/2010/main" val="3597856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85000"/>
                <a:alpha val="70000"/>
              </a:schemeClr>
            </a:gs>
            <a:gs pos="98000">
              <a:schemeClr val="bg1">
                <a:lumMod val="9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F9D53EF6-71EE-4311-B322-28613A8FE51A}"/>
              </a:ext>
            </a:extLst>
          </p:cNvPr>
          <p:cNvSpPr/>
          <p:nvPr/>
        </p:nvSpPr>
        <p:spPr>
          <a:xfrm>
            <a:off x="91523" y="88900"/>
            <a:ext cx="11996254" cy="66802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Picture 21" descr="FIG01">
            <a:extLst>
              <a:ext uri="{FF2B5EF4-FFF2-40B4-BE49-F238E27FC236}">
                <a16:creationId xmlns:a16="http://schemas.microsoft.com/office/drawing/2014/main" id="{660C1DB3-93AA-40CF-81DE-17D1F367E7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123" y="3815555"/>
            <a:ext cx="2592388" cy="257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2" descr="FIG02">
            <a:extLst>
              <a:ext uri="{FF2B5EF4-FFF2-40B4-BE49-F238E27FC236}">
                <a16:creationId xmlns:a16="http://schemas.microsoft.com/office/drawing/2014/main" id="{56F5AB95-AEC2-4AB4-A23D-99D7D8A542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4087" y="3815555"/>
            <a:ext cx="2663825"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3" descr="FIG03">
            <a:extLst>
              <a:ext uri="{FF2B5EF4-FFF2-40B4-BE49-F238E27FC236}">
                <a16:creationId xmlns:a16="http://schemas.microsoft.com/office/drawing/2014/main" id="{CC623B8E-260B-4ACE-B208-CA6D8CAE49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8488" y="3836193"/>
            <a:ext cx="2663825" cy="260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aixaDeTexto 6">
            <a:extLst>
              <a:ext uri="{FF2B5EF4-FFF2-40B4-BE49-F238E27FC236}">
                <a16:creationId xmlns:a16="http://schemas.microsoft.com/office/drawing/2014/main" id="{D7909D48-3CA6-48FB-86BA-5ED65635F694}"/>
              </a:ext>
            </a:extLst>
          </p:cNvPr>
          <p:cNvSpPr txBox="1"/>
          <p:nvPr/>
        </p:nvSpPr>
        <p:spPr>
          <a:xfrm>
            <a:off x="1339055" y="2770290"/>
            <a:ext cx="9501190" cy="789319"/>
          </a:xfrm>
          <a:prstGeom prst="rect">
            <a:avLst/>
          </a:prstGeom>
          <a:noFill/>
        </p:spPr>
        <p:txBody>
          <a:bodyPr wrap="square">
            <a:spAutoFit/>
          </a:bodyPr>
          <a:lstStyle/>
          <a:p>
            <a:pPr algn="ctr" eaLnBrk="1" hangingPunct="1">
              <a:lnSpc>
                <a:spcPct val="150000"/>
              </a:lnSpc>
            </a:pPr>
            <a:r>
              <a:rPr lang="pt-BR" altLang="pt-BR" sz="1600" dirty="0">
                <a:latin typeface="Montserrat" panose="00000500000000000000" pitchFamily="2" charset="0"/>
              </a:rPr>
              <a:t>Aspecto geral do equipamento, cabo de aço, capa protetora, mosquetões, sem desgastes expressivos e ausência de marca de corrosão ou deformação. </a:t>
            </a:r>
          </a:p>
        </p:txBody>
      </p:sp>
      <p:sp>
        <p:nvSpPr>
          <p:cNvPr id="8" name="Text Box 5">
            <a:extLst>
              <a:ext uri="{FF2B5EF4-FFF2-40B4-BE49-F238E27FC236}">
                <a16:creationId xmlns:a16="http://schemas.microsoft.com/office/drawing/2014/main" id="{A4324B09-1574-4644-B982-1343BBB157D1}"/>
              </a:ext>
            </a:extLst>
          </p:cNvPr>
          <p:cNvSpPr txBox="1">
            <a:spLocks noChangeArrowheads="1"/>
          </p:cNvSpPr>
          <p:nvPr/>
        </p:nvSpPr>
        <p:spPr bwMode="auto">
          <a:xfrm>
            <a:off x="3257060" y="1312366"/>
            <a:ext cx="5677880" cy="41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lnSpc>
                <a:spcPct val="150000"/>
              </a:lnSpc>
            </a:pPr>
            <a:r>
              <a:rPr lang="pt-BR" altLang="pt-BR" sz="1600" dirty="0">
                <a:latin typeface="Montserrat" panose="00000500000000000000" pitchFamily="2" charset="0"/>
              </a:rPr>
              <a:t>Mosquetões colocados corretamente e travados. </a:t>
            </a:r>
          </a:p>
        </p:txBody>
      </p:sp>
      <p:sp>
        <p:nvSpPr>
          <p:cNvPr id="9" name="Text Box 6">
            <a:extLst>
              <a:ext uri="{FF2B5EF4-FFF2-40B4-BE49-F238E27FC236}">
                <a16:creationId xmlns:a16="http://schemas.microsoft.com/office/drawing/2014/main" id="{42E70078-F7F6-4C3D-A7A1-02CAF7BFD553}"/>
              </a:ext>
            </a:extLst>
          </p:cNvPr>
          <p:cNvSpPr txBox="1">
            <a:spLocks noChangeArrowheads="1"/>
          </p:cNvSpPr>
          <p:nvPr/>
        </p:nvSpPr>
        <p:spPr bwMode="auto">
          <a:xfrm>
            <a:off x="3250710" y="2041328"/>
            <a:ext cx="5677880" cy="41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lnSpc>
                <a:spcPct val="150000"/>
              </a:lnSpc>
            </a:pPr>
            <a:r>
              <a:rPr lang="pt-BR" altLang="pt-BR" sz="1600" dirty="0">
                <a:latin typeface="Montserrat" panose="00000500000000000000" pitchFamily="2" charset="0"/>
              </a:rPr>
              <a:t>Sistema de travamento funcionando. </a:t>
            </a:r>
          </a:p>
        </p:txBody>
      </p:sp>
      <p:sp>
        <p:nvSpPr>
          <p:cNvPr id="10" name="Retângulo 9">
            <a:extLst>
              <a:ext uri="{FF2B5EF4-FFF2-40B4-BE49-F238E27FC236}">
                <a16:creationId xmlns:a16="http://schemas.microsoft.com/office/drawing/2014/main" id="{318C3C2B-2142-41E6-A34E-BC60C63D37B5}"/>
              </a:ext>
            </a:extLst>
          </p:cNvPr>
          <p:cNvSpPr/>
          <p:nvPr/>
        </p:nvSpPr>
        <p:spPr>
          <a:xfrm>
            <a:off x="1381123" y="3836193"/>
            <a:ext cx="2592388" cy="2592388"/>
          </a:xfrm>
          <a:prstGeom prst="rect">
            <a:avLst/>
          </a:prstGeom>
          <a:noFill/>
          <a:ln>
            <a:solidFill>
              <a:srgbClr val="1333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11">
            <a:extLst>
              <a:ext uri="{FF2B5EF4-FFF2-40B4-BE49-F238E27FC236}">
                <a16:creationId xmlns:a16="http://schemas.microsoft.com/office/drawing/2014/main" id="{B82E0ED6-C2C1-41E0-9815-5566159D5CB2}"/>
              </a:ext>
            </a:extLst>
          </p:cNvPr>
          <p:cNvSpPr/>
          <p:nvPr/>
        </p:nvSpPr>
        <p:spPr>
          <a:xfrm>
            <a:off x="4764087" y="3836193"/>
            <a:ext cx="2592388" cy="2592388"/>
          </a:xfrm>
          <a:prstGeom prst="rect">
            <a:avLst/>
          </a:prstGeom>
          <a:noFill/>
          <a:ln>
            <a:solidFill>
              <a:srgbClr val="1333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a:extLst>
              <a:ext uri="{FF2B5EF4-FFF2-40B4-BE49-F238E27FC236}">
                <a16:creationId xmlns:a16="http://schemas.microsoft.com/office/drawing/2014/main" id="{FD33161C-9786-4F19-914A-0EDA7907A396}"/>
              </a:ext>
            </a:extLst>
          </p:cNvPr>
          <p:cNvSpPr/>
          <p:nvPr/>
        </p:nvSpPr>
        <p:spPr>
          <a:xfrm>
            <a:off x="8247857" y="3848892"/>
            <a:ext cx="2592388" cy="2592388"/>
          </a:xfrm>
          <a:prstGeom prst="rect">
            <a:avLst/>
          </a:prstGeom>
          <a:noFill/>
          <a:ln>
            <a:solidFill>
              <a:srgbClr val="1333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Cantos Arredondados 13">
            <a:extLst>
              <a:ext uri="{FF2B5EF4-FFF2-40B4-BE49-F238E27FC236}">
                <a16:creationId xmlns:a16="http://schemas.microsoft.com/office/drawing/2014/main" id="{C06113F8-C689-4661-9A6C-9536E91B9ADB}"/>
              </a:ext>
            </a:extLst>
          </p:cNvPr>
          <p:cNvSpPr/>
          <p:nvPr/>
        </p:nvSpPr>
        <p:spPr>
          <a:xfrm>
            <a:off x="1351755" y="1252009"/>
            <a:ext cx="9488490" cy="625841"/>
          </a:xfrm>
          <a:prstGeom prst="roundRect">
            <a:avLst>
              <a:gd name="adj" fmla="val 4809"/>
            </a:avLst>
          </a:prstGeom>
          <a:noFill/>
          <a:ln>
            <a:solidFill>
              <a:srgbClr val="13331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Cantos Arredondados 14">
            <a:extLst>
              <a:ext uri="{FF2B5EF4-FFF2-40B4-BE49-F238E27FC236}">
                <a16:creationId xmlns:a16="http://schemas.microsoft.com/office/drawing/2014/main" id="{E8CB1020-A085-44C2-B86D-BC5E87AD3F05}"/>
              </a:ext>
            </a:extLst>
          </p:cNvPr>
          <p:cNvSpPr/>
          <p:nvPr/>
        </p:nvSpPr>
        <p:spPr>
          <a:xfrm>
            <a:off x="1351755" y="1989961"/>
            <a:ext cx="9488490" cy="625841"/>
          </a:xfrm>
          <a:prstGeom prst="roundRect">
            <a:avLst>
              <a:gd name="adj" fmla="val 4809"/>
            </a:avLst>
          </a:prstGeom>
          <a:noFill/>
          <a:ln>
            <a:solidFill>
              <a:srgbClr val="13331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Retângulo: Cantos Arredondados 15">
            <a:extLst>
              <a:ext uri="{FF2B5EF4-FFF2-40B4-BE49-F238E27FC236}">
                <a16:creationId xmlns:a16="http://schemas.microsoft.com/office/drawing/2014/main" id="{F86D3F3B-67D4-4A8B-A08D-3570EC0B2DEF}"/>
              </a:ext>
            </a:extLst>
          </p:cNvPr>
          <p:cNvSpPr/>
          <p:nvPr/>
        </p:nvSpPr>
        <p:spPr>
          <a:xfrm>
            <a:off x="1381123" y="2727914"/>
            <a:ext cx="9459122" cy="932650"/>
          </a:xfrm>
          <a:prstGeom prst="roundRect">
            <a:avLst>
              <a:gd name="adj" fmla="val 4809"/>
            </a:avLst>
          </a:prstGeom>
          <a:noFill/>
          <a:ln>
            <a:solidFill>
              <a:srgbClr val="13331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Retângulo: Cantos Arredondados 16">
            <a:extLst>
              <a:ext uri="{FF2B5EF4-FFF2-40B4-BE49-F238E27FC236}">
                <a16:creationId xmlns:a16="http://schemas.microsoft.com/office/drawing/2014/main" id="{B789ED43-66B7-4455-B2FC-A43BEC0124EF}"/>
              </a:ext>
            </a:extLst>
          </p:cNvPr>
          <p:cNvSpPr/>
          <p:nvPr/>
        </p:nvSpPr>
        <p:spPr>
          <a:xfrm>
            <a:off x="3405809" y="382255"/>
            <a:ext cx="5380382" cy="653527"/>
          </a:xfrm>
          <a:prstGeom prst="roundRect">
            <a:avLst>
              <a:gd name="adj" fmla="val 4809"/>
            </a:avLst>
          </a:prstGeom>
          <a:solidFill>
            <a:srgbClr val="13331B"/>
          </a:solidFill>
          <a:ln>
            <a:solidFill>
              <a:schemeClr val="bg2">
                <a:lumMod val="1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CaixaDeTexto 17">
            <a:extLst>
              <a:ext uri="{FF2B5EF4-FFF2-40B4-BE49-F238E27FC236}">
                <a16:creationId xmlns:a16="http://schemas.microsoft.com/office/drawing/2014/main" id="{C948885D-5CDC-43BD-95FF-7815A4E5B288}"/>
              </a:ext>
            </a:extLst>
          </p:cNvPr>
          <p:cNvSpPr txBox="1"/>
          <p:nvPr/>
        </p:nvSpPr>
        <p:spPr>
          <a:xfrm>
            <a:off x="3116819" y="409558"/>
            <a:ext cx="5958362" cy="501932"/>
          </a:xfrm>
          <a:prstGeom prst="rect">
            <a:avLst/>
          </a:prstGeom>
          <a:noFill/>
        </p:spPr>
        <p:txBody>
          <a:bodyPr wrap="square">
            <a:spAutoFit/>
          </a:bodyPr>
          <a:lstStyle/>
          <a:p>
            <a:pPr algn="ctr" eaLnBrk="1" hangingPunct="1">
              <a:lnSpc>
                <a:spcPct val="150000"/>
              </a:lnSpc>
            </a:pPr>
            <a:r>
              <a:rPr lang="pt-BR" altLang="pt-BR" sz="2000" b="1" dirty="0">
                <a:solidFill>
                  <a:schemeClr val="bg1"/>
                </a:solidFill>
                <a:latin typeface="Montserrat" panose="00000500000000000000" pitchFamily="2" charset="0"/>
              </a:rPr>
              <a:t>INSPEÇÃO ANTES DO USO</a:t>
            </a:r>
          </a:p>
        </p:txBody>
      </p:sp>
    </p:spTree>
    <p:extLst>
      <p:ext uri="{BB962C8B-B14F-4D97-AF65-F5344CB8AC3E}">
        <p14:creationId xmlns:p14="http://schemas.microsoft.com/office/powerpoint/2010/main" val="34290362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85000"/>
                <a:alpha val="70000"/>
              </a:schemeClr>
            </a:gs>
            <a:gs pos="98000">
              <a:schemeClr val="bg1">
                <a:lumMod val="9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F9D53EF6-71EE-4311-B322-28613A8FE51A}"/>
              </a:ext>
            </a:extLst>
          </p:cNvPr>
          <p:cNvSpPr/>
          <p:nvPr/>
        </p:nvSpPr>
        <p:spPr>
          <a:xfrm>
            <a:off x="91523" y="88900"/>
            <a:ext cx="11996254" cy="66802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219D3658-D02E-43C7-985F-E0E1A4FC8FE9}"/>
              </a:ext>
            </a:extLst>
          </p:cNvPr>
          <p:cNvSpPr txBox="1"/>
          <p:nvPr/>
        </p:nvSpPr>
        <p:spPr>
          <a:xfrm>
            <a:off x="1124796" y="1827084"/>
            <a:ext cx="5652237" cy="2635978"/>
          </a:xfrm>
          <a:prstGeom prst="rect">
            <a:avLst/>
          </a:prstGeom>
          <a:noFill/>
        </p:spPr>
        <p:txBody>
          <a:bodyPr wrap="square">
            <a:spAutoFit/>
          </a:bodyPr>
          <a:lstStyle/>
          <a:p>
            <a:pPr algn="just" eaLnBrk="1" hangingPunct="1">
              <a:lnSpc>
                <a:spcPct val="150000"/>
              </a:lnSpc>
            </a:pPr>
            <a:r>
              <a:rPr lang="pt-BR" altLang="pt-BR" sz="1600" dirty="0">
                <a:latin typeface="Montserrat" panose="00000500000000000000" pitchFamily="2" charset="0"/>
              </a:rPr>
              <a:t>Este equipamento opera com um sistema de mola retrátil e com um sistema de engrenagens que permite seu travamento em caso de uma queda. Possui dois mosquetões um acima que permite sua ancoragem em um ponto de fixação e um inferior que deve ser conectado ao cinturão de segurança em sua argola dorsal. </a:t>
            </a:r>
          </a:p>
        </p:txBody>
      </p:sp>
      <p:sp>
        <p:nvSpPr>
          <p:cNvPr id="8" name="Retângulo: Cantos Arredondados 7">
            <a:extLst>
              <a:ext uri="{FF2B5EF4-FFF2-40B4-BE49-F238E27FC236}">
                <a16:creationId xmlns:a16="http://schemas.microsoft.com/office/drawing/2014/main" id="{0D720CE5-1060-4C86-889C-9F42A6E21232}"/>
              </a:ext>
            </a:extLst>
          </p:cNvPr>
          <p:cNvSpPr/>
          <p:nvPr/>
        </p:nvSpPr>
        <p:spPr>
          <a:xfrm>
            <a:off x="696272" y="1561056"/>
            <a:ext cx="6457950" cy="3194049"/>
          </a:xfrm>
          <a:prstGeom prst="roundRect">
            <a:avLst>
              <a:gd name="adj" fmla="val 4809"/>
            </a:avLst>
          </a:prstGeom>
          <a:noFill/>
          <a:ln>
            <a:solidFill>
              <a:srgbClr val="13331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Cantos Arredondados 8">
            <a:extLst>
              <a:ext uri="{FF2B5EF4-FFF2-40B4-BE49-F238E27FC236}">
                <a16:creationId xmlns:a16="http://schemas.microsoft.com/office/drawing/2014/main" id="{AE1A003C-0A47-4EAA-8A13-E7C4DEA63548}"/>
              </a:ext>
            </a:extLst>
          </p:cNvPr>
          <p:cNvSpPr/>
          <p:nvPr/>
        </p:nvSpPr>
        <p:spPr>
          <a:xfrm>
            <a:off x="1299742" y="619777"/>
            <a:ext cx="5164870" cy="808265"/>
          </a:xfrm>
          <a:prstGeom prst="roundRect">
            <a:avLst>
              <a:gd name="adj" fmla="val 4809"/>
            </a:avLst>
          </a:prstGeom>
          <a:solidFill>
            <a:srgbClr val="13331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CaixaDeTexto 10">
            <a:extLst>
              <a:ext uri="{FF2B5EF4-FFF2-40B4-BE49-F238E27FC236}">
                <a16:creationId xmlns:a16="http://schemas.microsoft.com/office/drawing/2014/main" id="{F5881469-8362-45A9-A90B-92024862AF96}"/>
              </a:ext>
            </a:extLst>
          </p:cNvPr>
          <p:cNvSpPr txBox="1"/>
          <p:nvPr/>
        </p:nvSpPr>
        <p:spPr>
          <a:xfrm>
            <a:off x="-395630" y="695063"/>
            <a:ext cx="8555614" cy="501932"/>
          </a:xfrm>
          <a:prstGeom prst="rect">
            <a:avLst/>
          </a:prstGeom>
          <a:noFill/>
        </p:spPr>
        <p:txBody>
          <a:bodyPr wrap="square">
            <a:spAutoFit/>
          </a:bodyPr>
          <a:lstStyle/>
          <a:p>
            <a:pPr algn="ctr">
              <a:lnSpc>
                <a:spcPct val="150000"/>
              </a:lnSpc>
            </a:pPr>
            <a:r>
              <a:rPr lang="pt-BR" sz="2000" b="1" dirty="0">
                <a:solidFill>
                  <a:schemeClr val="bg1"/>
                </a:solidFill>
                <a:latin typeface="Montserrat" panose="00000500000000000000" pitchFamily="2" charset="0"/>
              </a:rPr>
              <a:t>INSTRUÇÃO DE FUNCIONAMENTO</a:t>
            </a:r>
          </a:p>
        </p:txBody>
      </p:sp>
      <p:pic>
        <p:nvPicPr>
          <p:cNvPr id="12" name="Picture 18" descr="DSC00758">
            <a:extLst>
              <a:ext uri="{FF2B5EF4-FFF2-40B4-BE49-F238E27FC236}">
                <a16:creationId xmlns:a16="http://schemas.microsoft.com/office/drawing/2014/main" id="{3531FF4E-C129-4A39-A56A-B8241EC9E77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a:xfrm>
            <a:off x="7823357" y="1286303"/>
            <a:ext cx="3325552" cy="4433208"/>
          </a:xfrm>
          <a:prstGeom prst="rect">
            <a:avLst/>
          </a:prstGeom>
          <a:noFill/>
          <a:ln>
            <a:solidFill>
              <a:srgbClr val="13331B"/>
            </a:solidFill>
          </a:ln>
        </p:spPr>
      </p:pic>
      <p:sp>
        <p:nvSpPr>
          <p:cNvPr id="5" name="Retângulo 4">
            <a:extLst>
              <a:ext uri="{FF2B5EF4-FFF2-40B4-BE49-F238E27FC236}">
                <a16:creationId xmlns:a16="http://schemas.microsoft.com/office/drawing/2014/main" id="{6E892D7D-0A54-4CA5-9F13-620F75701633}"/>
              </a:ext>
            </a:extLst>
          </p:cNvPr>
          <p:cNvSpPr/>
          <p:nvPr/>
        </p:nvSpPr>
        <p:spPr>
          <a:xfrm>
            <a:off x="7973884" y="1134836"/>
            <a:ext cx="3325552" cy="4433207"/>
          </a:xfrm>
          <a:prstGeom prst="rect">
            <a:avLst/>
          </a:prstGeom>
          <a:noFill/>
          <a:ln>
            <a:solidFill>
              <a:srgbClr val="1333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CaixaDeTexto 13">
            <a:extLst>
              <a:ext uri="{FF2B5EF4-FFF2-40B4-BE49-F238E27FC236}">
                <a16:creationId xmlns:a16="http://schemas.microsoft.com/office/drawing/2014/main" id="{2C349BD7-54E8-4AFE-960C-B6958602DBBC}"/>
              </a:ext>
            </a:extLst>
          </p:cNvPr>
          <p:cNvSpPr txBox="1"/>
          <p:nvPr/>
        </p:nvSpPr>
        <p:spPr>
          <a:xfrm>
            <a:off x="3101524" y="4888119"/>
            <a:ext cx="3085856" cy="307777"/>
          </a:xfrm>
          <a:prstGeom prst="rect">
            <a:avLst/>
          </a:prstGeom>
          <a:noFill/>
        </p:spPr>
        <p:txBody>
          <a:bodyPr wrap="square">
            <a:spAutoFit/>
          </a:bodyPr>
          <a:lstStyle/>
          <a:p>
            <a:pPr algn="ctr"/>
            <a:r>
              <a:rPr lang="pt-BR" sz="1400" b="1" kern="10" dirty="0">
                <a:solidFill>
                  <a:srgbClr val="13331B"/>
                </a:solidFill>
                <a:latin typeface="Montserrat" panose="00000500000000000000" pitchFamily="2" charset="0"/>
              </a:rPr>
              <a:t>FIXAÇÃO AO CINTO</a:t>
            </a:r>
          </a:p>
        </p:txBody>
      </p:sp>
      <p:pic>
        <p:nvPicPr>
          <p:cNvPr id="15" name="Picture 16" descr="FIG04">
            <a:extLst>
              <a:ext uri="{FF2B5EF4-FFF2-40B4-BE49-F238E27FC236}">
                <a16:creationId xmlns:a16="http://schemas.microsoft.com/office/drawing/2014/main" id="{0D461016-DF08-42E3-ADEC-13AF3BDAD8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9144" y="4888119"/>
            <a:ext cx="1576399" cy="1580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Elipse 15">
            <a:extLst>
              <a:ext uri="{FF2B5EF4-FFF2-40B4-BE49-F238E27FC236}">
                <a16:creationId xmlns:a16="http://schemas.microsoft.com/office/drawing/2014/main" id="{F043B116-B3ED-4207-BAA6-55F76FF43DFB}"/>
              </a:ext>
            </a:extLst>
          </p:cNvPr>
          <p:cNvSpPr/>
          <p:nvPr/>
        </p:nvSpPr>
        <p:spPr>
          <a:xfrm>
            <a:off x="9117806" y="3050494"/>
            <a:ext cx="639989" cy="639989"/>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8157734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85000"/>
                <a:alpha val="70000"/>
              </a:schemeClr>
            </a:gs>
            <a:gs pos="98000">
              <a:schemeClr val="bg1">
                <a:lumMod val="95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13" name="Picture 9" descr="DSC00719">
            <a:extLst>
              <a:ext uri="{FF2B5EF4-FFF2-40B4-BE49-F238E27FC236}">
                <a16:creationId xmlns:a16="http://schemas.microsoft.com/office/drawing/2014/main" id="{9B10A541-FA4C-4300-A586-8E98A6D2AD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551573" y="1007263"/>
            <a:ext cx="3633260" cy="4843474"/>
          </a:xfrm>
          <a:prstGeom prst="rect">
            <a:avLst/>
          </a:prstGeom>
          <a:noFill/>
        </p:spPr>
      </p:pic>
      <p:sp>
        <p:nvSpPr>
          <p:cNvPr id="4" name="Retângulo 3">
            <a:extLst>
              <a:ext uri="{FF2B5EF4-FFF2-40B4-BE49-F238E27FC236}">
                <a16:creationId xmlns:a16="http://schemas.microsoft.com/office/drawing/2014/main" id="{F9D53EF6-71EE-4311-B322-28613A8FE51A}"/>
              </a:ext>
            </a:extLst>
          </p:cNvPr>
          <p:cNvSpPr/>
          <p:nvPr/>
        </p:nvSpPr>
        <p:spPr>
          <a:xfrm>
            <a:off x="91523" y="88900"/>
            <a:ext cx="11996254" cy="66802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219D3658-D02E-43C7-985F-E0E1A4FC8FE9}"/>
              </a:ext>
            </a:extLst>
          </p:cNvPr>
          <p:cNvSpPr txBox="1"/>
          <p:nvPr/>
        </p:nvSpPr>
        <p:spPr>
          <a:xfrm>
            <a:off x="1099128" y="2448669"/>
            <a:ext cx="5652237" cy="2266646"/>
          </a:xfrm>
          <a:prstGeom prst="rect">
            <a:avLst/>
          </a:prstGeom>
          <a:noFill/>
        </p:spPr>
        <p:txBody>
          <a:bodyPr wrap="square">
            <a:spAutoFit/>
          </a:bodyPr>
          <a:lstStyle/>
          <a:p>
            <a:pPr algn="just" eaLnBrk="1" hangingPunct="1">
              <a:lnSpc>
                <a:spcPct val="150000"/>
              </a:lnSpc>
            </a:pPr>
            <a:r>
              <a:rPr lang="pt-BR" altLang="pt-BR" sz="1600" dirty="0">
                <a:latin typeface="Montserrat" panose="00000500000000000000" pitchFamily="2" charset="0"/>
              </a:rPr>
              <a:t>O cabo de aço fica sempre recolhido, e quando em operação sempre esticado. Ao término de sua operação nunca deixar que o cabo seja recolhido com muita velocidade, pois isto pode danificar o aparelho, e sempre em repouso o cabo deve permanecer totalmente recolhido.</a:t>
            </a:r>
          </a:p>
        </p:txBody>
      </p:sp>
      <p:sp>
        <p:nvSpPr>
          <p:cNvPr id="8" name="Retângulo: Cantos Arredondados 7">
            <a:extLst>
              <a:ext uri="{FF2B5EF4-FFF2-40B4-BE49-F238E27FC236}">
                <a16:creationId xmlns:a16="http://schemas.microsoft.com/office/drawing/2014/main" id="{0D720CE5-1060-4C86-889C-9F42A6E21232}"/>
              </a:ext>
            </a:extLst>
          </p:cNvPr>
          <p:cNvSpPr/>
          <p:nvPr/>
        </p:nvSpPr>
        <p:spPr>
          <a:xfrm>
            <a:off x="696272" y="2199684"/>
            <a:ext cx="6457950" cy="2822696"/>
          </a:xfrm>
          <a:prstGeom prst="roundRect">
            <a:avLst>
              <a:gd name="adj" fmla="val 4809"/>
            </a:avLst>
          </a:prstGeom>
          <a:noFill/>
          <a:ln>
            <a:solidFill>
              <a:srgbClr val="13331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Cantos Arredondados 8">
            <a:extLst>
              <a:ext uri="{FF2B5EF4-FFF2-40B4-BE49-F238E27FC236}">
                <a16:creationId xmlns:a16="http://schemas.microsoft.com/office/drawing/2014/main" id="{AE1A003C-0A47-4EAA-8A13-E7C4DEA63548}"/>
              </a:ext>
            </a:extLst>
          </p:cNvPr>
          <p:cNvSpPr/>
          <p:nvPr/>
        </p:nvSpPr>
        <p:spPr>
          <a:xfrm>
            <a:off x="1299742" y="1258404"/>
            <a:ext cx="5164870" cy="808265"/>
          </a:xfrm>
          <a:prstGeom prst="roundRect">
            <a:avLst>
              <a:gd name="adj" fmla="val 4809"/>
            </a:avLst>
          </a:prstGeom>
          <a:solidFill>
            <a:srgbClr val="13331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CaixaDeTexto 10">
            <a:extLst>
              <a:ext uri="{FF2B5EF4-FFF2-40B4-BE49-F238E27FC236}">
                <a16:creationId xmlns:a16="http://schemas.microsoft.com/office/drawing/2014/main" id="{F5881469-8362-45A9-A90B-92024862AF96}"/>
              </a:ext>
            </a:extLst>
          </p:cNvPr>
          <p:cNvSpPr txBox="1"/>
          <p:nvPr/>
        </p:nvSpPr>
        <p:spPr>
          <a:xfrm>
            <a:off x="-395630" y="1333690"/>
            <a:ext cx="8555614" cy="501932"/>
          </a:xfrm>
          <a:prstGeom prst="rect">
            <a:avLst/>
          </a:prstGeom>
          <a:noFill/>
        </p:spPr>
        <p:txBody>
          <a:bodyPr wrap="square">
            <a:spAutoFit/>
          </a:bodyPr>
          <a:lstStyle/>
          <a:p>
            <a:pPr algn="ctr">
              <a:lnSpc>
                <a:spcPct val="150000"/>
              </a:lnSpc>
            </a:pPr>
            <a:r>
              <a:rPr lang="pt-BR" sz="2000" b="1" dirty="0">
                <a:solidFill>
                  <a:schemeClr val="bg1"/>
                </a:solidFill>
                <a:latin typeface="Montserrat" panose="00000500000000000000" pitchFamily="2" charset="0"/>
              </a:rPr>
              <a:t>INSTRUÇÃO DE FUNCIONAMENTO</a:t>
            </a:r>
          </a:p>
        </p:txBody>
      </p:sp>
      <p:sp>
        <p:nvSpPr>
          <p:cNvPr id="5" name="Retângulo 4">
            <a:extLst>
              <a:ext uri="{FF2B5EF4-FFF2-40B4-BE49-F238E27FC236}">
                <a16:creationId xmlns:a16="http://schemas.microsoft.com/office/drawing/2014/main" id="{6E892D7D-0A54-4CA5-9F13-620F75701633}"/>
              </a:ext>
            </a:extLst>
          </p:cNvPr>
          <p:cNvSpPr/>
          <p:nvPr/>
        </p:nvSpPr>
        <p:spPr>
          <a:xfrm>
            <a:off x="7676398" y="860186"/>
            <a:ext cx="3633259" cy="4843474"/>
          </a:xfrm>
          <a:prstGeom prst="rect">
            <a:avLst/>
          </a:prstGeom>
          <a:noFill/>
          <a:ln>
            <a:solidFill>
              <a:srgbClr val="1333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Forma Livre: Forma 16">
            <a:extLst>
              <a:ext uri="{FF2B5EF4-FFF2-40B4-BE49-F238E27FC236}">
                <a16:creationId xmlns:a16="http://schemas.microsoft.com/office/drawing/2014/main" id="{70DD10DC-99C5-4F9F-A74D-10550EB0B1E4}"/>
              </a:ext>
            </a:extLst>
          </p:cNvPr>
          <p:cNvSpPr/>
          <p:nvPr/>
        </p:nvSpPr>
        <p:spPr>
          <a:xfrm rot="19504936">
            <a:off x="8187250" y="2836329"/>
            <a:ext cx="1875376" cy="1021222"/>
          </a:xfrm>
          <a:custGeom>
            <a:avLst/>
            <a:gdLst>
              <a:gd name="connsiteX0" fmla="*/ 0 w 1557337"/>
              <a:gd name="connsiteY0" fmla="*/ 757238 h 757238"/>
              <a:gd name="connsiteX1" fmla="*/ 909637 w 1557337"/>
              <a:gd name="connsiteY1" fmla="*/ 428625 h 757238"/>
              <a:gd name="connsiteX2" fmla="*/ 1557337 w 1557337"/>
              <a:gd name="connsiteY2" fmla="*/ 0 h 757238"/>
              <a:gd name="connsiteX0" fmla="*/ 0 w 1557337"/>
              <a:gd name="connsiteY0" fmla="*/ 757238 h 757238"/>
              <a:gd name="connsiteX1" fmla="*/ 833437 w 1557337"/>
              <a:gd name="connsiteY1" fmla="*/ 428625 h 757238"/>
              <a:gd name="connsiteX2" fmla="*/ 1557337 w 1557337"/>
              <a:gd name="connsiteY2" fmla="*/ 0 h 757238"/>
            </a:gdLst>
            <a:ahLst/>
            <a:cxnLst>
              <a:cxn ang="0">
                <a:pos x="connsiteX0" y="connsiteY0"/>
              </a:cxn>
              <a:cxn ang="0">
                <a:pos x="connsiteX1" y="connsiteY1"/>
              </a:cxn>
              <a:cxn ang="0">
                <a:pos x="connsiteX2" y="connsiteY2"/>
              </a:cxn>
            </a:cxnLst>
            <a:rect l="l" t="t" r="r" b="b"/>
            <a:pathLst>
              <a:path w="1557337" h="757238">
                <a:moveTo>
                  <a:pt x="0" y="757238"/>
                </a:moveTo>
                <a:cubicBezTo>
                  <a:pt x="325040" y="656034"/>
                  <a:pt x="573881" y="554831"/>
                  <a:pt x="833437" y="428625"/>
                </a:cubicBezTo>
                <a:cubicBezTo>
                  <a:pt x="1092993" y="302419"/>
                  <a:pt x="1436687" y="118269"/>
                  <a:pt x="1557337" y="0"/>
                </a:cubicBezTo>
              </a:path>
            </a:pathLst>
          </a:cu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CaixaDeTexto 17">
            <a:extLst>
              <a:ext uri="{FF2B5EF4-FFF2-40B4-BE49-F238E27FC236}">
                <a16:creationId xmlns:a16="http://schemas.microsoft.com/office/drawing/2014/main" id="{DC5D31D1-CC56-4B36-BAE4-6F55F721DEB8}"/>
              </a:ext>
            </a:extLst>
          </p:cNvPr>
          <p:cNvSpPr txBox="1"/>
          <p:nvPr/>
        </p:nvSpPr>
        <p:spPr>
          <a:xfrm>
            <a:off x="1346395" y="5299529"/>
            <a:ext cx="5157702" cy="307777"/>
          </a:xfrm>
          <a:prstGeom prst="rect">
            <a:avLst/>
          </a:prstGeom>
          <a:noFill/>
        </p:spPr>
        <p:txBody>
          <a:bodyPr wrap="square">
            <a:spAutoFit/>
          </a:bodyPr>
          <a:lstStyle/>
          <a:p>
            <a:pPr algn="ctr"/>
            <a:r>
              <a:rPr lang="pt-BR" sz="1400" b="1" kern="10" dirty="0">
                <a:solidFill>
                  <a:srgbClr val="13331B"/>
                </a:solidFill>
                <a:latin typeface="Montserrat" panose="00000500000000000000" pitchFamily="2" charset="0"/>
              </a:rPr>
              <a:t>CABO MANTIDO ESTICADO FORA DE UTILIZAÇÃO</a:t>
            </a:r>
          </a:p>
        </p:txBody>
      </p:sp>
      <p:sp>
        <p:nvSpPr>
          <p:cNvPr id="19" name="CaixaDeTexto 18">
            <a:extLst>
              <a:ext uri="{FF2B5EF4-FFF2-40B4-BE49-F238E27FC236}">
                <a16:creationId xmlns:a16="http://schemas.microsoft.com/office/drawing/2014/main" id="{849CDB51-404A-48F0-9DCF-52FE15A89EAA}"/>
              </a:ext>
            </a:extLst>
          </p:cNvPr>
          <p:cNvSpPr txBox="1"/>
          <p:nvPr/>
        </p:nvSpPr>
        <p:spPr>
          <a:xfrm>
            <a:off x="2853038" y="5714438"/>
            <a:ext cx="2058278" cy="307777"/>
          </a:xfrm>
          <a:prstGeom prst="rect">
            <a:avLst/>
          </a:prstGeom>
          <a:noFill/>
        </p:spPr>
        <p:txBody>
          <a:bodyPr wrap="square">
            <a:spAutoFit/>
          </a:bodyPr>
          <a:lstStyle/>
          <a:p>
            <a:pPr algn="ctr"/>
            <a:r>
              <a:rPr lang="pt-BR" sz="1400" b="1" kern="10" dirty="0">
                <a:solidFill>
                  <a:srgbClr val="C00000"/>
                </a:solidFill>
                <a:latin typeface="Montserrat" panose="00000500000000000000" pitchFamily="2" charset="0"/>
              </a:rPr>
              <a:t>INCORRETO</a:t>
            </a:r>
          </a:p>
        </p:txBody>
      </p:sp>
      <p:sp>
        <p:nvSpPr>
          <p:cNvPr id="20" name="Retângulo: Cantos Arredondados 19">
            <a:extLst>
              <a:ext uri="{FF2B5EF4-FFF2-40B4-BE49-F238E27FC236}">
                <a16:creationId xmlns:a16="http://schemas.microsoft.com/office/drawing/2014/main" id="{F6F3BD27-49A3-4455-BBBB-EE73E63DE4E0}"/>
              </a:ext>
            </a:extLst>
          </p:cNvPr>
          <p:cNvSpPr/>
          <p:nvPr/>
        </p:nvSpPr>
        <p:spPr>
          <a:xfrm>
            <a:off x="3170463" y="5669883"/>
            <a:ext cx="1419942" cy="388017"/>
          </a:xfrm>
          <a:prstGeom prst="roundRect">
            <a:avLst>
              <a:gd name="adj" fmla="val 4809"/>
            </a:avLst>
          </a:prstGeom>
          <a:noFill/>
          <a:ln>
            <a:solidFill>
              <a:srgbClr val="13331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970604432"/>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4736</TotalTime>
  <Words>1346</Words>
  <Application>Microsoft Office PowerPoint</Application>
  <PresentationFormat>Widescreen</PresentationFormat>
  <Paragraphs>172</Paragraphs>
  <Slides>41</Slides>
  <Notes>0</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41</vt:i4>
      </vt:variant>
    </vt:vector>
  </HeadingPairs>
  <TitlesOfParts>
    <vt:vector size="47" baseType="lpstr">
      <vt:lpstr>Arial</vt:lpstr>
      <vt:lpstr>Calibri</vt:lpstr>
      <vt:lpstr>Calibri Light</vt:lpstr>
      <vt:lpstr>Montserrat</vt:lpstr>
      <vt:lpstr>Montserrat Black</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Herbert Bento; Natanael Moreira</dc:creator>
  <cp:lastModifiedBy>938</cp:lastModifiedBy>
  <cp:revision>52</cp:revision>
  <dcterms:created xsi:type="dcterms:W3CDTF">2021-09-14T23:30:19Z</dcterms:created>
  <dcterms:modified xsi:type="dcterms:W3CDTF">2021-11-05T15:04:17Z</dcterms:modified>
  <cp:version>Escola da Prevencao SST 2022</cp:version>
</cp:coreProperties>
</file>