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4660"/>
  </p:normalViewPr>
  <p:slideViewPr>
    <p:cSldViewPr>
      <p:cViewPr varScale="1">
        <p:scale>
          <a:sx n="70" d="100"/>
          <a:sy n="70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375E-C751-49FA-BEA8-33027437B5F0}" type="datetimeFigureOut">
              <a:rPr lang="pt-BR" smtClean="0"/>
              <a:pPr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5125-7A8A-4FC2-A1B8-32006633BB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otos de trabalhos em estalei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0"/>
            <a:ext cx="2600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NR = 34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57422" y="0"/>
            <a:ext cx="678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CONDIÇÕES E MEIO  AMBIENTE DE TRABALHO </a:t>
            </a:r>
          </a:p>
          <a:p>
            <a:r>
              <a:rPr lang="pt-BR" sz="2400" b="1" dirty="0"/>
              <a:t>NA INDUSTRIA DA CONSTRUÇÃO E REPARAÇÃO </a:t>
            </a:r>
          </a:p>
          <a:p>
            <a:r>
              <a:rPr lang="pt-BR" sz="2400" b="1" dirty="0"/>
              <a:t>NAVAL.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288340"/>
            <a:ext cx="72267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ALEX  FERREIRA  DA  SILVA 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TÉCNICO  DE SEGURANÇA DO  TRABALHO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REG :0007911 TEM/PE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m para fotos de trabalho a qu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MEDIDAS DE ORDEM GERAL</a:t>
            </a:r>
          </a:p>
          <a:p>
            <a:r>
              <a:rPr lang="pt-BR" sz="2400" b="1" dirty="0"/>
              <a:t>34.5.</a:t>
            </a:r>
            <a:r>
              <a:rPr lang="pt-BR" sz="2400" b="1" dirty="0">
                <a:solidFill>
                  <a:srgbClr val="0070C0"/>
                </a:solidFill>
              </a:rPr>
              <a:t>2 INSPEÇÃO PRELIMINAR</a:t>
            </a:r>
          </a:p>
          <a:p>
            <a:r>
              <a:rPr lang="pt-BR" sz="2400" b="1" dirty="0"/>
              <a:t>34.5.2.1 NOS LOCAIS ONDE SE REALIZAM </a:t>
            </a:r>
            <a:r>
              <a:rPr lang="pt-BR" sz="2400" b="1" dirty="0">
                <a:solidFill>
                  <a:srgbClr val="FF0000"/>
                </a:solidFill>
              </a:rPr>
              <a:t>TRABALHOS A QUENTE </a:t>
            </a:r>
            <a:r>
              <a:rPr lang="pt-BR" sz="2400" b="1" dirty="0"/>
              <a:t>DEVE SER EFETUADA INSPEÇÃO PRELIMINAR, DE MODO A ASSEGURAR</a:t>
            </a:r>
          </a:p>
          <a:p>
            <a:r>
              <a:rPr lang="pt-BR" sz="2400" b="1" dirty="0"/>
              <a:t>QUE:</a:t>
            </a:r>
          </a:p>
          <a:p>
            <a:r>
              <a:rPr lang="pt-BR" sz="2400" b="1" dirty="0"/>
              <a:t>A) O LOCAL DE TRABALHO E ÁREAS ADJACENTES ESTEJAM LIMPOS, SECOS E ISENTOS DE AGENTES COMBUSTÍVEIS, INFLAMÁVEIS, TÓXICOS</a:t>
            </a:r>
          </a:p>
          <a:p>
            <a:r>
              <a:rPr lang="pt-BR" sz="2400" b="1" dirty="0"/>
              <a:t>E CONTAMINANTES;</a:t>
            </a:r>
          </a:p>
          <a:p>
            <a:r>
              <a:rPr lang="pt-BR" sz="2400" b="1" dirty="0"/>
              <a:t>B) A ÁREA SOMENTE SEJA LIBERADA APÓS CONSTATAÇÃO DA AUSÊNCIA DE ATIVIDADES INCOMPATÍVEIS COM O TRABALHO A QUENTE;</a:t>
            </a:r>
          </a:p>
          <a:p>
            <a:r>
              <a:rPr lang="pt-BR" sz="2400" b="1" dirty="0"/>
              <a:t>C) O TRABALHO A QUENTE SEJA EXECUTADO POR TRABALHADOR CAPACITADO</a:t>
            </a:r>
          </a:p>
        </p:txBody>
      </p:sp>
      <p:pic>
        <p:nvPicPr>
          <p:cNvPr id="24578" name="Picture 2" descr="Resultado de imagem para fotos de trabalho a qu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429132"/>
            <a:ext cx="4429156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34.5.3 </a:t>
            </a:r>
            <a:r>
              <a:rPr lang="pt-BR" b="1" dirty="0">
                <a:solidFill>
                  <a:srgbClr val="FF0000"/>
                </a:solidFill>
              </a:rPr>
              <a:t>PROTEÇÃO CONTRA INCÊNDIO</a:t>
            </a:r>
          </a:p>
          <a:p>
            <a:r>
              <a:rPr lang="pt-BR" b="1" dirty="0"/>
              <a:t>34.5.3.1 CABE AOS EMPREGADORES TOMAR AS SEGUINTES MEDIDAS DE PROTEÇÃO CONTRA INCÊNDIO NOS LOCAIS ONDE SE REALIZAM</a:t>
            </a:r>
          </a:p>
          <a:p>
            <a:r>
              <a:rPr lang="pt-BR" b="1" dirty="0">
                <a:solidFill>
                  <a:srgbClr val="FF0000"/>
                </a:solidFill>
              </a:rPr>
              <a:t>TRABALHOS A QUENTE</a:t>
            </a:r>
            <a:r>
              <a:rPr lang="pt-BR" b="1" dirty="0"/>
              <a:t>:</a:t>
            </a:r>
          </a:p>
          <a:p>
            <a:r>
              <a:rPr lang="pt-BR" b="1" dirty="0"/>
              <a:t>A) PROVIDENCIAR A ELIMINAÇÃO OU MANTER SOB CONTROLE POSSÍVEIS RISCOS DE INCÊNDIOS;</a:t>
            </a:r>
          </a:p>
          <a:p>
            <a:r>
              <a:rPr lang="pt-BR" b="1" dirty="0"/>
              <a:t>B) INSTALAR PROTEÇÃO FÍSICA ADEQUADA CONTRA FOGO, RESPINGOS, CALOR, FAGULHAS OU BORRAS, DE MODO A EVITAR O CONTATO COM</a:t>
            </a:r>
          </a:p>
          <a:p>
            <a:r>
              <a:rPr lang="pt-BR" b="1" dirty="0"/>
              <a:t>MATERIAIS COMBUSTÍVEIS OU INFLAMÁVEIS, BEM COMO INTERFERIR EM ATIVIDADES PARALELAS OU NA CIRCULAÇÃO DE PESSOAS;</a:t>
            </a:r>
          </a:p>
          <a:p>
            <a:r>
              <a:rPr lang="pt-BR" b="1" dirty="0"/>
              <a:t>C) MANTER DESIMPEDIDO E PRÓXIMO À ÁREA DE TRABALHO SISTEMA DE COMBATE A INCÊNDIO, ESPECIFICADO CONFORME TIPO E</a:t>
            </a:r>
          </a:p>
          <a:p>
            <a:r>
              <a:rPr lang="pt-BR" b="1" dirty="0"/>
              <a:t>QUANTIDADE DE INFLAMÁVEIS E/OU COMBUSTÍVEIS PRESENTES;</a:t>
            </a:r>
          </a:p>
          <a:p>
            <a:r>
              <a:rPr lang="pt-BR" b="1" dirty="0"/>
              <a:t>D) INSPECIONAR O LOCAL E AS ÁREAS ADJACENTES AO TÉRMINO DO TRABALHO, A FIM DE EVITAR PRINCÍPIOS DE INCÊNDIO</a:t>
            </a:r>
          </a:p>
        </p:txBody>
      </p:sp>
      <p:pic>
        <p:nvPicPr>
          <p:cNvPr id="25602" name="Picture 2" descr="Resultado de imagem para fotos de materiais contra incênd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9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34.5.4 </a:t>
            </a:r>
            <a:r>
              <a:rPr lang="pt-BR" sz="2400" b="1" dirty="0">
                <a:solidFill>
                  <a:srgbClr val="FF0000"/>
                </a:solidFill>
              </a:rPr>
              <a:t>CONTROLE DE FUMOS E CONTAMINANTES</a:t>
            </a:r>
          </a:p>
          <a:p>
            <a:r>
              <a:rPr lang="pt-BR" sz="2400" b="1" dirty="0"/>
              <a:t>34.5.4.1 PARA O CONTROLE DE FUMOS E CONTAMINANTES DECORRENTES DOS </a:t>
            </a:r>
            <a:r>
              <a:rPr lang="pt-BR" sz="2400" b="1" dirty="0">
                <a:solidFill>
                  <a:srgbClr val="FF0000"/>
                </a:solidFill>
              </a:rPr>
              <a:t>TRABALHOS A QUENTE </a:t>
            </a:r>
            <a:r>
              <a:rPr lang="pt-BR" sz="2400" b="1" dirty="0"/>
              <a:t>DEVEM SER IMPLEMENTADAS AS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SEGUINTES MEDIDAS</a:t>
            </a:r>
            <a:r>
              <a:rPr lang="pt-BR" sz="2400" b="1" dirty="0"/>
              <a:t>:</a:t>
            </a:r>
          </a:p>
          <a:p>
            <a:r>
              <a:rPr lang="pt-BR" sz="2400" b="1" dirty="0"/>
              <a:t>A) LIMPAR ADEQUADAMENTE A SUPERFÍCIE E REMOVER OS PRODUTOS DE LIMPEZA UTILIZADOS, ANTES DE REALIZAR QUALQUER</a:t>
            </a:r>
          </a:p>
          <a:p>
            <a:r>
              <a:rPr lang="pt-BR" sz="2400" b="1" dirty="0"/>
              <a:t>OPERAÇÃO;</a:t>
            </a:r>
          </a:p>
          <a:p>
            <a:r>
              <a:rPr lang="pt-BR" sz="2400" b="1" dirty="0"/>
              <a:t>B) PROVIDENCIAR RENOVAÇÃO DE AR A FIM DE ELIMINAR GASES, VAPORES E FUMOS EMPREGADOS E/OU GERADOS DURANTE OS</a:t>
            </a:r>
          </a:p>
          <a:p>
            <a:r>
              <a:rPr lang="pt-BR" sz="2400" b="1" dirty="0"/>
              <a:t>TRABALHOS A QUENTE.</a:t>
            </a:r>
          </a:p>
        </p:txBody>
      </p:sp>
      <p:pic>
        <p:nvPicPr>
          <p:cNvPr id="1026" name="Picture 2" descr="Resultado de imagem para fotos de exaus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00504"/>
            <a:ext cx="4714876" cy="2857496"/>
          </a:xfrm>
          <a:prstGeom prst="rect">
            <a:avLst/>
          </a:prstGeom>
          <a:noFill/>
        </p:spPr>
      </p:pic>
      <p:pic>
        <p:nvPicPr>
          <p:cNvPr id="1028" name="Picture 4" descr="Resultado de imagem para fotos de exaust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3678"/>
            <a:ext cx="4429124" cy="2824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34.5.4.2 </a:t>
            </a:r>
            <a:r>
              <a:rPr lang="pt-BR" sz="2400" b="1" dirty="0">
                <a:solidFill>
                  <a:srgbClr val="FF0000"/>
                </a:solidFill>
              </a:rPr>
              <a:t>SEMPRE QUE OCORRER MUDANÇA NAS CONDIÇÕES AMBIENTAIS ESTABELECIDAS AS ATIVIDADES DEVEM SER INTERROMPIDAS,</a:t>
            </a:r>
          </a:p>
          <a:p>
            <a:r>
              <a:rPr lang="pt-BR" sz="2400" b="1" dirty="0"/>
              <a:t>AVALIANDO-SE AS CONDIÇÕES AMBIENTAIS E ADOTANDO-SE AS MEDIDAS NECESSÁRIAS PARA ADEQUAR A RENOVAÇÃO DE </a:t>
            </a:r>
            <a:r>
              <a:rPr lang="pt-BR" sz="2400" b="1" dirty="0">
                <a:solidFill>
                  <a:srgbClr val="FF0000"/>
                </a:solidFill>
              </a:rPr>
              <a:t>AR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34.5.4.3 QUANDO A COMPOSIÇÃO DO REVESTIMENTO DA PEÇA OU DOS GASES LIBERADOS NO PROCESSO DE SOLDA/AQUECIMENTO NÃO</a:t>
            </a:r>
          </a:p>
          <a:p>
            <a:r>
              <a:rPr lang="pt-BR" sz="2400" b="1" dirty="0"/>
              <a:t>FOR CONHECIDA, DEVE SER UTILIZADO EQUIPAMENTO AUTÔNOMO DE PROTEÇÃO RESPIRATÓRIA OU PROTEÇÃO RESPIRATÓRIA DE ADUÇÃO POR</a:t>
            </a:r>
          </a:p>
          <a:p>
            <a:r>
              <a:rPr lang="pt-BR" sz="2400" b="1" dirty="0"/>
              <a:t>LINHA DE AR COMPRIMIDO, DE ACORDO COM O PREVISTO NO PROGRAMA DE PROTEÇÃO RESPIRATÓRIA - PPR</a:t>
            </a:r>
          </a:p>
        </p:txBody>
      </p:sp>
      <p:pic>
        <p:nvPicPr>
          <p:cNvPr id="26626" name="Picture 2" descr="Resultado de imagem para fotos de máscara autônoma de respir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429132"/>
            <a:ext cx="3286116" cy="2428868"/>
          </a:xfrm>
          <a:prstGeom prst="rect">
            <a:avLst/>
          </a:prstGeom>
          <a:noFill/>
        </p:spPr>
      </p:pic>
      <p:pic>
        <p:nvPicPr>
          <p:cNvPr id="26628" name="Picture 4" descr="Resultado de imagem para fotos de máscara autônoma de respiraç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3071834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34.5.5 </a:t>
            </a:r>
            <a:r>
              <a:rPr lang="pt-BR" sz="2800" b="1" dirty="0">
                <a:solidFill>
                  <a:srgbClr val="FF0000"/>
                </a:solidFill>
              </a:rPr>
              <a:t>UTILIZAÇÃO DE GASES</a:t>
            </a:r>
          </a:p>
          <a:p>
            <a:r>
              <a:rPr lang="pt-BR" sz="2800" b="1" dirty="0"/>
              <a:t>34.5.5.1 NOS TRABALHOS A QUENTE QUE UTILIZEM GASES DEVEM SER ADOTADAS AS </a:t>
            </a:r>
            <a:r>
              <a:rPr lang="pt-BR" sz="2800" b="1" dirty="0">
                <a:solidFill>
                  <a:srgbClr val="FF0000"/>
                </a:solidFill>
              </a:rPr>
              <a:t>SEGUINTES MEDIDAS</a:t>
            </a:r>
            <a:r>
              <a:rPr lang="pt-BR" sz="2800" b="1" dirty="0"/>
              <a:t>:</a:t>
            </a:r>
          </a:p>
          <a:p>
            <a:r>
              <a:rPr lang="pt-BR" sz="2800" b="1" dirty="0"/>
              <a:t>A) UTILIZAR SOMENTE GASES ADEQUADOS À APLICAÇÃO, DE ACORDO COM AS INFORMAÇÕES DO FABRICANTE;</a:t>
            </a:r>
          </a:p>
          <a:p>
            <a:r>
              <a:rPr lang="pt-BR" sz="2800" b="1" dirty="0"/>
              <a:t>B) SEGUIR AS DETERMINAÇÕES INDICADAS NA FICHA DE INFORMAÇÃO DE SEGURANÇA DE PRODUTOS QUÍMICOS - FISPQ;</a:t>
            </a:r>
          </a:p>
          <a:p>
            <a:r>
              <a:rPr lang="pt-BR" sz="2800" b="1" dirty="0"/>
              <a:t>C) USAR REGULADORES DE PRESSÃO CALIBRADOS E EM CONFORMIDADE COM O GÁS EMPREGADO.</a:t>
            </a:r>
          </a:p>
        </p:txBody>
      </p:sp>
      <p:pic>
        <p:nvPicPr>
          <p:cNvPr id="2765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67200"/>
            <a:ext cx="535785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34.5.5.2</a:t>
            </a:r>
            <a:r>
              <a:rPr lang="pt-BR" sz="3200" b="1" dirty="0">
                <a:solidFill>
                  <a:srgbClr val="FF0000"/>
                </a:solidFill>
              </a:rPr>
              <a:t> É PROIBIDA A INSTALAÇÃO DE ADAPTADORES ENTRE O CILINDRO E O REGULADOR DE PRESSÃO</a:t>
            </a:r>
            <a:r>
              <a:rPr lang="pt-BR" sz="3200" b="1" dirty="0"/>
              <a:t>.</a:t>
            </a:r>
          </a:p>
          <a:p>
            <a:r>
              <a:rPr lang="pt-BR" sz="3200" b="1" dirty="0"/>
              <a:t>34.5.5.3 NO CASO DE EQUIPAMENTO DE OXIACETILENO, DEVE SER UTILIZADO DISPOSITIVO CONTRA RETROCESSO DE CHAMA NAS</a:t>
            </a:r>
          </a:p>
          <a:p>
            <a:r>
              <a:rPr lang="pt-BR" sz="3200" b="1" dirty="0"/>
              <a:t>ALIMENTAÇÕES DA MANGUEIRA E DO MAÇARICO</a:t>
            </a:r>
          </a:p>
        </p:txBody>
      </p:sp>
      <p:pic>
        <p:nvPicPr>
          <p:cNvPr id="2867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578647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m para fotos de maçarico com retrocesso de cha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34.5.5.4 </a:t>
            </a:r>
            <a:r>
              <a:rPr lang="pt-BR" sz="2400" b="1" dirty="0">
                <a:solidFill>
                  <a:srgbClr val="FF0000"/>
                </a:solidFill>
              </a:rPr>
              <a:t>QUANTO AO CIRCUITO DE GÁS, DEVEM SER OBSERVADAS</a:t>
            </a:r>
            <a:r>
              <a:rPr lang="pt-BR" sz="2400" b="1" dirty="0"/>
              <a:t>:</a:t>
            </a:r>
          </a:p>
          <a:p>
            <a:r>
              <a:rPr lang="pt-BR" sz="2400" b="1" dirty="0"/>
              <a:t>A) A INSPEÇÃO ANTES DO INÍCIO DO TRABALHO, DE MODO A ASSEGURAR A AUSÊNCIA DE VAZAMENTOS E O SEU PERFEITO ESTADO DE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FUNCIONAMENTO</a:t>
            </a:r>
            <a:r>
              <a:rPr lang="pt-BR" sz="2400" b="1" dirty="0"/>
              <a:t>;</a:t>
            </a:r>
          </a:p>
          <a:p>
            <a:r>
              <a:rPr lang="pt-BR" sz="2400" b="1" dirty="0"/>
              <a:t>B) MANUTENÇÃO COM A PERIODICIDADE ESTABELECIDA NO PROCEDIMENTO DA EMPRESA, CONFORME ESPECIFICAÇÕES TÉCNICAS DO</a:t>
            </a:r>
          </a:p>
          <a:p>
            <a:r>
              <a:rPr lang="pt-BR" sz="2400" b="1" dirty="0"/>
              <a:t>FABRICANTE/FORNECEDOR.</a:t>
            </a:r>
          </a:p>
          <a:p>
            <a:r>
              <a:rPr lang="pt-BR" sz="2400" b="1" dirty="0"/>
              <a:t>34.5.5.5 SOMENTE É PERMITIDO EMENDAR MANGUEIRAS POR MEIO DO USO DE CONECTOR, EM CONFORMIDADE COM AS</a:t>
            </a:r>
          </a:p>
          <a:p>
            <a:r>
              <a:rPr lang="pt-BR" sz="2400" b="1" dirty="0"/>
              <a:t>ESPECIFICAÇÕES TÉCNICAS DO FORNECEDOR/FABRICANTE.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835824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34.5.5.6 </a:t>
            </a:r>
            <a:r>
              <a:rPr lang="pt-BR" sz="2000" b="1" dirty="0">
                <a:solidFill>
                  <a:srgbClr val="FF0000"/>
                </a:solidFill>
              </a:rPr>
              <a:t>OS CILINDROS DE GÁS DEVEM SER:</a:t>
            </a:r>
          </a:p>
          <a:p>
            <a:r>
              <a:rPr lang="pt-BR" sz="2000" b="1" dirty="0"/>
              <a:t>A) MANTIDOS EM POSIÇÃO VERTICAL, FIXADOS E DISTANTES DE CHAMAS, FONTES DE CENTELHAMENTO, CALOR OU DE PRODUTOS</a:t>
            </a:r>
          </a:p>
          <a:p>
            <a:r>
              <a:rPr lang="pt-BR" sz="2000" b="1" dirty="0"/>
              <a:t>INFLAMÁVEIS;</a:t>
            </a:r>
          </a:p>
          <a:p>
            <a:r>
              <a:rPr lang="pt-BR" sz="2000" b="1" dirty="0"/>
              <a:t>B) INSTALADOS DE FORMA A NÃO SE TORNAR PARTE DE CIRCUITO ELÉTRICO, MESMO QUE ACIDENTALMENTE;</a:t>
            </a:r>
          </a:p>
          <a:p>
            <a:r>
              <a:rPr lang="pt-BR" sz="2000" b="1" dirty="0"/>
              <a:t>C) TRANSPORTADOS NA POSIÇÃO VERTICAL, COM CAPACETE ROSQUEADO, POR MEIO DE EQUIPAMENTOS APROPRIADOS, DEVIDAMENTE</a:t>
            </a:r>
          </a:p>
          <a:p>
            <a:r>
              <a:rPr lang="pt-BR" sz="2000" b="1" dirty="0"/>
              <a:t>FIXADOS, EVITANDO-SE COLISÕES;</a:t>
            </a:r>
          </a:p>
          <a:p>
            <a:r>
              <a:rPr lang="pt-BR" sz="2000" b="1" dirty="0"/>
              <a:t>D) QUANDO INOPERANTES E/OU VAZIOS, MANTIDOS COM AS VÁLVULAS FECHADAS E GUARDADOS COM O PROTETOR DE VÁLVULAS</a:t>
            </a:r>
          </a:p>
          <a:p>
            <a:r>
              <a:rPr lang="pt-BR" sz="2000" b="1" dirty="0"/>
              <a:t>(CAPACETE ROSQUEADO).</a:t>
            </a:r>
          </a:p>
        </p:txBody>
      </p:sp>
      <p:pic>
        <p:nvPicPr>
          <p:cNvPr id="3174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57562"/>
            <a:ext cx="542928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34.1 </a:t>
            </a:r>
            <a:r>
              <a:rPr lang="pt-BR" sz="4400" b="1" dirty="0">
                <a:solidFill>
                  <a:srgbClr val="FF0000"/>
                </a:solidFill>
              </a:rPr>
              <a:t>OBJETIVO E CAMPO DE APLICAÇÃO</a:t>
            </a:r>
          </a:p>
          <a:p>
            <a:r>
              <a:rPr lang="pt-BR" sz="2800" b="1" dirty="0"/>
              <a:t>34.1.1 ESTA NORMA REGULAMENTADORA - NR ESTABELECE OS REQUISITOS MÍNIMOS E AS MEDIDAS DE PROTEÇÃO À SEGURANÇA, À</a:t>
            </a:r>
          </a:p>
          <a:p>
            <a:r>
              <a:rPr lang="pt-BR" sz="2800" b="1" dirty="0"/>
              <a:t>SAÚDE E AO MEIO AMBIENTE DE TRABALHO NAS ATIVIDADES DA INDÚSTRIA DE CONSTRUÇÃO E REPARAÇÃO NAVAL.</a:t>
            </a:r>
          </a:p>
          <a:p>
            <a:r>
              <a:rPr lang="pt-BR" sz="2800" b="1" dirty="0"/>
              <a:t>34.1.2 CONSIDERAM-SE ATIVIDADES DA INDÚSTRIA DA CONSTRUÇÃO E REPARAÇÃO NAVAL TODAS AQUELAS DESENVOLVIDAS NO ÂMBITO</a:t>
            </a:r>
          </a:p>
          <a:p>
            <a:r>
              <a:rPr lang="pt-BR" sz="2800" b="1" dirty="0"/>
              <a:t>DAS INSTALAÇÕES EMPREGADAS PARA ESTE FIM OU NAS PRÓPRIAS EMBARCAÇÕES E ESTRUTURAS, TAIS COMO NAVIOS, BARCOS, LANCHAS,</a:t>
            </a:r>
          </a:p>
          <a:p>
            <a:r>
              <a:rPr lang="pt-BR" sz="2800" b="1" dirty="0"/>
              <a:t>PLATAFORMAS FIXAS OU FLUTUANTES, DENTRE OUTRAS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34.5.5.7 </a:t>
            </a:r>
            <a:r>
              <a:rPr lang="pt-BR" sz="2400" b="1" dirty="0">
                <a:solidFill>
                  <a:srgbClr val="FF0000"/>
                </a:solidFill>
              </a:rPr>
              <a:t>É PROIBIDA A INSTALAÇÃO DE CILINDROS DE GASES EM AMBIENTES CONFINADOS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34.5.5.8 SEMPRE QUE O SERVIÇO FOR INTERROMPIDO, DEVEM SER FECHADAS AS VÁLVULAS DOS CILINDROS, DOS MAÇARICOS E DOS</a:t>
            </a:r>
          </a:p>
          <a:p>
            <a:r>
              <a:rPr lang="pt-BR" sz="2400" b="1" dirty="0"/>
              <a:t>DISTRIBUIDORES DE GASES.</a:t>
            </a:r>
          </a:p>
          <a:p>
            <a:r>
              <a:rPr lang="pt-BR" sz="2400" b="1" dirty="0"/>
              <a:t>34.5.5.9 AO TÉRMINO DO SERVIÇO, AS MANGUEIRAS DE ALIMENTAÇÃO DEVEM SER DESCONECTADAS.</a:t>
            </a:r>
          </a:p>
          <a:p>
            <a:r>
              <a:rPr lang="pt-BR" sz="2400" b="1" dirty="0"/>
              <a:t>34.5.5.10 OS EQUIPAMENTOS INOPERANTES E AS MANGUEIRAS DE GASES DEVEM SER MANTIDOS FORA DOS ESPAÇOS CONFINADOS</a:t>
            </a:r>
          </a:p>
        </p:txBody>
      </p:sp>
      <p:pic>
        <p:nvPicPr>
          <p:cNvPr id="32770" name="Picture 2" descr="Resultado de imagem para fotos de trabalho de solda em espaço confin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86124"/>
            <a:ext cx="6643734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34.5.6 </a:t>
            </a:r>
            <a:r>
              <a:rPr lang="pt-BR" sz="2400" b="1" dirty="0">
                <a:solidFill>
                  <a:srgbClr val="FF0000"/>
                </a:solidFill>
              </a:rPr>
              <a:t>EQUIPAMENTOS ELÉTRICOS</a:t>
            </a:r>
          </a:p>
          <a:p>
            <a:r>
              <a:rPr lang="pt-BR" sz="2400" b="1" dirty="0"/>
              <a:t>34.5.6.1 OS EQUIPAMENTOS ELÉTRICOS E SEUS ACESSÓRIOS DEVEM SER ATERRADOS A UM PONTO SEGURO DE ATERRAMENTO E INSTALADOS</a:t>
            </a:r>
          </a:p>
          <a:p>
            <a:r>
              <a:rPr lang="pt-BR" sz="2400" b="1" dirty="0"/>
              <a:t>DE ACORDO COM AS INSTRUÇÕES DO FABRICANTE.</a:t>
            </a:r>
          </a:p>
          <a:p>
            <a:r>
              <a:rPr lang="pt-BR" sz="2400" b="1" dirty="0"/>
              <a:t>34.5.6.2 DEVEM SER UTILIZADOS CABOS ELÉTRICOS DE BITOLA ADEQUADA ÀS APLICAÇÕES PREVISTAS, E COM A ISOLAÇÃO EM PERFEITO</a:t>
            </a:r>
          </a:p>
          <a:p>
            <a:r>
              <a:rPr lang="pt-BR" sz="2400" b="1" dirty="0"/>
              <a:t>ESTADO.</a:t>
            </a:r>
          </a:p>
          <a:p>
            <a:r>
              <a:rPr lang="pt-BR" sz="2400" b="1" dirty="0"/>
              <a:t>34.5.6.3 OS TERMINAIS DE SAÍDA DEVEM SER MANTIDOS EM BOM ESTADO, SEM PARTES QUEBRADAS OU ISOLAÇÃO TRINCADA,</a:t>
            </a:r>
          </a:p>
          <a:p>
            <a:r>
              <a:rPr lang="pt-BR" sz="2400" b="1" dirty="0"/>
              <a:t>PRINCIPALMENTE AQUELE LIGADO À PEÇA A SER SOLDADA.</a:t>
            </a:r>
          </a:p>
          <a:p>
            <a:r>
              <a:rPr lang="pt-BR" sz="2400" b="1" dirty="0"/>
              <a:t>34.5.6.4 DEVE SER ASSEGURADO QUE AS CONEXÕES ELÉTRICAS ESTEJAM BEM AJUSTADAS, LIMPAS E SECAS</a:t>
            </a:r>
          </a:p>
        </p:txBody>
      </p:sp>
      <p:pic>
        <p:nvPicPr>
          <p:cNvPr id="33794" name="Picture 2" descr="Resultado de imagem para fotos de aterramentos elétr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72074"/>
            <a:ext cx="5000660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</a:rPr>
              <a:t>MEDIDAS ESPECÍFICAS</a:t>
            </a:r>
          </a:p>
          <a:p>
            <a:r>
              <a:rPr lang="pt-BR" sz="2800" b="1" dirty="0"/>
              <a:t>34.5.7 DEVEM SER EMPREGADAS TÉCNICAS DE APR PARA:</a:t>
            </a:r>
          </a:p>
          <a:p>
            <a:r>
              <a:rPr lang="pt-BR" sz="2800" b="1" dirty="0"/>
              <a:t>A) DETERMINAR AS MEDIDAS DE CONTROLE;</a:t>
            </a:r>
          </a:p>
          <a:p>
            <a:r>
              <a:rPr lang="pt-BR" sz="2800" b="1" dirty="0"/>
              <a:t>B) DEFINIR O RAIO DE ABRANGÊNCIA;</a:t>
            </a:r>
          </a:p>
          <a:p>
            <a:r>
              <a:rPr lang="pt-BR" sz="2800" b="1" dirty="0"/>
              <a:t>C) SINALIZAR E ISOLAR A ÁREA;</a:t>
            </a:r>
          </a:p>
          <a:p>
            <a:r>
              <a:rPr lang="pt-BR" sz="2800" b="1" dirty="0"/>
              <a:t>D) AVALIAR A NECESSIDADE DE VIGILÂNCIA ESPECIAL CONTRA INCÊNDIOS (OBSERVADOR) E DE SISTEMA DE ALARME;</a:t>
            </a:r>
          </a:p>
          <a:p>
            <a:r>
              <a:rPr lang="pt-BR" sz="2800" b="1" dirty="0"/>
              <a:t>E) OUTRAS PROVIDÊNCIAS, SEMPRE QUE NECESSÁRIO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71942"/>
            <a:ext cx="392909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859"/>
            <a:ext cx="9144000" cy="666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34.6 </a:t>
            </a:r>
            <a:r>
              <a:rPr lang="pt-BR" sz="3200" b="1" dirty="0">
                <a:solidFill>
                  <a:srgbClr val="FF0000"/>
                </a:solidFill>
              </a:rPr>
              <a:t>TRABALHO EM ALTURA</a:t>
            </a:r>
          </a:p>
          <a:p>
            <a:r>
              <a:rPr lang="pt-BR" sz="3200" b="1" dirty="0"/>
              <a:t>34.6.1 CONSIDERA-SE TRABALHO EM ALTURA TODA ATIVIDADE EXECUTADA EM NÍVEIS DIFERENTES, E NA QUAL HAJA RISCO DE QUEDA</a:t>
            </a:r>
          </a:p>
          <a:p>
            <a:r>
              <a:rPr lang="pt-BR" sz="3200" b="1" dirty="0"/>
              <a:t>CAPAZ DE CAUSAR LESÃO AO TRABALHADOR.</a:t>
            </a:r>
          </a:p>
          <a:p>
            <a:r>
              <a:rPr lang="pt-BR" sz="3200" b="1" dirty="0"/>
              <a:t>34.6.1.1 ADICIONALMENTE, ESTA NORMA É APLICÁVEL A QUALQUER TRABALHO REALIZADO ACIMA DE DOIS METROS DE ALTURA DO PISO,</a:t>
            </a:r>
          </a:p>
          <a:p>
            <a:r>
              <a:rPr lang="pt-BR" sz="3200" b="1" dirty="0"/>
              <a:t>EM QUE HAJA RISCO DE QUEDA DO TRABALHADOR</a:t>
            </a:r>
          </a:p>
        </p:txBody>
      </p:sp>
      <p:pic>
        <p:nvPicPr>
          <p:cNvPr id="3686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4357694"/>
            <a:ext cx="3929058" cy="2500306"/>
          </a:xfrm>
          <a:prstGeom prst="rect">
            <a:avLst/>
          </a:prstGeom>
          <a:noFill/>
        </p:spPr>
      </p:pic>
      <p:pic>
        <p:nvPicPr>
          <p:cNvPr id="3686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4071934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34.6.2 </a:t>
            </a:r>
            <a:r>
              <a:rPr lang="pt-BR" sz="3200" b="1" dirty="0">
                <a:solidFill>
                  <a:srgbClr val="FF0000"/>
                </a:solidFill>
              </a:rPr>
              <a:t>PLANEJAMENTO E ORGANIZAÇÃO</a:t>
            </a:r>
          </a:p>
          <a:p>
            <a:r>
              <a:rPr lang="pt-BR" sz="2000" b="1" dirty="0"/>
              <a:t>34.6.2.1 TODO TRABALHO EM ALTURA SERÁ PLANEJADO, ORGANIZADO E EXECUTADO POR TRABALHADOR CAPACITADO E AUTORIZADO.</a:t>
            </a:r>
          </a:p>
          <a:p>
            <a:r>
              <a:rPr lang="pt-BR" sz="2000" b="1" dirty="0"/>
              <a:t>34.6.2.2 CONSIDERA-SE TRABALHADOR CAPACITADO PARA TRABALHO EM ALTURA AQUELE QUE FOI SUBMETIDO A TREINAMENTO, TEÓRICO E</a:t>
            </a:r>
          </a:p>
          <a:p>
            <a:r>
              <a:rPr lang="pt-BR" sz="2000" b="1" dirty="0"/>
              <a:t>PRÁTICO, COM CARGA HORÁRIA MÍNIMA DE OITO HORAS, CUJO CONTEÚDO PROGRAMÁTICO DEVE INCLUIR, ALÉM DOS RISCOS PRESENTES NA</a:t>
            </a:r>
          </a:p>
          <a:p>
            <a:r>
              <a:rPr lang="pt-BR" sz="2000" b="1" dirty="0"/>
              <a:t>ATIVIDADE:</a:t>
            </a:r>
          </a:p>
          <a:p>
            <a:r>
              <a:rPr lang="pt-BR" sz="2000" b="1" dirty="0"/>
              <a:t>A) OS EQUIPAMENTOS DE PROTEÇÃO COLETIVA E INDIVIDUAL PARA TRABALHO EM ALTURA: SELEÇÃO, INSPEÇÃO E LIMITAÇÃO DE USO;</a:t>
            </a:r>
          </a:p>
          <a:p>
            <a:r>
              <a:rPr lang="pt-BR" sz="2000" b="1" dirty="0"/>
              <a:t>B) AS CONDUTAS EM SITUAÇÕES DE EMERGÊNCIA, TAIS COMO SUSPENSÃO INERTE, PRINCÍPIOS DE INCÊNDIO, SALVAMENTO E ROTA DE</a:t>
            </a:r>
          </a:p>
          <a:p>
            <a:r>
              <a:rPr lang="pt-BR" sz="2000" b="1" dirty="0"/>
              <a:t>FUGA, DENTRE OUTRAS.</a:t>
            </a:r>
          </a:p>
        </p:txBody>
      </p:sp>
      <p:pic>
        <p:nvPicPr>
          <p:cNvPr id="3789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29067"/>
            <a:ext cx="5429288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34.6.2.6 </a:t>
            </a:r>
            <a:r>
              <a:rPr lang="pt-BR" sz="2400" b="1" dirty="0">
                <a:solidFill>
                  <a:srgbClr val="FF0000"/>
                </a:solidFill>
              </a:rPr>
              <a:t>NO PLANEJAMENTO DO TRABALHO, DEVEM SER ADOTADAS AS SEGUINTES MEDIDAS</a:t>
            </a:r>
            <a:r>
              <a:rPr lang="pt-BR" sz="2400" b="1" dirty="0"/>
              <a:t>:</a:t>
            </a:r>
          </a:p>
          <a:p>
            <a:r>
              <a:rPr lang="pt-BR" sz="2400" b="1" dirty="0"/>
              <a:t>A) MEDIDAS PARA EVITAR O TRABALHO EM ALTURA, SEMPRE QUE EXISTIR MEIO ALTERNATIVO DE EXECUÇÃO;</a:t>
            </a:r>
          </a:p>
          <a:p>
            <a:r>
              <a:rPr lang="pt-BR" sz="2400" b="1" dirty="0"/>
              <a:t>B) MEDIDAS QUE ELIMINEM O RISCO DE QUEDA DOS TRABALHADORES, NA IMPOSSIBILIDADE DE EXECUÇÃO DO TRABALHO DE OUTRA</a:t>
            </a:r>
          </a:p>
          <a:p>
            <a:r>
              <a:rPr lang="pt-BR" sz="2400" b="1" dirty="0"/>
              <a:t>FORMA;</a:t>
            </a:r>
          </a:p>
          <a:p>
            <a:r>
              <a:rPr lang="pt-BR" sz="2400" b="1" dirty="0"/>
              <a:t>C) MEDIDAS QUE MINIMIZEM A DISTÂNCIA E AS CONSEQUÊNCIAS DA QUEDA, QUANDO O RISCO DE QUEDA NÃO PUDER SER ELIMINADO.</a:t>
            </a:r>
          </a:p>
        </p:txBody>
      </p:sp>
      <p:pic>
        <p:nvPicPr>
          <p:cNvPr id="3891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6429420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34.6.2.7 </a:t>
            </a:r>
            <a:r>
              <a:rPr lang="pt-BR" sz="2400" b="1" dirty="0">
                <a:solidFill>
                  <a:srgbClr val="FF0000"/>
                </a:solidFill>
              </a:rPr>
              <a:t>A APR PARA OS TRABALHOS EM ALTURA DEVE SER REALIZADA E CONSIDERAR</a:t>
            </a:r>
            <a:r>
              <a:rPr lang="pt-BR" sz="2400" b="1" dirty="0"/>
              <a:t>:</a:t>
            </a:r>
          </a:p>
          <a:p>
            <a:r>
              <a:rPr lang="pt-BR" sz="2400" b="1" dirty="0"/>
              <a:t>A) AS CONDIÇÕES METEREOLÓGICAS ADVERSAS;</a:t>
            </a:r>
          </a:p>
          <a:p>
            <a:r>
              <a:rPr lang="pt-BR" sz="2400" b="1" dirty="0"/>
              <a:t>B) O LOCAL EM QUE OS SERVIÇOS SERÃO EXECUTADOS;</a:t>
            </a:r>
          </a:p>
          <a:p>
            <a:r>
              <a:rPr lang="pt-BR" sz="2400" b="1" dirty="0"/>
              <a:t>C) A AUTORIZAÇÃO DOS ENVOLVIDOS;</a:t>
            </a:r>
          </a:p>
          <a:p>
            <a:r>
              <a:rPr lang="pt-BR" sz="2400" b="1" dirty="0"/>
              <a:t>D) A SELEÇÃO, FORMA DE UTILIZAÇÃO E LIMITAÇÃO DE USO DOS EQUIPAMENTOS DE PROTEÇÃO COLETIVA E INDIVIDUAL, ATENDENDO AOS</a:t>
            </a:r>
          </a:p>
          <a:p>
            <a:r>
              <a:rPr lang="pt-BR" sz="2400" b="1" dirty="0"/>
              <a:t>PRINCÍPIOS DA REDUÇÃO DO IMPACTO E DOS FATORES DE QUEDA;</a:t>
            </a:r>
          </a:p>
          <a:p>
            <a:r>
              <a:rPr lang="pt-BR" sz="2400" b="1" dirty="0"/>
              <a:t>E) O RISCO DE QUEDA DE MATERIAIS;</a:t>
            </a:r>
          </a:p>
          <a:p>
            <a:r>
              <a:rPr lang="pt-BR" sz="2400" b="1" dirty="0"/>
              <a:t>F) AS SITUAÇÕES DE EMERGÊNCIA, ESPECIALMENTE AS ROTAS DE FUGA OU MEIOS DE ABANDONO DEVIDAMENTE SINALIZADOS</a:t>
            </a:r>
          </a:p>
        </p:txBody>
      </p:sp>
      <p:pic>
        <p:nvPicPr>
          <p:cNvPr id="39942" name="Picture 6" descr="Resultado de imagem para fotos de rotas de fu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9144000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34.6.2.8 </a:t>
            </a:r>
            <a:r>
              <a:rPr lang="pt-BR" sz="2000" b="1" dirty="0">
                <a:solidFill>
                  <a:srgbClr val="FF0000"/>
                </a:solidFill>
              </a:rPr>
              <a:t>ANTES DO INÍCIO DE QUALQUER TRABALHO EM ALTURA, DEVE SER EMITIDA PERMISSÃO DO TRABALHO, QUE CONTEMPLE</a:t>
            </a:r>
            <a:r>
              <a:rPr lang="pt-BR" sz="2000" b="1" dirty="0"/>
              <a:t>:</a:t>
            </a:r>
          </a:p>
          <a:p>
            <a:r>
              <a:rPr lang="pt-BR" sz="2000" b="1" dirty="0"/>
              <a:t>A) A INSPEÇÃO DAS PROTEÇÕES COLETIVAS E DOS EQUIPAMENTOS DE PROTEÇÃO INDIVIDUAL;</a:t>
            </a:r>
          </a:p>
          <a:p>
            <a:r>
              <a:rPr lang="pt-BR" sz="2000" b="1" dirty="0"/>
              <a:t>B) AS MEDIDAS PARA PREVENÇÃO DE QUEDA DE FERRAMENTAS E MATERIAIS;</a:t>
            </a:r>
          </a:p>
          <a:p>
            <a:r>
              <a:rPr lang="pt-BR" sz="2000" b="1" dirty="0"/>
              <a:t>C) O ISOLAMENTO E A SINALIZAÇÃO NO ENTORNO DA ÁREA DE TRABALHO;</a:t>
            </a:r>
          </a:p>
          <a:p>
            <a:r>
              <a:rPr lang="pt-BR" sz="2000" b="1" dirty="0"/>
              <a:t>D) A PROIBIÇÃO DO TRABALHO DE FORMA ISOLADA;</a:t>
            </a:r>
          </a:p>
          <a:p>
            <a:r>
              <a:rPr lang="pt-BR" sz="2000" b="1" dirty="0"/>
              <a:t>E) A RELAÇÃO DE TODOS OS ENVOLVIDOS E SUAS AUTORIZAÇÕES;</a:t>
            </a:r>
          </a:p>
          <a:p>
            <a:r>
              <a:rPr lang="pt-BR" sz="2000" b="1" dirty="0"/>
              <a:t>F) O PLANEJAMENTO DO RESGATE E PRIMEIROS SOCORROS, DE FORMA A REDUZIR O TEMPO DA SUSPENSÃO INERTE DO TRABALHADOR;</a:t>
            </a:r>
          </a:p>
          <a:p>
            <a:r>
              <a:rPr lang="pt-BR" sz="2000" b="1" dirty="0"/>
              <a:t>G) O SISTEMA DE COMUNICAÇÃO;</a:t>
            </a:r>
          </a:p>
          <a:p>
            <a:r>
              <a:rPr lang="pt-BR" sz="2000" b="1" dirty="0"/>
              <a:t>H) A DISPONIBILIDADE DOS EQUIPAMENTOS DE COMBATE A INCÊNDIO NO LOCAL DE TRABALHO, CONFORME APR</a:t>
            </a:r>
          </a:p>
        </p:txBody>
      </p:sp>
      <p:pic>
        <p:nvPicPr>
          <p:cNvPr id="40962" name="Picture 2" descr="Resultado de imagem para fotos de extin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714752"/>
            <a:ext cx="3071802" cy="3143248"/>
          </a:xfrm>
          <a:prstGeom prst="rect">
            <a:avLst/>
          </a:prstGeom>
          <a:noFill/>
        </p:spPr>
      </p:pic>
      <p:pic>
        <p:nvPicPr>
          <p:cNvPr id="40964" name="Picture 4" descr="Resultado de imagem para fotos de transporte de vítimas em pran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3071834" cy="3143248"/>
          </a:xfrm>
          <a:prstGeom prst="rect">
            <a:avLst/>
          </a:prstGeom>
          <a:noFill/>
        </p:spPr>
      </p:pic>
      <p:pic>
        <p:nvPicPr>
          <p:cNvPr id="40966" name="Picture 6" descr="Resultado de imagem para fotos de resgate em altu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5"/>
            <a:ext cx="314324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34.6.3 </a:t>
            </a:r>
            <a:r>
              <a:rPr lang="pt-BR" sz="3600" b="1" dirty="0">
                <a:solidFill>
                  <a:srgbClr val="FF0000"/>
                </a:solidFill>
              </a:rPr>
              <a:t>EQUIPAMENTOS DE PROTEÇÃO INDIVIDUAL</a:t>
            </a:r>
          </a:p>
          <a:p>
            <a:r>
              <a:rPr lang="pt-BR" sz="2400" b="1" dirty="0"/>
              <a:t>34.6.3.1 OS EQUIPAMENTOS DE PROTEÇÃO INDIVIDUAL - EPI, ACESSÓRIOS E SISTEMAS DE ANCORAGEM DEVEM SER SELECIONADOS</a:t>
            </a:r>
          </a:p>
          <a:p>
            <a:r>
              <a:rPr lang="pt-BR" sz="2400" b="1" dirty="0"/>
              <a:t>CONSIDERANDO-SE A CARGA APLICADA AOS MESMOS E O RESPECTIVO FATOR DE SEGURANÇA, QUANDO DA QUEDA.</a:t>
            </a:r>
          </a:p>
          <a:p>
            <a:r>
              <a:rPr lang="pt-BR" sz="2400" b="1" dirty="0"/>
              <a:t>34.6.3.2 ANTES DO INÍCIO DOS TRABALHOS DEVE SER EFETUADA E REGISTRADA A INSPEÇÃO DE TODOS OS EPI A SEREM UTILIZADOS,</a:t>
            </a:r>
          </a:p>
          <a:p>
            <a:r>
              <a:rPr lang="pt-BR" sz="2400" b="1" dirty="0"/>
              <a:t>RECUSANDO-SE OS QUE APRESENTEM FALHAS OU DEFORMAÇÕES OU QUE TENHAM SOFRIDO IMPACTO DE QUEDA, QUANDO SE TRATAR DE</a:t>
            </a:r>
          </a:p>
          <a:p>
            <a:r>
              <a:rPr lang="pt-BR" sz="2400" b="1" dirty="0"/>
              <a:t>CINTOS DE SEGURANÇA.</a:t>
            </a:r>
          </a:p>
        </p:txBody>
      </p:sp>
      <p:pic>
        <p:nvPicPr>
          <p:cNvPr id="4198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5857884" cy="2857496"/>
          </a:xfrm>
          <a:prstGeom prst="rect">
            <a:avLst/>
          </a:prstGeom>
          <a:noFill/>
        </p:spPr>
      </p:pic>
      <p:pic>
        <p:nvPicPr>
          <p:cNvPr id="41988" name="Picture 4" descr="Resultado de imagem para fotos de equipamento de trabalho em alt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328611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34.2 </a:t>
            </a:r>
            <a:r>
              <a:rPr lang="pt-BR" sz="6000" b="1" dirty="0">
                <a:solidFill>
                  <a:srgbClr val="FF0000"/>
                </a:solidFill>
              </a:rPr>
              <a:t>RESPONSABILIDADES</a:t>
            </a:r>
          </a:p>
          <a:p>
            <a:r>
              <a:rPr lang="pt-BR" sz="2400" b="1" dirty="0"/>
              <a:t>34.2.1 CABE AO EMPREGADOR GARANTIR A EFETIVA IMPLEMENTAÇÃO DAS MEDIDAS DE PROTEÇÃO ESTABELECIDAS NESTA NORMA,</a:t>
            </a:r>
          </a:p>
          <a:p>
            <a:r>
              <a:rPr lang="pt-BR" sz="2400" b="1" dirty="0"/>
              <a:t>DEVENDO:</a:t>
            </a:r>
          </a:p>
          <a:p>
            <a:r>
              <a:rPr lang="pt-BR" sz="2400" b="1" dirty="0"/>
              <a:t>A) DESIGNAR FORMALMENTE UM RESPONSÁVEL PELA IMPLEMENTAÇÃO DESTA NORMA;</a:t>
            </a:r>
          </a:p>
          <a:p>
            <a:r>
              <a:rPr lang="pt-BR" sz="2400" b="1" dirty="0"/>
              <a:t>B) GARANTIR A ADOÇÃO DAS MEDIDAS DE PROTEÇÃO DEFINIDAS NESTA NORMA ANTES DO INÍCIO DE QUALQUER TRABALHO;</a:t>
            </a:r>
          </a:p>
          <a:p>
            <a:r>
              <a:rPr lang="pt-BR" sz="2400" b="1" dirty="0"/>
              <a:t>C) ASSEGURAR QUE OS TRABALHOS SEJAM IMEDIATAMENTE INTERROMPIDOS QUANDO HOUVER MUDANÇAS NAS CONDIÇÕES AMBIENTAIS</a:t>
            </a:r>
          </a:p>
          <a:p>
            <a:r>
              <a:rPr lang="pt-BR" sz="2400" b="1" dirty="0"/>
              <a:t>QUE OS TORNEM POTENCIALMENTE PERIGOSOS À INTEGRIDADE FÍSICA E PSÍQUICA DOS TRABALHADORES;</a:t>
            </a:r>
          </a:p>
          <a:p>
            <a:r>
              <a:rPr lang="pt-BR" sz="2400" b="1" dirty="0"/>
              <a:t>D) PROVIDENCIAR A REALIZAÇÃO DA ANÁLISE PRELIMINAR DE RISCO - APR E, QUANDO APLICÁVEL, A EMISSÃO DA PERMISSÃO DE</a:t>
            </a:r>
          </a:p>
          <a:p>
            <a:r>
              <a:rPr lang="pt-BR" sz="2400" b="1" dirty="0"/>
              <a:t>TRABALHO - PT;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34.6.3.3 O </a:t>
            </a:r>
            <a:r>
              <a:rPr lang="pt-BR" sz="2800" b="1" dirty="0">
                <a:solidFill>
                  <a:srgbClr val="FF0000"/>
                </a:solidFill>
              </a:rPr>
              <a:t>CINTO DE SEGURANÇA </a:t>
            </a:r>
            <a:r>
              <a:rPr lang="pt-BR" sz="2800" b="1" dirty="0"/>
              <a:t>DEVE SER DO TIPO PARAQUEDISTA, DOTADO DE DISPOSITIVO TRAVA-QUEDA E LIGADO A CABO DE</a:t>
            </a:r>
          </a:p>
          <a:p>
            <a:r>
              <a:rPr lang="pt-BR" sz="2800" b="1" dirty="0"/>
              <a:t>SEGURANÇA INDEPENDENTE DA ESTRUTURA ONDE SE ENCONTRA O TRABALHADOR.</a:t>
            </a:r>
          </a:p>
          <a:p>
            <a:r>
              <a:rPr lang="pt-BR" sz="2800" b="1" dirty="0"/>
              <a:t>34.6.3.3.1 NA IMPOSSIBILIDADE TÉCNICA DE UTILIZAÇÃO DE CABO DE SEGURANÇA, COMPROVADA POR APR APROVADA PELO</a:t>
            </a:r>
          </a:p>
          <a:p>
            <a:r>
              <a:rPr lang="pt-BR" sz="2800" b="1" dirty="0"/>
              <a:t>TRABALHADOR QUALIFICADO EM SEGURANÇA NO TRABALHO, PODERÁ SER UTILIZADO MEIO ALTERNATIVO DE PROTEÇÃO CONTRA QUEDA DE</a:t>
            </a:r>
          </a:p>
          <a:p>
            <a:r>
              <a:rPr lang="pt-BR" sz="2800" b="1" dirty="0"/>
              <a:t>ALTURA.</a:t>
            </a:r>
          </a:p>
        </p:txBody>
      </p:sp>
      <p:pic>
        <p:nvPicPr>
          <p:cNvPr id="1026" name="Picture 2" descr="Resultado de imagem para fotos de trabalhador com cinto e linha de v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257"/>
            <a:ext cx="4357686" cy="2571744"/>
          </a:xfrm>
          <a:prstGeom prst="rect">
            <a:avLst/>
          </a:prstGeom>
          <a:noFill/>
        </p:spPr>
      </p:pic>
      <p:pic>
        <p:nvPicPr>
          <p:cNvPr id="1028" name="Picture 4" descr="Resultado de imagem para fotos de trabalhador com cinto e linha de v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643447"/>
            <a:ext cx="3500462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sultado de imagem para fotos de trabalhador com cinto e linha de v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274" y="2928934"/>
            <a:ext cx="5500726" cy="392906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34.6.3.4 O </a:t>
            </a:r>
            <a:r>
              <a:rPr lang="pt-BR" sz="3200" b="1" dirty="0">
                <a:solidFill>
                  <a:srgbClr val="FF0000"/>
                </a:solidFill>
              </a:rPr>
              <a:t>TALABARTE</a:t>
            </a:r>
            <a:r>
              <a:rPr lang="pt-BR" sz="3200" b="1" dirty="0"/>
              <a:t> OU SISTEMA </a:t>
            </a:r>
            <a:r>
              <a:rPr lang="pt-BR" sz="3200" b="1" dirty="0">
                <a:solidFill>
                  <a:srgbClr val="FF0000"/>
                </a:solidFill>
              </a:rPr>
              <a:t>AMORTECEDOR</a:t>
            </a:r>
            <a:r>
              <a:rPr lang="pt-BR" sz="3200" b="1" dirty="0"/>
              <a:t> DEVE ESTAR FIXADO ACIMA DO NÍVEL DA CINTURA DO TRABALHADOR, AJUSTADO DE</a:t>
            </a:r>
          </a:p>
          <a:p>
            <a:r>
              <a:rPr lang="pt-BR" sz="3200" b="1" dirty="0"/>
              <a:t>MODO A RESTRINGIR A QUEDA DE ALTURA E ASSEGURAR QUE, EM CASO DE OCORRÊNCIA, O TRABALHADOR NÃO COLIDA COM ESTRUTURA</a:t>
            </a:r>
          </a:p>
          <a:p>
            <a:r>
              <a:rPr lang="pt-BR" sz="3200" b="1" dirty="0"/>
              <a:t>INFERIOR.</a:t>
            </a:r>
          </a:p>
        </p:txBody>
      </p:sp>
      <p:pic>
        <p:nvPicPr>
          <p:cNvPr id="45060" name="Picture 4" descr="Resultado de imagem para foto de absorvedor de energia em caso de q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8525"/>
            <a:ext cx="3643306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34.6.5 </a:t>
            </a:r>
            <a:r>
              <a:rPr lang="pt-BR" b="1" dirty="0">
                <a:solidFill>
                  <a:srgbClr val="FF0000"/>
                </a:solidFill>
              </a:rPr>
              <a:t>METODOLOGIA DE TRABALHO</a:t>
            </a:r>
          </a:p>
          <a:p>
            <a:r>
              <a:rPr lang="pt-BR" b="1" dirty="0"/>
              <a:t>34.6.5.1 NA EXECUÇÃO DO TRABALHO EM ALTURA DEVEM SER TOMADAS AS SEGUINTES PROVIDÊNCIAS:</a:t>
            </a:r>
          </a:p>
          <a:p>
            <a:r>
              <a:rPr lang="pt-BR" b="1" dirty="0"/>
              <a:t>A) ISOLAMENTO E SINALIZAÇÃO DE TODA A ÁREA SOB O SERVIÇO ANTES DO INÍCIO DAS ATIVIDADES;</a:t>
            </a:r>
          </a:p>
          <a:p>
            <a:r>
              <a:rPr lang="pt-BR" b="1" dirty="0"/>
              <a:t>B) ADOÇÃO DE MEDIDAS PARA EVITAR A QUEDA DE FERRAMENTAS E MATERIAIS, INCLUSIVE NO CASO DE PARALISAÇÃO DOS TRABALHOS;</a:t>
            </a:r>
          </a:p>
          <a:p>
            <a:r>
              <a:rPr lang="pt-BR" b="1" dirty="0"/>
              <a:t>C) DESENERGIZAÇÃO, BLOQUEIO E ETIQUETAGEM DE TODA INSTALAÇÃO ELÉTRICA AÉREA NAS PROXIMIDADES DO SERVIÇO;</a:t>
            </a:r>
          </a:p>
          <a:p>
            <a:r>
              <a:rPr lang="pt-BR" b="1" dirty="0"/>
              <a:t>D) INSTALAÇÃO DE PROTEÇÃO OU BARREIRAS QUE EVITEM CONTATO ACIDENTAL COM INSTALAÇÕES ELÉTRICAS AÉREAS, CONFORME</a:t>
            </a:r>
          </a:p>
          <a:p>
            <a:r>
              <a:rPr lang="pt-BR" b="1" dirty="0"/>
              <a:t>PROCEDIMENTO DA CONCESSIONÁRIA LOCAL, NA INVIABILIDADE TÉCNICA DE SUA DESENERGIZAÇÃO;</a:t>
            </a:r>
          </a:p>
          <a:p>
            <a:r>
              <a:rPr lang="pt-BR" b="1" dirty="0"/>
              <a:t>E) INTERRUPÇÃO IMEDIATA DO TRABALHO EM ALTURA EM CASO DE ILUMINAÇÃO INSUFICIENTE OU CONDIÇÕES METEREOLÓGICAS</a:t>
            </a:r>
          </a:p>
          <a:p>
            <a:r>
              <a:rPr lang="pt-BR" b="1" dirty="0"/>
              <a:t>ADVERSAS, COMO CHUVA E VENTOS SUPERIORES A 40KM/H, DENTRE OUTRAS</a:t>
            </a:r>
          </a:p>
        </p:txBody>
      </p:sp>
      <p:pic>
        <p:nvPicPr>
          <p:cNvPr id="1026" name="Picture 2" descr="Resultado de imagem para fotos de chuvas for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429132"/>
            <a:ext cx="4572000" cy="2428868"/>
          </a:xfrm>
          <a:prstGeom prst="rect">
            <a:avLst/>
          </a:prstGeom>
          <a:noFill/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4572000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34.6.6 </a:t>
            </a:r>
            <a:r>
              <a:rPr lang="pt-BR" sz="2800" b="1" dirty="0">
                <a:solidFill>
                  <a:srgbClr val="FF0000"/>
                </a:solidFill>
              </a:rPr>
              <a:t>ESCADAS, RAMPAS E PASSARELAS</a:t>
            </a:r>
          </a:p>
          <a:p>
            <a:r>
              <a:rPr lang="pt-BR" sz="2800" b="1" dirty="0"/>
              <a:t>34.6.6.1 A TRANSPOSIÇÃO DE PISOS COM DIFERENÇA DE NÍVEL SUPERIOR A TRINTA CENTÍMETROS DEVE SER FEITA POR MEIO DE ESCADAS</a:t>
            </a:r>
          </a:p>
          <a:p>
            <a:r>
              <a:rPr lang="pt-BR" sz="2800" b="1" dirty="0"/>
              <a:t>OU RAMPAS.</a:t>
            </a:r>
          </a:p>
          <a:p>
            <a:r>
              <a:rPr lang="pt-BR" sz="2800" b="1" dirty="0"/>
              <a:t>34.6.6.2 AS ESCADAS DE USO COLETIVO, RAMPAS E PASSARELAS PARA A CIRCULAÇÃO DE PESSOAS E MATERIAIS DEVEM POSSUIR</a:t>
            </a:r>
          </a:p>
          <a:p>
            <a:r>
              <a:rPr lang="pt-BR" sz="2800" b="1" dirty="0"/>
              <a:t>CONSTRUÇÃO SÓLIDA, CORRIMÃO E RODAPÉ</a:t>
            </a:r>
          </a:p>
        </p:txBody>
      </p:sp>
      <p:pic>
        <p:nvPicPr>
          <p:cNvPr id="46082" name="Picture 2" descr="Resultado de imagem para fotos de escadas na construção ci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4572000" cy="3071810"/>
          </a:xfrm>
          <a:prstGeom prst="rect">
            <a:avLst/>
          </a:prstGeom>
          <a:noFill/>
        </p:spPr>
      </p:pic>
      <p:pic>
        <p:nvPicPr>
          <p:cNvPr id="46084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7507"/>
            <a:ext cx="4572000" cy="3070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34.6.6.3 </a:t>
            </a:r>
            <a:r>
              <a:rPr lang="pt-BR" sz="3200" b="1" dirty="0">
                <a:solidFill>
                  <a:srgbClr val="FF0000"/>
                </a:solidFill>
              </a:rPr>
              <a:t>PARA A CONSTRUÇÃO DE ESCADAS</a:t>
            </a:r>
            <a:r>
              <a:rPr lang="pt-BR" sz="3200" b="1" dirty="0"/>
              <a:t>, RAMPAS E PASSARELAS, DEVE SER UTILIZADA MADEIRA SECA E DE BOA QUALIDADE, QUE NÃO</a:t>
            </a:r>
          </a:p>
          <a:p>
            <a:r>
              <a:rPr lang="pt-BR" sz="3200" b="1" dirty="0"/>
              <a:t>APRESENTE NÓS E RACHADURAS QUE POSSAM COMPROMETER SUA RESISTÊNCIA, SENDO VEDADO O USO DE PINTURA PARA ENCOBRIR</a:t>
            </a:r>
          </a:p>
          <a:p>
            <a:r>
              <a:rPr lang="pt-BR" sz="3200" b="1" dirty="0"/>
              <a:t>IMPERFEIÇÕES</a:t>
            </a:r>
          </a:p>
        </p:txBody>
      </p:sp>
      <p:pic>
        <p:nvPicPr>
          <p:cNvPr id="47106" name="Picture 2" descr="Resultado de imagem para fotos de madeiras de boa qualid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14282" y="6488668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34.6.6.4 NOS TRABALHOS A QUENTE, É VEDADA A UTILIZAÇÃO DE ESCADAS DE MADEIRA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34.6.7 </a:t>
            </a:r>
            <a:r>
              <a:rPr lang="pt-BR" sz="2400" b="1" dirty="0">
                <a:solidFill>
                  <a:srgbClr val="FF0000"/>
                </a:solidFill>
              </a:rPr>
              <a:t>PLATAFORMAS FIXAS</a:t>
            </a:r>
          </a:p>
          <a:p>
            <a:r>
              <a:rPr lang="pt-BR" sz="2400" b="1" dirty="0"/>
              <a:t>34.6.7.1 AS </a:t>
            </a:r>
            <a:r>
              <a:rPr lang="pt-BR" sz="2400" b="1" dirty="0">
                <a:solidFill>
                  <a:srgbClr val="0070C0"/>
                </a:solidFill>
              </a:rPr>
              <a:t>PLATAFORMAS</a:t>
            </a:r>
            <a:r>
              <a:rPr lang="pt-BR" sz="2400" b="1" dirty="0"/>
              <a:t> DEVEM SER PROJETADAS, APROVADAS, INSTALADAS E MANTIDAS DE MODO A SUPORTAR AS CARGAS MÁXIMAS</a:t>
            </a:r>
          </a:p>
          <a:p>
            <a:r>
              <a:rPr lang="pt-BR" sz="2400" b="1" dirty="0"/>
              <a:t>PERMITIDAS.</a:t>
            </a:r>
          </a:p>
          <a:p>
            <a:r>
              <a:rPr lang="pt-BR" sz="2400" b="1" dirty="0"/>
              <a:t>34.6.7.4 É </a:t>
            </a:r>
            <a:r>
              <a:rPr lang="pt-BR" sz="2400" b="1" dirty="0">
                <a:solidFill>
                  <a:srgbClr val="FF0000"/>
                </a:solidFill>
              </a:rPr>
              <a:t>PROIBIDA</a:t>
            </a:r>
            <a:r>
              <a:rPr lang="pt-BR" sz="2400" b="1" dirty="0"/>
              <a:t> A UTILIZAÇÃO DE QUAISQUER MEIOS PARA SE ATINGIR LUGARES MAIS </a:t>
            </a:r>
            <a:r>
              <a:rPr lang="pt-BR" sz="2400" b="1" dirty="0">
                <a:solidFill>
                  <a:srgbClr val="FF0000"/>
                </a:solidFill>
              </a:rPr>
              <a:t>ALTOS</a:t>
            </a:r>
            <a:r>
              <a:rPr lang="pt-BR" sz="2400" b="1" dirty="0"/>
              <a:t> SOBRE O PISO DE TRABALHO DE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PLATAFORMAS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34.6.7.5 DEVE SER AFIXADA NAS PLATAFORMAS, DE FORMA VISÍVEL E INDELÉVEL, PLACA CONTENDO A INDICAÇÃO DA </a:t>
            </a:r>
            <a:r>
              <a:rPr lang="pt-BR" sz="2400" b="1" dirty="0">
                <a:solidFill>
                  <a:srgbClr val="FF0000"/>
                </a:solidFill>
              </a:rPr>
              <a:t>CARGA MÁXIMA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PERMITIDA.</a:t>
            </a:r>
          </a:p>
        </p:txBody>
      </p:sp>
      <p:pic>
        <p:nvPicPr>
          <p:cNvPr id="1026" name="Picture 2" descr="Resultado de imagem para fotos de plataformas fixas na construção ci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14752"/>
            <a:ext cx="714380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34.6.8 </a:t>
            </a:r>
            <a:r>
              <a:rPr lang="pt-BR" sz="2800" b="1" dirty="0">
                <a:solidFill>
                  <a:srgbClr val="FF0000"/>
                </a:solidFill>
              </a:rPr>
              <a:t>PLATAFORMAS ELEVATÓRIAS</a:t>
            </a:r>
          </a:p>
          <a:p>
            <a:r>
              <a:rPr lang="pt-BR" sz="2800" b="1" dirty="0"/>
              <a:t>34.6.8.1 AS PLATAFORMAS DE TRABALHO COM SISTEMA DE MOVIMENTAÇÃO VERTICAL EM PINHÃO E CREMALHEIRA E AS PLATAFORMAS</a:t>
            </a:r>
          </a:p>
          <a:p>
            <a:r>
              <a:rPr lang="pt-BR" sz="2800" b="1" dirty="0"/>
              <a:t>HIDRÁULICAS DEVEM OBSERVAR AS ESPECIFICAÇÕES TÉCNICAS DO FABRICANTE QUANTO À MONTAGEM, OPERAÇÃO, MANUTENÇÃO,</a:t>
            </a:r>
          </a:p>
          <a:p>
            <a:r>
              <a:rPr lang="pt-BR" sz="2800" b="1" dirty="0"/>
              <a:t>DESMONTAGEM E INSPEÇÕES PERIÓDICAS, SOB RESPONSABILIDADE TÉCNICA DE PROFISSIONAL LEGALMENTE HABILITADO</a:t>
            </a:r>
          </a:p>
        </p:txBody>
      </p:sp>
      <p:pic>
        <p:nvPicPr>
          <p:cNvPr id="49154" name="Picture 2" descr="Resultado de imagem para fotos de plataformas elevatór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48099"/>
            <a:ext cx="5072066" cy="300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34.6.8.23 OS </a:t>
            </a:r>
            <a:r>
              <a:rPr lang="pt-BR" sz="2400" b="1" dirty="0">
                <a:solidFill>
                  <a:srgbClr val="FF0000"/>
                </a:solidFill>
              </a:rPr>
              <a:t>EQUIPAMENTOS</a:t>
            </a:r>
            <a:r>
              <a:rPr lang="pt-BR" sz="2400" b="1" dirty="0"/>
              <a:t>, QUANDO FORA DE SERVIÇO, DEVEM ESTAR NO NÍVEL DA BASE, DESLIGADOS E PROTEGIDOS CONTRA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ACIONAMENTO NÃO AUTORIZADO.</a:t>
            </a:r>
          </a:p>
          <a:p>
            <a:r>
              <a:rPr lang="pt-BR" sz="2400" b="1" dirty="0"/>
              <a:t>34.6.8.24 AS PLATAFORMAS DE TRABALHO DEVEM TER SEUS ACESSOS DOTADOS DE DISPOSITIVOS ELETROELETRÔNICOS QUE IMPEÇAM SUA</a:t>
            </a:r>
          </a:p>
          <a:p>
            <a:r>
              <a:rPr lang="pt-BR" sz="2400" b="1" dirty="0"/>
              <a:t>MOVIMENTAÇÃO QUANDO </a:t>
            </a:r>
            <a:r>
              <a:rPr lang="pt-BR" sz="2400" b="1" dirty="0">
                <a:solidFill>
                  <a:srgbClr val="FF0000"/>
                </a:solidFill>
              </a:rPr>
              <a:t>ABERTOS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34.6.8.25 É</a:t>
            </a:r>
            <a:r>
              <a:rPr lang="pt-BR" sz="2400" b="1" dirty="0">
                <a:solidFill>
                  <a:srgbClr val="FF0000"/>
                </a:solidFill>
              </a:rPr>
              <a:t> PROIBIDA </a:t>
            </a:r>
            <a:r>
              <a:rPr lang="pt-BR" sz="2400" b="1" dirty="0"/>
              <a:t>A UTILIZAÇÃO DAS PLATAFORMAS ELEVATÓRIAS DE TRABALHO PARA O TRANSPORTE DE PESSOAS E MATERIAIS NÃO</a:t>
            </a:r>
          </a:p>
          <a:p>
            <a:r>
              <a:rPr lang="pt-BR" sz="2400" b="1" dirty="0"/>
              <a:t>VINCULADOS AOS SERVIÇOS EM EXECUÇÃO.</a:t>
            </a:r>
          </a:p>
        </p:txBody>
      </p:sp>
      <p:pic>
        <p:nvPicPr>
          <p:cNvPr id="50178" name="Picture 2" descr="Resultado de imagem para fotos de plataformas elevatór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86124"/>
            <a:ext cx="609600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34.6.9 </a:t>
            </a:r>
            <a:r>
              <a:rPr lang="pt-BR" sz="2400" b="1" dirty="0">
                <a:solidFill>
                  <a:srgbClr val="FF0000"/>
                </a:solidFill>
              </a:rPr>
              <a:t>ACESSO POR CORDA</a:t>
            </a:r>
          </a:p>
          <a:p>
            <a:r>
              <a:rPr lang="pt-BR" sz="2400" b="1" dirty="0"/>
              <a:t>34.6.9.1 NA EXECUÇÃO DAS ATIVIDADES COM </a:t>
            </a:r>
            <a:r>
              <a:rPr lang="pt-BR" sz="2400" b="1" dirty="0">
                <a:solidFill>
                  <a:srgbClr val="FF0000"/>
                </a:solidFill>
              </a:rPr>
              <a:t>ACESSO POR CORDAS </a:t>
            </a:r>
            <a:r>
              <a:rPr lang="pt-BR" sz="2400" b="1" dirty="0"/>
              <a:t>DEVEM SER UTILIZADOS PROCEDIMENTOS TÉCNICOS DE ESCALADA</a:t>
            </a:r>
          </a:p>
          <a:p>
            <a:r>
              <a:rPr lang="pt-BR" sz="2400" b="1" dirty="0"/>
              <a:t>INDUSTRIAL.</a:t>
            </a:r>
          </a:p>
          <a:p>
            <a:r>
              <a:rPr lang="pt-BR" sz="2400" b="1" dirty="0"/>
              <a:t>34.6.9.2 A EMPRESA RESPONSÁVEL PELO SERVIÇO E A EQUIPE DE TRABALHADORES DEVEM SER </a:t>
            </a:r>
            <a:r>
              <a:rPr lang="pt-BR" sz="2400" b="1" dirty="0">
                <a:solidFill>
                  <a:srgbClr val="FF0000"/>
                </a:solidFill>
              </a:rPr>
              <a:t>CERTIFICADAS </a:t>
            </a:r>
            <a:r>
              <a:rPr lang="pt-BR" sz="2400" b="1" dirty="0"/>
              <a:t>EM CONFORMIDADE COM</a:t>
            </a:r>
          </a:p>
          <a:p>
            <a:r>
              <a:rPr lang="pt-BR" sz="2400" b="1" dirty="0"/>
              <a:t>NORMA TÉCNICA NACIONAL.</a:t>
            </a:r>
          </a:p>
          <a:p>
            <a:r>
              <a:rPr lang="pt-BR" sz="2400" b="1" dirty="0"/>
              <a:t>34.6.9.3 A EQUIPE DE TRABALHO DEVE SER CAPACITADA PARA </a:t>
            </a:r>
            <a:r>
              <a:rPr lang="pt-BR" sz="2400" b="1" dirty="0">
                <a:solidFill>
                  <a:srgbClr val="FF0000"/>
                </a:solidFill>
              </a:rPr>
              <a:t>RESGATE EM ALTURA </a:t>
            </a:r>
            <a:r>
              <a:rPr lang="pt-BR" sz="2400" b="1" dirty="0"/>
              <a:t>E COMPOSTA POR NO MÍNIMO </a:t>
            </a:r>
            <a:r>
              <a:rPr lang="pt-BR" sz="2400" b="1" dirty="0">
                <a:solidFill>
                  <a:srgbClr val="FF0000"/>
                </a:solidFill>
              </a:rPr>
              <a:t>TRÊS PESSOAS</a:t>
            </a:r>
            <a:r>
              <a:rPr lang="pt-BR" sz="2400" b="1" dirty="0"/>
              <a:t>, SENDO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UM SUPERVISOR</a:t>
            </a:r>
          </a:p>
        </p:txBody>
      </p:sp>
      <p:pic>
        <p:nvPicPr>
          <p:cNvPr id="5120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3314"/>
            <a:ext cx="471490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34.6.9.4 PARA CADA LOCAL DE TRABALHO DEVE HAVER </a:t>
            </a:r>
            <a:r>
              <a:rPr lang="pt-BR" sz="2400" b="1" dirty="0">
                <a:solidFill>
                  <a:srgbClr val="FF0000"/>
                </a:solidFill>
              </a:rPr>
              <a:t>UM PLANO DE AUTO-RESGATE E RESGATE DOS PROFISSIONAIS.</a:t>
            </a:r>
          </a:p>
          <a:p>
            <a:r>
              <a:rPr lang="pt-BR" sz="2400" b="1" dirty="0"/>
              <a:t>34.6.9.5 DURANTE A EXECUÇÃO DA ATIVIDADE, O TRABALHADOR DEVE ESTAR CONECTADO A PELO MENOS </a:t>
            </a:r>
            <a:r>
              <a:rPr lang="pt-BR" sz="2400" b="1" dirty="0">
                <a:solidFill>
                  <a:srgbClr val="FF0000"/>
                </a:solidFill>
              </a:rPr>
              <a:t>DOIS PONTOS DE ANCORAGEM.</a:t>
            </a:r>
          </a:p>
          <a:p>
            <a:r>
              <a:rPr lang="pt-BR" sz="2400" b="1" dirty="0"/>
              <a:t>34.6.9.6 DEVEM SER UTILIZADOS EQUIPAMENTOS E CORDAS QUE SEJAM CERTIFICADOS EM CONFORMIDADE COM NORMAS NACIONAIS.</a:t>
            </a:r>
          </a:p>
          <a:p>
            <a:r>
              <a:rPr lang="pt-BR" sz="2400" b="1" dirty="0"/>
              <a:t>34.6.9.7 OS EQUIPAMENTOS UTILIZADOS PARA ACESSO POR CORDA DEVEM SER ARMAZENADOS E MANTIDOS CONFORME RECOMENDAÇÃO</a:t>
            </a:r>
          </a:p>
          <a:p>
            <a:r>
              <a:rPr lang="pt-BR" sz="2400" b="1" dirty="0"/>
              <a:t>DO FABRICANTE/FORNECEDOR.</a:t>
            </a: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00504"/>
            <a:ext cx="707236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E) REALIZAR, ANTES DO INÍCIO DAS ATIVIDADES OPERACIONAIS, DIÁLOGO DIÁRIO DE SEGURANÇA - DDS, CONTEMPLANDO AS</a:t>
            </a:r>
          </a:p>
          <a:p>
            <a:r>
              <a:rPr lang="pt-BR" sz="2400" b="1" dirty="0"/>
              <a:t>ATIVIDADES QUE SERÃO DESENVOLVIDAS, O PROCESSO DE TRABALHO, OS RISCOS E AS MEDIDAS DE PROTEÇÃO, CONSIGNANDO O TEMA</a:t>
            </a:r>
          </a:p>
          <a:p>
            <a:r>
              <a:rPr lang="pt-BR" sz="2400" b="1" dirty="0"/>
              <a:t>TRATADO EM UM DOCUMENTO, RUBRICADO PELOS PARTICIPANTES E ARQUIVADO, JUNTAMENTE COM A LISTA DE PRESENÇA;</a:t>
            </a:r>
          </a:p>
          <a:p>
            <a:r>
              <a:rPr lang="pt-BR" sz="2400" b="1" dirty="0"/>
              <a:t>F) GARANTIR AOS TRABALHADORES INFORMAÇÕES ATUALIZADAS ACERCA DOS RISCOS DA ATIVIDADE E AS MEDIDAS DE CONTROLE QUE SÃO E</a:t>
            </a:r>
          </a:p>
          <a:p>
            <a:r>
              <a:rPr lang="pt-BR" sz="2400" b="1" dirty="0"/>
              <a:t>DEVEM SER ADOTADAS;</a:t>
            </a:r>
          </a:p>
          <a:p>
            <a:r>
              <a:rPr lang="pt-BR" sz="2400" b="1" dirty="0"/>
              <a:t>G) ADOTAR AS PROVIDÊNCIAS NECESSÁRIAS PARA ACOMPANHAR O CUMPRIMENTO DAS MEDIDAS DE PROTEÇÃO ESTABELECIDAS NESTA</a:t>
            </a:r>
          </a:p>
          <a:p>
            <a:r>
              <a:rPr lang="pt-BR" sz="2400" b="1" dirty="0"/>
              <a:t>NORMA PELAS EMPRESAS CONTRATADAS</a:t>
            </a:r>
          </a:p>
        </p:txBody>
      </p:sp>
      <p:pic>
        <p:nvPicPr>
          <p:cNvPr id="32770" name="Picture 2" descr="Resultado de imagem para fotos de trabalhadores convers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786322"/>
            <a:ext cx="4786346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34.7 </a:t>
            </a:r>
            <a:r>
              <a:rPr lang="pt-BR" sz="2400" b="1" dirty="0">
                <a:solidFill>
                  <a:srgbClr val="FF0000"/>
                </a:solidFill>
              </a:rPr>
              <a:t>TRABALHO COM EXPOSIÇÃO A RADIAÇÕES IONIZANTES</a:t>
            </a:r>
          </a:p>
          <a:p>
            <a:r>
              <a:rPr lang="pt-BR" sz="2400" b="1" dirty="0"/>
              <a:t>34.7.1 DEVEM SER ADOTADAS MEDIDAS DE SEGURANÇA PARA EXECUÇÃO DOS SERVIÇOS ENVOLVENDO RADIAÇÕES IONIZANTES</a:t>
            </a:r>
          </a:p>
          <a:p>
            <a:r>
              <a:rPr lang="pt-BR" sz="2400" b="1" dirty="0"/>
              <a:t>(</a:t>
            </a:r>
            <a:r>
              <a:rPr lang="pt-BR" sz="2400" b="1" dirty="0">
                <a:solidFill>
                  <a:srgbClr val="FF0000"/>
                </a:solidFill>
              </a:rPr>
              <a:t>RADIOGRAFIA E GAMAGRAFIA</a:t>
            </a:r>
            <a:r>
              <a:rPr lang="pt-BR" sz="2400" b="1" dirty="0"/>
              <a:t>), VISANDO A PROTEGER OS TRABALHADORES, INDIVÍDUOS DO PÚBLICO E MEIO AMBIENTE CONTRA OS EFEITOS</a:t>
            </a:r>
          </a:p>
          <a:p>
            <a:r>
              <a:rPr lang="pt-BR" sz="2400" b="1" dirty="0"/>
              <a:t>NOCIVOS DA </a:t>
            </a:r>
            <a:r>
              <a:rPr lang="pt-BR" sz="2400" b="1" dirty="0">
                <a:solidFill>
                  <a:srgbClr val="FF0000"/>
                </a:solidFill>
              </a:rPr>
              <a:t>RADIAÇÃO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34.7.2 DEVE SER DESIGNADO </a:t>
            </a:r>
            <a:r>
              <a:rPr lang="pt-BR" sz="2400" b="1" dirty="0">
                <a:solidFill>
                  <a:srgbClr val="FF0000"/>
                </a:solidFill>
              </a:rPr>
              <a:t>SUPERVISOR</a:t>
            </a:r>
            <a:r>
              <a:rPr lang="pt-BR" sz="2400" b="1" dirty="0"/>
              <a:t> DE PROTEÇÃO RADIOLÓGICA - SPR, RESPONSÁVEL PELA SUPERVISÃO DOS TRABALHOS COM</a:t>
            </a:r>
          </a:p>
          <a:p>
            <a:r>
              <a:rPr lang="pt-BR" sz="2400" b="1" dirty="0"/>
              <a:t>EXPOSIÇÃO A </a:t>
            </a:r>
            <a:r>
              <a:rPr lang="pt-BR" sz="2400" b="1" dirty="0">
                <a:solidFill>
                  <a:srgbClr val="FF0000"/>
                </a:solidFill>
              </a:rPr>
              <a:t>RADIAÇÕES IONIZANTES.</a:t>
            </a:r>
          </a:p>
        </p:txBody>
      </p:sp>
      <p:pic>
        <p:nvPicPr>
          <p:cNvPr id="53250" name="Picture 2" descr="Resultado de imagem para fotos de soldad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00504"/>
            <a:ext cx="6500858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TRANSPORTE E ACONDICIONAMENTO</a:t>
            </a:r>
          </a:p>
          <a:p>
            <a:r>
              <a:rPr lang="pt-BR" sz="2800" b="1" dirty="0"/>
              <a:t>34.7.12 AS OPERAÇÕES DE TRANSPORTE RODOVIÁRIO DE </a:t>
            </a:r>
            <a:r>
              <a:rPr lang="pt-BR" sz="2800" b="1" dirty="0">
                <a:solidFill>
                  <a:srgbClr val="FF0000"/>
                </a:solidFill>
              </a:rPr>
              <a:t>MATERIAL RADIOATIVO </a:t>
            </a:r>
            <a:r>
              <a:rPr lang="pt-BR" sz="2800" b="1" dirty="0"/>
              <a:t>DEVEM SER ACOMPANHADAS DE SUA DOCUMENTAÇÃO</a:t>
            </a:r>
          </a:p>
          <a:p>
            <a:r>
              <a:rPr lang="pt-BR" sz="2800" b="1" dirty="0"/>
              <a:t>ESPECÍFICA, ATENDENDO AOS REQUISITOS DAS NORMAS TÉCNICAS NACIONAIS VIGENTES, BEM COMO ÀS INSTRUÇÕES E ÀS</a:t>
            </a:r>
          </a:p>
          <a:p>
            <a:r>
              <a:rPr lang="pt-BR" sz="2800" b="1" dirty="0"/>
              <a:t>RECOMENDAÇÕES DA </a:t>
            </a:r>
            <a:r>
              <a:rPr lang="pt-BR" sz="2800" b="1" dirty="0">
                <a:solidFill>
                  <a:srgbClr val="FF0000"/>
                </a:solidFill>
              </a:rPr>
              <a:t>CNEN</a:t>
            </a:r>
            <a:r>
              <a:rPr lang="pt-BR" sz="2800" b="1" dirty="0"/>
              <a:t> E DOS RECEBEDORES E/OU FORNECEDORES DE FONTES SELADAS</a:t>
            </a:r>
          </a:p>
        </p:txBody>
      </p:sp>
      <p:pic>
        <p:nvPicPr>
          <p:cNvPr id="54274" name="Picture 2" descr="Resultado de imagem para fotos de carros transportando material radioa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857628"/>
            <a:ext cx="6657975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SITUAÇÕES DE EMERGÊNCIA</a:t>
            </a:r>
          </a:p>
          <a:p>
            <a:r>
              <a:rPr lang="pt-BR" sz="2800" b="1" dirty="0"/>
              <a:t>34.7.13 O RIA RESPONSÁVEL PELA FRENTE DE TRABALHO DEVE, IMEDIATAMENTE, COORDENAR AS AÇÕES E GARANTIR A ADOÇÃO DAS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SEGUINTES MEDIDAS</a:t>
            </a:r>
            <a:r>
              <a:rPr lang="pt-BR" sz="2800" b="1" dirty="0"/>
              <a:t>:</a:t>
            </a:r>
          </a:p>
          <a:p>
            <a:r>
              <a:rPr lang="pt-BR" sz="2800" b="1" dirty="0"/>
              <a:t>A) DIMENSIONAR A ÁREA E CONTROLAR SEU(S) ACESSO(S), DE MODO QUE OS IOE, NÃO FIQUEM SUJEITOS A NÍVEIS DE RADIAÇÃO</a:t>
            </a:r>
          </a:p>
          <a:p>
            <a:r>
              <a:rPr lang="pt-BR" sz="2800" b="1" dirty="0"/>
              <a:t>ACIMA DOS VALORES ADMISSÍVEIS;</a:t>
            </a:r>
          </a:p>
          <a:p>
            <a:r>
              <a:rPr lang="pt-BR" sz="2800" b="1" dirty="0"/>
              <a:t>B) APLICAR AS DISPOSIÇÕES CONTIDAS </a:t>
            </a:r>
            <a:r>
              <a:rPr lang="pt-BR" sz="2800" b="1" dirty="0">
                <a:solidFill>
                  <a:srgbClr val="FF0000"/>
                </a:solidFill>
              </a:rPr>
              <a:t>NO PLANO DE EMERGÊNCIA</a:t>
            </a:r>
            <a:r>
              <a:rPr lang="pt-BR" sz="2800" b="1" dirty="0"/>
              <a:t>, PARTE INTEGRANTE DO PPR, DE MODO A RESGATAR DE FORMA</a:t>
            </a:r>
          </a:p>
          <a:p>
            <a:r>
              <a:rPr lang="pt-BR" sz="2800" b="1" dirty="0"/>
              <a:t>SEGURA A FONTE RADIOATIVA IMEDIATAMENTE;</a:t>
            </a:r>
          </a:p>
          <a:p>
            <a:r>
              <a:rPr lang="pt-BR" sz="2800" b="1" dirty="0"/>
              <a:t>C) INFORMAR A OCORRÊNCIA AO SPR, O QUAL DEVE COMPARECER AO LOCAL CASO </a:t>
            </a:r>
            <a:r>
              <a:rPr lang="pt-BR" sz="2800" b="1" dirty="0">
                <a:solidFill>
                  <a:srgbClr val="FF0000"/>
                </a:solidFill>
              </a:rPr>
              <a:t>O RESGATE NÃO TENHA SIDO EFETUADO PELA EQUIPE.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34.8 </a:t>
            </a:r>
            <a:r>
              <a:rPr lang="pt-BR" sz="2400" b="1" dirty="0">
                <a:solidFill>
                  <a:srgbClr val="FF0000"/>
                </a:solidFill>
              </a:rPr>
              <a:t>TRABALHOS DE JATEAMENTO E HIDROJATEAMENTO</a:t>
            </a:r>
          </a:p>
          <a:p>
            <a:r>
              <a:rPr lang="pt-BR" sz="2400" b="1" dirty="0"/>
              <a:t>34.8.1 OS SERVIÇOS DE </a:t>
            </a:r>
            <a:r>
              <a:rPr lang="pt-BR" sz="2400" b="1" dirty="0">
                <a:solidFill>
                  <a:srgbClr val="FF0000"/>
                </a:solidFill>
              </a:rPr>
              <a:t>JATEAMENTO/HIDROJATEAMENTO</a:t>
            </a:r>
            <a:r>
              <a:rPr lang="pt-BR" sz="2400" b="1" dirty="0"/>
              <a:t> SOMENTE DEVEM SER REALIZADOS POR TRABALHADORES CAPACITADOS.</a:t>
            </a:r>
          </a:p>
          <a:p>
            <a:r>
              <a:rPr lang="pt-BR" sz="2400" b="1" dirty="0"/>
              <a:t>34.8.1.1 OS ENVOLVIDOS NO SERVIÇO DEVEM UTILIZAR CARTÃO ESPECIFICO CONTENDO AS INFORMAÇÕES NECESSÁRIAS AO </a:t>
            </a:r>
            <a:r>
              <a:rPr lang="pt-BR" sz="2400" b="1" dirty="0">
                <a:solidFill>
                  <a:srgbClr val="FF0000"/>
                </a:solidFill>
              </a:rPr>
              <a:t>ATENDIMENTO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DE EMERGÊNCIA.</a:t>
            </a:r>
          </a:p>
          <a:p>
            <a:r>
              <a:rPr lang="pt-BR" sz="2400" b="1" dirty="0"/>
              <a:t>34.8.1.2 OS TRABALHADORES DEVEM ESTAR DEVIDAMENTE PROTEGIDOS CONTRA OS </a:t>
            </a:r>
            <a:r>
              <a:rPr lang="pt-BR" sz="2400" b="1" dirty="0">
                <a:solidFill>
                  <a:srgbClr val="FF0000"/>
                </a:solidFill>
              </a:rPr>
              <a:t>RISCOS</a:t>
            </a:r>
            <a:r>
              <a:rPr lang="pt-BR" sz="2400" b="1" dirty="0"/>
              <a:t> DECORRENTES DAS ATIVIDADES DE</a:t>
            </a:r>
          </a:p>
          <a:p>
            <a:r>
              <a:rPr lang="pt-BR" sz="2400" b="1" dirty="0"/>
              <a:t>JATEAMENTO/HIDROJATEAMENTO, EM ESPECIAL </a:t>
            </a:r>
            <a:r>
              <a:rPr lang="pt-BR" sz="2400" b="1" dirty="0">
                <a:solidFill>
                  <a:srgbClr val="FF0000"/>
                </a:solidFill>
              </a:rPr>
              <a:t>OS RISCOS MECÂNICOS.</a:t>
            </a:r>
          </a:p>
        </p:txBody>
      </p:sp>
      <p:pic>
        <p:nvPicPr>
          <p:cNvPr id="1026" name="Picture 2" descr="Resultado de imagem para fotos de jateamento e hidrojate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3643314"/>
            <a:ext cx="585791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34.8.4 </a:t>
            </a:r>
            <a:r>
              <a:rPr lang="pt-BR" sz="3200" b="1" dirty="0">
                <a:solidFill>
                  <a:srgbClr val="FF0000"/>
                </a:solidFill>
              </a:rPr>
              <a:t>NA EXECUÇÃO DOS TRABALHOS, DEVEM SER TOMADOS OS SEGUINTES CUIDADOS</a:t>
            </a:r>
            <a:r>
              <a:rPr lang="pt-BR" sz="3200" b="1" dirty="0"/>
              <a:t>:</a:t>
            </a:r>
          </a:p>
          <a:p>
            <a:r>
              <a:rPr lang="pt-BR" sz="3200" b="1" dirty="0"/>
              <a:t>A) DEMARCAR, SINALIZAR E ISOLAR A ÁREA DE TRABALHO;</a:t>
            </a:r>
          </a:p>
          <a:p>
            <a:r>
              <a:rPr lang="pt-BR" sz="3200" b="1" dirty="0"/>
              <a:t>B) ATERRAR A MÁQUINA DE JATO/HIDROJATO;</a:t>
            </a:r>
          </a:p>
          <a:p>
            <a:r>
              <a:rPr lang="pt-BR" sz="3200" b="1" dirty="0"/>
              <a:t>C) EMPREGAR MANGUEIRA/MANGOTE DOTADA DE REVESTIMENTO EM MALHA DE AÇO E DISPOSITIVO DE SEGURANÇA EM SUAS</a:t>
            </a:r>
          </a:p>
          <a:p>
            <a:r>
              <a:rPr lang="pt-BR" sz="3200" b="1" dirty="0"/>
              <a:t>CONEXÕES QUE IMPEÇA O CHICOTEAMENTO;</a:t>
            </a:r>
          </a:p>
          <a:p>
            <a:r>
              <a:rPr lang="pt-BR" sz="3200" b="1" dirty="0"/>
              <a:t>D) VERIFICAR AS CONDIÇÕES DOS EQUIPAMENTOS, ACESSÓRIOS E TRAVAS DE SEGURANÇA;</a:t>
            </a:r>
          </a:p>
          <a:p>
            <a:r>
              <a:rPr lang="pt-BR" sz="3200" b="1" dirty="0"/>
              <a:t>E) ELIMINAR VAZAMENTOS NO SISTEMA DE JATEAMENTO/HIDROJATEAMENTO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F) SOMENTE LIGAR A MÁQUINA APÓS A AUTORIZAÇÃO DO JATISTA/HIDROJATISTA;</a:t>
            </a:r>
          </a:p>
          <a:p>
            <a:r>
              <a:rPr lang="pt-BR" sz="2400" b="1" dirty="0"/>
              <a:t>G) OPERAR O EQUIPAMENTO CONFORME RECOMENDAÇÕES DO FABRICANTE, PROIBINDO PRESSÕES OPERACIONAIS SUPERIORES ÀS</a:t>
            </a:r>
          </a:p>
          <a:p>
            <a:r>
              <a:rPr lang="pt-BR" sz="2400" b="1" dirty="0"/>
              <a:t>ESPECIFICADAS PARA AS MANGUEIRAS/MANGOTES;</a:t>
            </a:r>
          </a:p>
          <a:p>
            <a:r>
              <a:rPr lang="pt-BR" sz="2400" b="1" dirty="0"/>
              <a:t>H) IMPEDIR DOBRAS, TORÇÕES E A COLOCAÇÃO DE MANGUEIRAS/MANGOTES SOBRE ARESTAS SEM PROTEÇÃO;</a:t>
            </a:r>
          </a:p>
          <a:p>
            <a:r>
              <a:rPr lang="pt-BR" sz="2400" b="1" dirty="0"/>
              <a:t>I) MANTER O CONTATO VISUAL ENTRE OPERADORES E JATISTA/HIDROJATISTA OU EMPREGAR OBSERVADOR INTERMEDIÁRIO;</a:t>
            </a:r>
          </a:p>
          <a:p>
            <a:r>
              <a:rPr lang="pt-BR" sz="2400" b="1" dirty="0"/>
              <a:t>J) REALIZAR REVEZAMENTO ENTRE JATISTA/HIDROJATISTA, OBEDECENDO À RESISTÊNCIA FÍSICA DO TRABALHADOR.</a:t>
            </a:r>
          </a:p>
        </p:txBody>
      </p:sp>
      <p:pic>
        <p:nvPicPr>
          <p:cNvPr id="57346" name="Picture 2" descr="Resultado de imagem para fotos de jateamento e hidrojate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00504"/>
            <a:ext cx="557216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34.8.5 A ATIVIDADE DE HIDROJATEAMENTO DE ALTA PRESSÃO DEVE SER REALIZADA EM TEMPO CONTÍNUO DE ATÉ </a:t>
            </a:r>
            <a:r>
              <a:rPr lang="pt-BR" sz="2800" b="1" dirty="0">
                <a:solidFill>
                  <a:srgbClr val="FF0000"/>
                </a:solidFill>
              </a:rPr>
              <a:t>UMA HORA</a:t>
            </a:r>
            <a:r>
              <a:rPr lang="pt-BR" sz="2800" b="1" dirty="0"/>
              <a:t>; COM</a:t>
            </a:r>
          </a:p>
          <a:p>
            <a:r>
              <a:rPr lang="pt-BR" sz="2800" b="1" dirty="0"/>
              <a:t>INTERVALOS DE IGUAL PERÍODO, EM JORNADA DE TRABALHO MÁXIMA DE OITO HORAS.</a:t>
            </a:r>
          </a:p>
          <a:p>
            <a:r>
              <a:rPr lang="pt-BR" sz="2800" b="1" dirty="0"/>
              <a:t>34.8.6 É </a:t>
            </a:r>
            <a:r>
              <a:rPr lang="pt-BR" sz="2800" b="1" dirty="0">
                <a:solidFill>
                  <a:srgbClr val="FF0000"/>
                </a:solidFill>
              </a:rPr>
              <a:t>PROIBIDO</a:t>
            </a:r>
            <a:r>
              <a:rPr lang="pt-BR" sz="2800" b="1" dirty="0"/>
              <a:t> O </a:t>
            </a:r>
            <a:r>
              <a:rPr lang="pt-BR" sz="2800" b="1" dirty="0">
                <a:solidFill>
                  <a:srgbClr val="FF0000"/>
                </a:solidFill>
              </a:rPr>
              <a:t>TRAVAMENTO</a:t>
            </a:r>
            <a:r>
              <a:rPr lang="pt-BR" sz="2800" b="1" dirty="0"/>
              <a:t> OU </a:t>
            </a:r>
            <a:r>
              <a:rPr lang="pt-BR" sz="2800" b="1" dirty="0">
                <a:solidFill>
                  <a:srgbClr val="FF0000"/>
                </a:solidFill>
              </a:rPr>
              <a:t>AMARRAÇÃO</a:t>
            </a:r>
            <a:r>
              <a:rPr lang="pt-BR" sz="2800" b="1" dirty="0"/>
              <a:t> DO GATILHO DA PISTOLA DO EQUIPAMENTO.</a:t>
            </a:r>
          </a:p>
          <a:p>
            <a:r>
              <a:rPr lang="pt-BR" sz="2800" b="1" dirty="0"/>
              <a:t>34.8.7 DEVE SER MANTIDO SISTEMA DE</a:t>
            </a:r>
            <a:r>
              <a:rPr lang="pt-BR" sz="2800" b="1" dirty="0">
                <a:solidFill>
                  <a:srgbClr val="FF0000"/>
                </a:solidFill>
              </a:rPr>
              <a:t> DRENAGEM</a:t>
            </a:r>
            <a:r>
              <a:rPr lang="pt-BR" sz="2800" b="1" dirty="0"/>
              <a:t> PARA RETIRAR A ÁGUA LIBERADA DURANTE O </a:t>
            </a:r>
            <a:r>
              <a:rPr lang="pt-BR" sz="2800" b="1" dirty="0">
                <a:solidFill>
                  <a:srgbClr val="FF0000"/>
                </a:solidFill>
              </a:rPr>
              <a:t>HIDROJATEAMENTO</a:t>
            </a:r>
          </a:p>
        </p:txBody>
      </p:sp>
      <p:pic>
        <p:nvPicPr>
          <p:cNvPr id="59394" name="Picture 2" descr="Resultado de imagem para fotos de jateamento e hidrojate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857628"/>
            <a:ext cx="6072198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34.8.9 É </a:t>
            </a:r>
            <a:r>
              <a:rPr lang="pt-BR" sz="3200" b="1" dirty="0">
                <a:solidFill>
                  <a:srgbClr val="FF0000"/>
                </a:solidFill>
              </a:rPr>
              <a:t>PROIBIDO</a:t>
            </a:r>
            <a:r>
              <a:rPr lang="pt-BR" sz="3200" b="1" dirty="0"/>
              <a:t> AO JATISTA/HIDROJATISTA DESVIAR O JATO DO SEU </a:t>
            </a:r>
            <a:r>
              <a:rPr lang="pt-BR" sz="3200" b="1" dirty="0">
                <a:solidFill>
                  <a:srgbClr val="FF0000"/>
                </a:solidFill>
              </a:rPr>
              <a:t>FOCO DE TRABALHO</a:t>
            </a:r>
            <a:r>
              <a:rPr lang="pt-BR" sz="3200" b="1" dirty="0"/>
              <a:t>.</a:t>
            </a:r>
          </a:p>
          <a:p>
            <a:r>
              <a:rPr lang="pt-BR" sz="3200" b="1" dirty="0"/>
              <a:t>34.8.10 EM SERVIÇO DE HIDROJATEAMENTO DEVE SER UTILIZADA ILUMINAÇÃO  ALIMENTADA POR EXTRABAIXA TENSÃO.</a:t>
            </a:r>
          </a:p>
          <a:p>
            <a:r>
              <a:rPr lang="pt-BR" sz="3200" b="1" dirty="0"/>
              <a:t>34.8.11 É OBRIGATÓRIO O USO DE EQUIPAMENTO DE ADUÇÃO POR LINHA DE AR COMPRIMIDO NAS ATIVIDADES DE JATEAMENTO</a:t>
            </a:r>
            <a:r>
              <a:rPr lang="pt-BR" sz="2400" b="1" dirty="0"/>
              <a:t>.</a:t>
            </a:r>
          </a:p>
          <a:p>
            <a:endParaRPr lang="pt-BR" sz="2400" b="1" dirty="0"/>
          </a:p>
        </p:txBody>
      </p:sp>
      <p:pic>
        <p:nvPicPr>
          <p:cNvPr id="60418" name="Picture 2" descr="Resultado de imagem para fotos de jateamento e hidrojate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6858016" y="4000504"/>
            <a:ext cx="2285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 É PROIBIDO O JATEAMENTO DE AREIA OU A UTILIZAÇÃO DE MATERIAIS QUE CONTENHAM CONCENTRAÇÃO DE SÍLICA SUPERIOR AO</a:t>
            </a:r>
          </a:p>
          <a:p>
            <a:r>
              <a:rPr lang="pt-BR" b="1" dirty="0">
                <a:solidFill>
                  <a:srgbClr val="FF0000"/>
                </a:solidFill>
              </a:rPr>
              <a:t>PERMITIDO PELA LEGISLAÇÃO VIGENTE.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34.9 </a:t>
            </a:r>
            <a:r>
              <a:rPr lang="pt-BR" sz="2000" b="1" dirty="0">
                <a:solidFill>
                  <a:srgbClr val="FF0000"/>
                </a:solidFill>
              </a:rPr>
              <a:t>ATIVIDADES DE PINTURA</a:t>
            </a:r>
          </a:p>
          <a:p>
            <a:r>
              <a:rPr lang="pt-BR" sz="2000" b="1" dirty="0"/>
              <a:t>34.9.1 NA REALIZAÇÃO DE SERVIÇOS DE PINTURA, DEVEM SER OBSERVADAS AS </a:t>
            </a:r>
            <a:r>
              <a:rPr lang="pt-BR" sz="2000" b="1" dirty="0">
                <a:solidFill>
                  <a:srgbClr val="FF0000"/>
                </a:solidFill>
              </a:rPr>
              <a:t>SEGUINTES MEDIDAS:</a:t>
            </a:r>
          </a:p>
          <a:p>
            <a:r>
              <a:rPr lang="pt-BR" sz="2000" b="1" dirty="0"/>
              <a:t>A) DESIGNAR SOMENTE TRABALHADOR CAPACITADO;</a:t>
            </a:r>
          </a:p>
          <a:p>
            <a:r>
              <a:rPr lang="pt-BR" sz="2000" b="1" dirty="0"/>
              <a:t>B) EMITIR </a:t>
            </a:r>
            <a:r>
              <a:rPr lang="pt-BR" sz="2000" b="1" dirty="0">
                <a:solidFill>
                  <a:srgbClr val="FF0000"/>
                </a:solidFill>
              </a:rPr>
              <a:t>PT</a:t>
            </a:r>
            <a:r>
              <a:rPr lang="pt-BR" sz="2000" b="1" dirty="0"/>
              <a:t> EM CONFORMIDADE COM A ATIVIDADE A SER DESENVOLVIDA;</a:t>
            </a:r>
          </a:p>
          <a:p>
            <a:r>
              <a:rPr lang="pt-BR" sz="2000" b="1" dirty="0"/>
              <a:t>C) IMPEDIR A REALIZAÇÃO DE TRABALHOS INCOMPATÍVEIS NAS ADJACÊNCIAS;</a:t>
            </a:r>
          </a:p>
          <a:p>
            <a:r>
              <a:rPr lang="pt-BR" sz="2000" b="1" dirty="0"/>
              <a:t>D) DEMARCAR, SINALIZAR E ISOLAR A ÁREA DE TRABALHO;</a:t>
            </a:r>
          </a:p>
          <a:p>
            <a:r>
              <a:rPr lang="pt-BR" sz="2000" b="1" dirty="0"/>
              <a:t>E) UTILIZAR EQUIPAMENTOS E ILUMINAÇÃO À PROVA DE EXPLOSÃO, COM CABO DE ALIMENTAÇÃO ELÉTRICA SEM EMENDAS, PARA</a:t>
            </a:r>
          </a:p>
          <a:p>
            <a:r>
              <a:rPr lang="pt-BR" sz="2000" b="1" dirty="0"/>
              <a:t>PINTURA EM ESPAÇO CONFINADO OU COM PISTOLA PNEUMÁTICA </a:t>
            </a:r>
            <a:endParaRPr lang="pt-BR" sz="2000" b="1" i="1" dirty="0"/>
          </a:p>
          <a:p>
            <a:r>
              <a:rPr lang="pt-BR" sz="2000" b="1" dirty="0"/>
              <a:t>F) ATERRAR A BOMBA EMPREGADA NO SISTEMA DE PISTOLA PNEUMÁTICA</a:t>
            </a:r>
          </a:p>
        </p:txBody>
      </p:sp>
      <p:pic>
        <p:nvPicPr>
          <p:cNvPr id="61442" name="Picture 2" descr="Resultado de imagem para fotos de trabalhador pint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62"/>
            <a:ext cx="546735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34.9.2 DEVEM SER IMPLEMENTADAS AS RECOMENDAÇÕES DA </a:t>
            </a:r>
            <a:r>
              <a:rPr lang="pt-BR" sz="2400" b="1" dirty="0">
                <a:solidFill>
                  <a:srgbClr val="FF0000"/>
                </a:solidFill>
              </a:rPr>
              <a:t>FISPQ</a:t>
            </a:r>
            <a:r>
              <a:rPr lang="pt-BR" sz="2400" b="1" dirty="0"/>
              <a:t>, TREINANDO O TRABALHADOR QUANTO A SUAS DISPOSIÇÕES.</a:t>
            </a:r>
          </a:p>
          <a:p>
            <a:r>
              <a:rPr lang="pt-BR" sz="2400" b="1" dirty="0"/>
              <a:t>34.9.3 É </a:t>
            </a:r>
            <a:r>
              <a:rPr lang="pt-BR" sz="2400" b="1" dirty="0">
                <a:solidFill>
                  <a:srgbClr val="FF0000"/>
                </a:solidFill>
              </a:rPr>
              <a:t>PROIBIDO</a:t>
            </a:r>
            <a:r>
              <a:rPr lang="pt-BR" sz="2400" b="1" dirty="0"/>
              <a:t> CONSUMIR ALIMENTOS E PORTAR MATERIAIS CAPAZES DE GERAR </a:t>
            </a:r>
            <a:r>
              <a:rPr lang="pt-BR" sz="2400" b="1" dirty="0">
                <a:solidFill>
                  <a:srgbClr val="FF0000"/>
                </a:solidFill>
              </a:rPr>
              <a:t>CENTELHA, FAGULHA OU CHAMA </a:t>
            </a:r>
            <a:r>
              <a:rPr lang="pt-BR" sz="2400" b="1" dirty="0"/>
              <a:t>NA ÁREA DA PINTURA</a:t>
            </a:r>
          </a:p>
          <a:p>
            <a:r>
              <a:rPr lang="pt-BR" sz="2400" b="1" dirty="0"/>
              <a:t>E EM SEU ENTORNO.</a:t>
            </a:r>
          </a:p>
          <a:p>
            <a:r>
              <a:rPr lang="pt-BR" sz="2400" b="1" dirty="0"/>
              <a:t>34.9.4 DEVE SER PROVIDENCIADA RENOVAÇÃO DE </a:t>
            </a:r>
            <a:r>
              <a:rPr lang="pt-BR" sz="2400" b="1" dirty="0">
                <a:solidFill>
                  <a:srgbClr val="FF0000"/>
                </a:solidFill>
              </a:rPr>
              <a:t>AR </a:t>
            </a:r>
            <a:r>
              <a:rPr lang="pt-BR" sz="2400" b="1" dirty="0"/>
              <a:t>PARA ELIMINAR </a:t>
            </a:r>
            <a:r>
              <a:rPr lang="pt-BR" sz="2400" b="1" dirty="0">
                <a:solidFill>
                  <a:srgbClr val="FF0000"/>
                </a:solidFill>
              </a:rPr>
              <a:t>GASES E VAPORES </a:t>
            </a:r>
            <a:r>
              <a:rPr lang="pt-BR" sz="2400" b="1" dirty="0"/>
              <a:t>GERADOS DURANTE O SERVIÇO DE PINTURA,</a:t>
            </a:r>
          </a:p>
          <a:p>
            <a:r>
              <a:rPr lang="pt-BR" sz="2400" b="1" dirty="0"/>
              <a:t>MONITORANDO CONTINUAMENTE A CONCENTRAÇÃO DE CONTAMINANTES NO AR.</a:t>
            </a:r>
          </a:p>
        </p:txBody>
      </p:sp>
      <p:pic>
        <p:nvPicPr>
          <p:cNvPr id="62466" name="Picture 2" descr="Resultado de imagem para fotos de exaus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3857628"/>
            <a:ext cx="4500562" cy="3000372"/>
          </a:xfrm>
          <a:prstGeom prst="rect">
            <a:avLst/>
          </a:prstGeom>
          <a:noFill/>
        </p:spPr>
      </p:pic>
      <p:pic>
        <p:nvPicPr>
          <p:cNvPr id="6246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9"/>
            <a:ext cx="4681521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34.2.2 O EMPREGADOR DEVE PROPORCIONAR CONDIÇÕES PARA QUE OS TRABALHADORES POSSAM COLABORAR COM A IMPLEMENTAÇÃO</a:t>
            </a:r>
          </a:p>
          <a:p>
            <a:r>
              <a:rPr lang="pt-BR" sz="3200" b="1" dirty="0"/>
              <a:t>DAS MEDIDAS PREVISTAS NESTA NORMA, BEM COMO INTERROMPER IMEDIATAMENTE O TRABALHO, COM INFORMAÇÃO A SEU SUPERIOR</a:t>
            </a:r>
          </a:p>
          <a:p>
            <a:r>
              <a:rPr lang="pt-BR" sz="3200" b="1" dirty="0"/>
              <a:t>HIERÁRQUICO</a:t>
            </a:r>
          </a:p>
        </p:txBody>
      </p:sp>
      <p:pic>
        <p:nvPicPr>
          <p:cNvPr id="18434" name="Picture 2" descr="Resultado de imagem para fotos de trabalhos em estalei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00372"/>
            <a:ext cx="6572264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34.9.4.1 QUANDO A</a:t>
            </a:r>
            <a:r>
              <a:rPr lang="pt-BR" sz="2800" b="1" dirty="0">
                <a:solidFill>
                  <a:srgbClr val="FF0000"/>
                </a:solidFill>
              </a:rPr>
              <a:t> CONCENTRAÇÃO </a:t>
            </a:r>
            <a:r>
              <a:rPr lang="pt-BR" sz="2800" b="1" dirty="0"/>
              <a:t>DE CONTAMINANTES FOR IGUAL OU SUPERIOR A </a:t>
            </a:r>
            <a:r>
              <a:rPr lang="pt-BR" sz="2800" b="1" dirty="0">
                <a:solidFill>
                  <a:srgbClr val="FF0000"/>
                </a:solidFill>
              </a:rPr>
              <a:t>DEZ POR CENTO DO LIMITE INFERIOR DE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EXPLOSIVIDADE </a:t>
            </a:r>
            <a:r>
              <a:rPr lang="pt-BR" sz="2800" b="1" dirty="0"/>
              <a:t>- </a:t>
            </a:r>
            <a:r>
              <a:rPr lang="pt-BR" sz="2800" b="1" dirty="0">
                <a:solidFill>
                  <a:srgbClr val="FFFF00"/>
                </a:solidFill>
              </a:rPr>
              <a:t>LIE</a:t>
            </a:r>
            <a:r>
              <a:rPr lang="pt-BR" sz="2800" b="1" dirty="0"/>
              <a:t>, O SERVIÇO DEVE SER IMEDIATAMENTE INTERROMPIDO E O COMPARTIMENTO EVACUADO, IMPLEMENTANDO-SE</a:t>
            </a:r>
          </a:p>
          <a:p>
            <a:r>
              <a:rPr lang="pt-BR" sz="2800" b="1" dirty="0"/>
              <a:t>VENTILAÇÃO ADICIONAL.</a:t>
            </a:r>
          </a:p>
          <a:p>
            <a:r>
              <a:rPr lang="pt-BR" sz="2800" b="1" dirty="0"/>
              <a:t>34.9.4.2 OS CONTAMINANTES DEVEM SER DIRECIONADOS PARA FORA DOS LOCAIS DE TRABALHO, ONDE NÃO HAJA FONTES DE IGNIÇÃO</a:t>
            </a:r>
          </a:p>
          <a:p>
            <a:r>
              <a:rPr lang="pt-BR" sz="2800" b="1" dirty="0"/>
              <a:t>PRÓXIMA.</a:t>
            </a:r>
          </a:p>
        </p:txBody>
      </p:sp>
      <p:pic>
        <p:nvPicPr>
          <p:cNvPr id="63490" name="Picture 2" descr="Resultado de imagem para fotos de exaus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3857628"/>
            <a:ext cx="592932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PREPARO E DESCARTE</a:t>
            </a:r>
          </a:p>
          <a:p>
            <a:r>
              <a:rPr lang="pt-BR" sz="2000" b="1" dirty="0"/>
              <a:t>34.9.6 AS TINTAS DEVEM SER PREPARADAS EM LOCAL VENTILADO, PRÉ-ESTABELECIDO PELA</a:t>
            </a:r>
            <a:r>
              <a:rPr lang="pt-BR" sz="2000" b="1" dirty="0">
                <a:solidFill>
                  <a:srgbClr val="FF0000"/>
                </a:solidFill>
              </a:rPr>
              <a:t> PT </a:t>
            </a:r>
            <a:r>
              <a:rPr lang="pt-BR" sz="2000" b="1" dirty="0"/>
              <a:t>E DELIMITADO POR DIQUE DE</a:t>
            </a:r>
          </a:p>
          <a:p>
            <a:r>
              <a:rPr lang="pt-BR" sz="2000" b="1" dirty="0"/>
              <a:t>CONTENÇÃO.</a:t>
            </a:r>
          </a:p>
          <a:p>
            <a:r>
              <a:rPr lang="pt-BR" sz="2000" b="1" dirty="0"/>
              <a:t>34.9.7 NO LOCAL DO SERVIÇO, DEVE SER DISPOSTA A QUANTIDADE DE TINTA NECESSÁRIA À UTILIZAÇÃO IMEDIATA.</a:t>
            </a:r>
          </a:p>
          <a:p>
            <a:r>
              <a:rPr lang="pt-BR" sz="2000" b="1" dirty="0"/>
              <a:t>34.9.8 OS VASILHAMES CONTENDO RESÍDUOS DE TINTAS OU SOLVENTES DEVEM SER ARMAZENADOS EM LOCAL PROTEGIDO, VENTILADO E</a:t>
            </a:r>
          </a:p>
          <a:p>
            <a:r>
              <a:rPr lang="pt-BR" sz="2000" b="1" dirty="0"/>
              <a:t>SINALIZADO.</a:t>
            </a:r>
          </a:p>
          <a:p>
            <a:r>
              <a:rPr lang="pt-BR" sz="2000" b="1" dirty="0"/>
              <a:t>34.9.9 OS RESÍDUOS DEVEM SER TRATADOS, DISPOSTOS OU RETIRADOS DOS LIMITES DO ESTABELECIMENTO EM CONFORMIDADE COM A</a:t>
            </a:r>
          </a:p>
          <a:p>
            <a:r>
              <a:rPr lang="pt-BR" sz="2000" b="1" dirty="0"/>
              <a:t>LEGISLAÇÃO AMBIENTAL.</a:t>
            </a:r>
          </a:p>
        </p:txBody>
      </p:sp>
      <p:pic>
        <p:nvPicPr>
          <p:cNvPr id="64514" name="Picture 2" descr="Resultado de imagem para fotos de depósito de tin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357562"/>
            <a:ext cx="5857875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ESPAÇO CONFINADO</a:t>
            </a:r>
          </a:p>
          <a:p>
            <a:r>
              <a:rPr lang="pt-BR" sz="2000" b="1" dirty="0"/>
              <a:t>34.9.10 OS </a:t>
            </a:r>
            <a:r>
              <a:rPr lang="pt-BR" sz="2000" b="1" dirty="0">
                <a:solidFill>
                  <a:srgbClr val="FF0000"/>
                </a:solidFill>
              </a:rPr>
              <a:t>QUADROS DE ALIMENTAÇÃO ELÉTRICOS </a:t>
            </a:r>
            <a:r>
              <a:rPr lang="pt-BR" sz="2000" b="1" dirty="0"/>
              <a:t>DEVEM SER INSTALADOS FORA DO </a:t>
            </a:r>
            <a:r>
              <a:rPr lang="pt-BR" sz="2000" b="1" dirty="0">
                <a:solidFill>
                  <a:srgbClr val="FF0000"/>
                </a:solidFill>
              </a:rPr>
              <a:t>ESPAÇO CONFINADO, </a:t>
            </a:r>
            <a:r>
              <a:rPr lang="pt-BR" sz="2000" b="1" dirty="0"/>
              <a:t>COM DISTÂNCIA MÍNIMA DE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DOIS METROS </a:t>
            </a:r>
            <a:r>
              <a:rPr lang="pt-BR" sz="2000" b="1" dirty="0"/>
              <a:t>DE SUA ENTRADA.</a:t>
            </a:r>
          </a:p>
          <a:p>
            <a:r>
              <a:rPr lang="pt-BR" sz="2000" b="1" dirty="0"/>
              <a:t>34.9.11 DEVE SER MANTIDO EQUIPAMENTO AUTÔNOMO DE PROTEÇÃO RESPIRATÓRIA OU SISTEMA DE AR MANDADO DISPONÍVEL E DE</a:t>
            </a:r>
          </a:p>
          <a:p>
            <a:r>
              <a:rPr lang="pt-BR" sz="2000" b="1" dirty="0"/>
              <a:t>FÁCIL ACESSO PARA SITUAÇÕES DE EMERGÊNCIA.</a:t>
            </a:r>
          </a:p>
          <a:p>
            <a:r>
              <a:rPr lang="pt-BR" sz="2000" b="1" dirty="0"/>
              <a:t>34.9.12 SOMENTE DEVE SER UTILIZADA ALIMENTAÇÃO ELÉTRICA EM EXTRABAIXA TENSÃO.</a:t>
            </a:r>
          </a:p>
          <a:p>
            <a:r>
              <a:rPr lang="pt-BR" sz="2000" b="1" dirty="0"/>
              <a:t>34.9.13 A BOMBA PNEUMÁTICA DE PINTURA,</a:t>
            </a:r>
            <a:r>
              <a:rPr lang="pt-BR" sz="2000" b="1" i="1" dirty="0"/>
              <a:t> DEVE SER INSTALADA FORA DO ESPAÇO CONFINADO.</a:t>
            </a:r>
            <a:endParaRPr lang="pt-BR" sz="2000" b="1" dirty="0"/>
          </a:p>
        </p:txBody>
      </p:sp>
      <p:pic>
        <p:nvPicPr>
          <p:cNvPr id="65540" name="Picture 4" descr="Resultado de imagem para fotos de bombas de pintu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5334000" cy="3429000"/>
          </a:xfrm>
          <a:prstGeom prst="rect">
            <a:avLst/>
          </a:prstGeom>
          <a:noFill/>
        </p:spPr>
      </p:pic>
      <p:pic>
        <p:nvPicPr>
          <p:cNvPr id="65542" name="Picture 6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HIGIENE E PROTEÇÃO DO TRABALHADOR</a:t>
            </a:r>
          </a:p>
          <a:p>
            <a:r>
              <a:rPr lang="pt-BR" sz="2800" b="1" dirty="0"/>
              <a:t>34.9.14 DEVE SER </a:t>
            </a:r>
            <a:r>
              <a:rPr lang="pt-BR" sz="2800" b="1" dirty="0">
                <a:solidFill>
                  <a:srgbClr val="FF0000"/>
                </a:solidFill>
              </a:rPr>
              <a:t>FORNECIDO</a:t>
            </a:r>
            <a:r>
              <a:rPr lang="pt-BR" sz="2800" b="1" dirty="0"/>
              <a:t> AO TRABALHADOR </a:t>
            </a:r>
            <a:r>
              <a:rPr lang="pt-BR" sz="2800" b="1" dirty="0">
                <a:solidFill>
                  <a:srgbClr val="FF0000"/>
                </a:solidFill>
              </a:rPr>
              <a:t>ARMÁRIO INDIVIDUAL DUPLO</a:t>
            </a:r>
            <a:r>
              <a:rPr lang="pt-BR" sz="2800" b="1" dirty="0"/>
              <a:t>, DE FORMA QUE OS COMPARTIMENTOS ESTABELEÇAM,</a:t>
            </a:r>
          </a:p>
          <a:p>
            <a:r>
              <a:rPr lang="pt-BR" sz="2800" b="1" dirty="0"/>
              <a:t>RIGOROSAMENTE, O ISOLAMENTO DAS ROUPAS DE USO COMUM E AS DE TRABALHO.</a:t>
            </a:r>
          </a:p>
          <a:p>
            <a:r>
              <a:rPr lang="pt-BR" sz="2800" b="1" dirty="0"/>
              <a:t>34.9.15 A HIGIENIZAÇÃO E SUBSTITUIÇÃO DA VESTIMENTA DE TRABALHO DEVE SER REALIZADA DIARIAMENTE OU, HAVENDO</a:t>
            </a:r>
          </a:p>
          <a:p>
            <a:r>
              <a:rPr lang="pt-BR" sz="2800" b="1" dirty="0"/>
              <a:t>IMPOSSIBILIDADE, DEVE SER FORNECIDA VESTIMENTA DE MATERIAL DESCARTÁVEL</a:t>
            </a:r>
          </a:p>
        </p:txBody>
      </p:sp>
      <p:pic>
        <p:nvPicPr>
          <p:cNvPr id="66562" name="Picture 2" descr="Resultado de imagem para fotos de roupa descartável para pin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14818"/>
            <a:ext cx="4071966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34.9.17 DEVEM SER MANTIDOS </a:t>
            </a:r>
            <a:r>
              <a:rPr lang="pt-BR" sz="3200" b="1" dirty="0">
                <a:solidFill>
                  <a:srgbClr val="FF0000"/>
                </a:solidFill>
              </a:rPr>
              <a:t>LAVA-OLHOS DE EMERGÊNCIA </a:t>
            </a:r>
            <a:r>
              <a:rPr lang="pt-BR" sz="3200" b="1" dirty="0"/>
              <a:t>PRÓXIMO AO LOCAL DA PINTURA E DISPONIBILIZADOS </a:t>
            </a:r>
            <a:r>
              <a:rPr lang="pt-BR" sz="3200" b="1" dirty="0">
                <a:solidFill>
                  <a:srgbClr val="FF0000"/>
                </a:solidFill>
              </a:rPr>
              <a:t>CHUVEIROS DE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EMERGÊNCIA </a:t>
            </a:r>
            <a:r>
              <a:rPr lang="pt-BR" sz="3200" b="1" dirty="0"/>
              <a:t>EM LOCAIS DEFINIDOS PELA APR</a:t>
            </a:r>
          </a:p>
        </p:txBody>
      </p:sp>
      <p:pic>
        <p:nvPicPr>
          <p:cNvPr id="67586" name="Picture 2" descr="Resultado de imagem para fotos de chuveiro lava olh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1928802"/>
            <a:ext cx="4786314" cy="4929199"/>
          </a:xfrm>
          <a:prstGeom prst="rect">
            <a:avLst/>
          </a:prstGeom>
          <a:noFill/>
        </p:spPr>
      </p:pic>
      <p:pic>
        <p:nvPicPr>
          <p:cNvPr id="67588" name="Picture 4" descr="Resultado de imagem para fotos de chuveiro lava olh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35768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34.10 </a:t>
            </a:r>
            <a:r>
              <a:rPr lang="pt-BR" sz="2400" b="1" dirty="0">
                <a:solidFill>
                  <a:srgbClr val="FF0000"/>
                </a:solidFill>
              </a:rPr>
              <a:t>MOVIMENTAÇÃO DE CARGAS</a:t>
            </a:r>
          </a:p>
          <a:p>
            <a:r>
              <a:rPr lang="pt-BR" sz="2400" b="1" dirty="0"/>
              <a:t>34.10.1 AS OPERAÇÕES DE MOVIMENTAÇÃO ELETROMECÂNICAS DE CARGAS SOMENTE DEVEM SER REALIZADAS POR TRABALHADOR</a:t>
            </a:r>
          </a:p>
          <a:p>
            <a:r>
              <a:rPr lang="pt-BR" sz="2400" b="1" dirty="0"/>
              <a:t>CAPACITADO E AUTORIZADO.</a:t>
            </a:r>
          </a:p>
          <a:p>
            <a:r>
              <a:rPr lang="pt-BR" sz="2400" b="1" dirty="0"/>
              <a:t>34.10.2 DEVE SER GARANTIDO QUE OS EQUIPAMENTOS DE MOVIMENTAÇÃO DE CARGAS E SEUS ACESSÓRIOS SEJAM UTILIZADOS EM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PERFEITO ESTADO OPERACIONAL E CERTIFICADOS, </a:t>
            </a:r>
            <a:r>
              <a:rPr lang="pt-BR" sz="2400" b="1" dirty="0"/>
              <a:t>COM IDENTIFICAÇÃO E DOCUMENTAÇÃO QUE POSSAM SER RASTREADOS</a:t>
            </a:r>
          </a:p>
        </p:txBody>
      </p:sp>
      <p:pic>
        <p:nvPicPr>
          <p:cNvPr id="1026" name="Picture 2" descr="Resultado de imagem para fotos de pontes rola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86124"/>
            <a:ext cx="561975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34.10.4 </a:t>
            </a:r>
            <a:r>
              <a:rPr lang="pt-BR" sz="2400" b="1" dirty="0">
                <a:solidFill>
                  <a:srgbClr val="FF0000"/>
                </a:solidFill>
              </a:rPr>
              <a:t>ANTES DE INICIAR A JORNADA DE TRABALHO, O OPERADOR DEVE INSPECIONAR E REGISTRAR EM LISTA DE VERIFICAÇÃO </a:t>
            </a:r>
            <a:r>
              <a:rPr lang="pt-BR" sz="6000" b="1" dirty="0">
                <a:solidFill>
                  <a:srgbClr val="00B050"/>
                </a:solidFill>
              </a:rPr>
              <a:t>(</a:t>
            </a:r>
            <a:r>
              <a:rPr lang="pt-BR" sz="6000" b="1" i="1" dirty="0">
                <a:solidFill>
                  <a:srgbClr val="00B050"/>
                </a:solidFill>
              </a:rPr>
              <a:t>CHECKLIST),</a:t>
            </a:r>
          </a:p>
          <a:p>
            <a:r>
              <a:rPr lang="pt-BR" sz="2400" b="1" dirty="0"/>
              <a:t>NO MÍNIMO, OS SEGUINTES ITENS:</a:t>
            </a:r>
          </a:p>
          <a:p>
            <a:r>
              <a:rPr lang="pt-BR" sz="2400" b="1" dirty="0"/>
              <a:t>A) FREIOS;</a:t>
            </a:r>
          </a:p>
          <a:p>
            <a:r>
              <a:rPr lang="pt-BR" sz="2400" b="1" dirty="0"/>
              <a:t>B) EMBREAGENS;</a:t>
            </a:r>
          </a:p>
          <a:p>
            <a:r>
              <a:rPr lang="pt-BR" sz="2400" b="1" dirty="0"/>
              <a:t>C) CONTROLES;</a:t>
            </a:r>
          </a:p>
          <a:p>
            <a:r>
              <a:rPr lang="pt-BR" sz="2400" b="1" dirty="0"/>
              <a:t>D) MECANISMOS DA LANÇA;</a:t>
            </a:r>
          </a:p>
          <a:p>
            <a:r>
              <a:rPr lang="pt-BR" sz="2400" b="1" dirty="0"/>
              <a:t>E) ANEMÔMETRO;</a:t>
            </a:r>
          </a:p>
          <a:p>
            <a:r>
              <a:rPr lang="pt-BR" sz="2400" b="1" dirty="0"/>
              <a:t>F) MECANISMO DE DESLOCAMENTO;</a:t>
            </a:r>
          </a:p>
          <a:p>
            <a:r>
              <a:rPr lang="pt-BR" sz="2400" b="1" dirty="0"/>
              <a:t>G) DISPOSITIVOS DE SEGURANÇA DE PESO E CURSO;</a:t>
            </a:r>
          </a:p>
          <a:p>
            <a:r>
              <a:rPr lang="pt-BR" sz="2400" b="1" dirty="0"/>
              <a:t>H) NÍVEIS DE LUBRIFICANTES, COMBUSTÍVEL E FLUIDO REFRIGERANTE;</a:t>
            </a:r>
          </a:p>
          <a:p>
            <a:r>
              <a:rPr lang="pt-BR" sz="2400" b="1" dirty="0"/>
              <a:t>I) INSTRUMENTOS DE CONTROLE NO PAINEL;</a:t>
            </a:r>
          </a:p>
          <a:p>
            <a:r>
              <a:rPr lang="pt-BR" sz="2400" b="1" dirty="0"/>
              <a:t>J) CABOS DE ALIMENTAÇÃO DOS EQUIPAMENTOS;</a:t>
            </a:r>
          </a:p>
          <a:p>
            <a:r>
              <a:rPr lang="pt-BR" sz="2400" b="1" dirty="0"/>
              <a:t>K) SINAL SONORO E LUMINOSO;</a:t>
            </a:r>
          </a:p>
          <a:p>
            <a:r>
              <a:rPr lang="pt-BR" sz="2400" b="1" dirty="0"/>
              <a:t>L) ELETROÍMÃ.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ANTES DE INICIAR A JORNADA DE TRABALHO, O SINALEIRO DEVE INSPECIONAR E REGISTRAR EM LISTA DE VERIFICAÇÃO (</a:t>
            </a:r>
            <a:r>
              <a:rPr lang="pt-BR" sz="2400" b="1" i="1" dirty="0">
                <a:solidFill>
                  <a:srgbClr val="FF0000"/>
                </a:solidFill>
              </a:rPr>
              <a:t>CHECKLIST)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OS ACESSÓRIOS DE MOVIMENTAÇÃO DE CARGAS, CONTEMPLANDO, NO MÍNIMO, OS SEGUINTES ITENS</a:t>
            </a:r>
            <a:r>
              <a:rPr lang="pt-BR" b="1" dirty="0"/>
              <a:t>:</a:t>
            </a:r>
          </a:p>
          <a:p>
            <a:r>
              <a:rPr lang="pt-BR" sz="2400" b="1" dirty="0"/>
              <a:t>A) MOITÕES;</a:t>
            </a:r>
          </a:p>
          <a:p>
            <a:r>
              <a:rPr lang="pt-BR" sz="2400" b="1" dirty="0"/>
              <a:t>B) GRAMPOS;</a:t>
            </a:r>
          </a:p>
          <a:p>
            <a:r>
              <a:rPr lang="pt-BR" sz="2400" b="1" dirty="0"/>
              <a:t>C) GANCHOS;</a:t>
            </a:r>
          </a:p>
          <a:p>
            <a:r>
              <a:rPr lang="pt-BR" sz="2400" b="1" dirty="0"/>
              <a:t>D) MANILHAS;</a:t>
            </a:r>
          </a:p>
          <a:p>
            <a:r>
              <a:rPr lang="pt-BR" sz="2400" b="1" dirty="0"/>
              <a:t>E) DISTORCEDORES;</a:t>
            </a:r>
          </a:p>
          <a:p>
            <a:r>
              <a:rPr lang="pt-BR" sz="2400" b="1" dirty="0"/>
              <a:t>F) CINTAS, ESTROPOS E CORRENTES;</a:t>
            </a:r>
          </a:p>
          <a:p>
            <a:r>
              <a:rPr lang="pt-BR" sz="2400" b="1" dirty="0"/>
              <a:t>G) CABOS DE AÇO;</a:t>
            </a:r>
          </a:p>
          <a:p>
            <a:r>
              <a:rPr lang="pt-BR" sz="2400" b="1" dirty="0"/>
              <a:t>H) CLIPS;</a:t>
            </a:r>
          </a:p>
          <a:p>
            <a:r>
              <a:rPr lang="pt-BR" sz="2400" b="1" dirty="0"/>
              <a:t>I) PINOS DE CONEXÕES, PARAFUSOS, TRAVAS E DEMAIS DISPOSITIVOS;</a:t>
            </a:r>
          </a:p>
          <a:p>
            <a:r>
              <a:rPr lang="pt-BR" sz="2400" b="1" dirty="0"/>
              <a:t>J) ROLDANAS DA PONTA DA LANÇA E DO MOITÃO;</a:t>
            </a:r>
          </a:p>
          <a:p>
            <a:r>
              <a:rPr lang="pt-BR" sz="2400" b="1" dirty="0"/>
              <a:t>K) OLHAIS;</a:t>
            </a:r>
          </a:p>
          <a:p>
            <a:r>
              <a:rPr lang="pt-BR" sz="2400" b="1" dirty="0"/>
              <a:t>L) PATOLAS;</a:t>
            </a:r>
          </a:p>
          <a:p>
            <a:r>
              <a:rPr lang="pt-BR" sz="2400" b="1" dirty="0"/>
              <a:t>M) GRAMPO DE IÇAMENTO;</a:t>
            </a:r>
          </a:p>
          <a:p>
            <a:r>
              <a:rPr lang="pt-BR" sz="2400" b="1" dirty="0"/>
              <a:t>N) BALANÇAS.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PROCEDIMENTOS DE MOVIMENTAÇÃO DE CARGAS</a:t>
            </a:r>
          </a:p>
          <a:p>
            <a:r>
              <a:rPr lang="pt-BR" sz="3200" b="1" dirty="0"/>
              <a:t>34.10.9 DEVE SER REALIZADA APR QUANDO A SEGURANÇA NO TRABALHO E/OU RESPONSÁVEL DA OPERAÇÃO CONSIDERAR NECESSÁRIO.</a:t>
            </a:r>
          </a:p>
          <a:p>
            <a:r>
              <a:rPr lang="pt-BR" sz="3200" b="1" dirty="0"/>
              <a:t>34.10.10 A OPERAÇÃO DE MOVIMENTAÇÃO DE CARGAS DEVE SER IMPEDIDA EM CONDIÇÕES CLIMÁTICAS ADVERSAS E/OU ILUMINAÇÃO</a:t>
            </a:r>
          </a:p>
          <a:p>
            <a:r>
              <a:rPr lang="pt-BR" sz="3200" b="1" dirty="0"/>
              <a:t>DEFICIENTE.</a:t>
            </a:r>
          </a:p>
        </p:txBody>
      </p:sp>
      <p:pic>
        <p:nvPicPr>
          <p:cNvPr id="69634" name="Picture 2" descr="Resultado de imagem para fotos de guindaste transportando mate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3357562"/>
            <a:ext cx="66675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34.10.11 </a:t>
            </a:r>
            <a:r>
              <a:rPr lang="pt-BR" sz="2800" b="1" dirty="0">
                <a:solidFill>
                  <a:srgbClr val="FF0000"/>
                </a:solidFill>
              </a:rPr>
              <a:t>PARA MOVIMENTAR CARGAS, DEVE SER ADOTADO O SEGUINTE PROCEDIMENTO OPERACIONAL</a:t>
            </a:r>
            <a:r>
              <a:rPr lang="pt-BR" sz="2800" b="1" dirty="0"/>
              <a:t>:</a:t>
            </a:r>
          </a:p>
          <a:p>
            <a:r>
              <a:rPr lang="pt-BR" sz="2800" b="1" dirty="0"/>
              <a:t>A) PROIBIR </a:t>
            </a:r>
            <a:r>
              <a:rPr lang="pt-BR" sz="2800" b="1" dirty="0">
                <a:solidFill>
                  <a:srgbClr val="FF0000"/>
                </a:solidFill>
              </a:rPr>
              <a:t>FERRAMENTAS</a:t>
            </a:r>
            <a:r>
              <a:rPr lang="pt-BR" sz="2800" b="1" dirty="0"/>
              <a:t> OU </a:t>
            </a:r>
            <a:r>
              <a:rPr lang="pt-BR" sz="2800" b="1" dirty="0">
                <a:solidFill>
                  <a:srgbClr val="FF0000"/>
                </a:solidFill>
              </a:rPr>
              <a:t>QUALQUER OBJETO </a:t>
            </a:r>
            <a:r>
              <a:rPr lang="pt-BR" sz="2800" b="1" dirty="0"/>
              <a:t>SOLTO;</a:t>
            </a:r>
          </a:p>
          <a:p>
            <a:r>
              <a:rPr lang="pt-BR" sz="2800" b="1" dirty="0"/>
              <a:t>B) GARANTIR QUE A CARGA </a:t>
            </a:r>
            <a:r>
              <a:rPr lang="pt-BR" sz="2800" b="1" dirty="0">
                <a:solidFill>
                  <a:srgbClr val="FF0000"/>
                </a:solidFill>
              </a:rPr>
              <a:t>ESTEJA DISTRIBUÍDA UNIFORMEMENTE ENTRE OS RAMAIS DA LINGADA</a:t>
            </a:r>
            <a:r>
              <a:rPr lang="pt-BR" sz="2800" b="1" dirty="0"/>
              <a:t>, ESTABILIZADA E AMARRADA;</a:t>
            </a:r>
          </a:p>
          <a:p>
            <a:r>
              <a:rPr lang="pt-BR" sz="2800" b="1" dirty="0"/>
              <a:t>C) CERTIFICAR-SE QUE O PESO </a:t>
            </a:r>
            <a:r>
              <a:rPr lang="pt-BR" sz="2800" b="1" dirty="0">
                <a:solidFill>
                  <a:srgbClr val="00B050"/>
                </a:solidFill>
              </a:rPr>
              <a:t>SEJA COMPATÍVEL COM A CAPACIDADE DO EQUIPAMENTO</a:t>
            </a:r>
            <a:r>
              <a:rPr lang="pt-BR" sz="2800" b="1" dirty="0"/>
              <a:t>;</a:t>
            </a:r>
          </a:p>
          <a:p>
            <a:r>
              <a:rPr lang="pt-BR" sz="2800" b="1" dirty="0"/>
              <a:t>D) GARANTIR QUE O</a:t>
            </a:r>
            <a:r>
              <a:rPr lang="pt-BR" sz="2800" b="1" dirty="0">
                <a:solidFill>
                  <a:srgbClr val="FF0000"/>
                </a:solidFill>
              </a:rPr>
              <a:t> GANCHO </a:t>
            </a:r>
            <a:r>
              <a:rPr lang="pt-BR" sz="2800" b="1" dirty="0"/>
              <a:t>DO EQUIPAMENTO DE GUINDAR ESTEJA PERPENDICULAR À PEÇA A SER IÇADA, VERIFICANDO A POSIÇÃO DO</a:t>
            </a:r>
          </a:p>
          <a:p>
            <a:r>
              <a:rPr lang="pt-BR" sz="2800" b="1" dirty="0"/>
              <a:t>CENTRO DE GRAVIDADE DA CARGA;</a:t>
            </a:r>
          </a:p>
        </p:txBody>
      </p:sp>
      <p:pic>
        <p:nvPicPr>
          <p:cNvPr id="72706" name="Picture 2" descr="Resultado de imagem para fotos de guindaste transportando mate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14819"/>
            <a:ext cx="3786182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34.3.4 </a:t>
            </a:r>
            <a:r>
              <a:rPr lang="pt-BR" sz="2800" b="1" dirty="0">
                <a:solidFill>
                  <a:srgbClr val="FF0000"/>
                </a:solidFill>
              </a:rPr>
              <a:t>O EMPREGADOR DEVE DESENVOLVER E IMPLANTAR PROGRAMA DE CAPACITAÇÃO, COMPREENDENDO TREINAMENTO ADMISSIONAL,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PERIÓDICO E SEMPRE QUE OCORRER QUALQUER DAS SEGUINTES SITUAÇÕES</a:t>
            </a:r>
            <a:r>
              <a:rPr lang="pt-BR" sz="2800" b="1" dirty="0"/>
              <a:t>:</a:t>
            </a:r>
          </a:p>
          <a:p>
            <a:r>
              <a:rPr lang="pt-BR" sz="2800" b="1" dirty="0"/>
              <a:t>A) MUDANÇA NOS PROCEDIMENTOS, CONDIÇÕES OU OPERAÇÕES DE TRABALHO;</a:t>
            </a:r>
          </a:p>
          <a:p>
            <a:r>
              <a:rPr lang="pt-BR" sz="2800" b="1" dirty="0"/>
              <a:t>B) EVENTO QUE INDIQUE A NECESSIDADE DE NOVO TREINAMENTO;</a:t>
            </a:r>
          </a:p>
          <a:p>
            <a:r>
              <a:rPr lang="pt-BR" sz="2800" b="1" dirty="0"/>
              <a:t>C) ACIDENTE GRAVE OU FATAL.</a:t>
            </a:r>
          </a:p>
        </p:txBody>
      </p:sp>
      <p:pic>
        <p:nvPicPr>
          <p:cNvPr id="1026" name="Picture 2" descr="Resultado de imagem para fotos de trabalhos em estalei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E) UTILIZAR GUIA, EM MATERIAL </a:t>
            </a:r>
            <a:r>
              <a:rPr lang="pt-BR" sz="2400" b="1" dirty="0">
                <a:solidFill>
                  <a:srgbClr val="FF0000"/>
                </a:solidFill>
              </a:rPr>
              <a:t>NÃO CONDUTOR DE ELETRICIDADE, </a:t>
            </a:r>
            <a:r>
              <a:rPr lang="pt-BR" sz="2400" b="1" dirty="0"/>
              <a:t>PARA POSICIONAR A CARGA;</a:t>
            </a:r>
          </a:p>
          <a:p>
            <a:r>
              <a:rPr lang="pt-BR" sz="2400" b="1" dirty="0"/>
              <a:t>F) </a:t>
            </a:r>
            <a:r>
              <a:rPr lang="pt-BR" sz="2400" b="1" dirty="0">
                <a:solidFill>
                  <a:srgbClr val="FF0000"/>
                </a:solidFill>
              </a:rPr>
              <a:t>SINALIZAR A ÁREA DE MOVIMENTAÇÃO, GARANTINDO A PROIBIÇÃO DO TRÂNSITO OU DA PERMANÊNCIA DE PESSOAS SOB A CARGA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SUSPENSA</a:t>
            </a:r>
            <a:r>
              <a:rPr lang="pt-BR" sz="2400" b="1" dirty="0"/>
              <a:t>;</a:t>
            </a:r>
          </a:p>
          <a:p>
            <a:r>
              <a:rPr lang="pt-BR" sz="2400" b="1" dirty="0"/>
              <a:t>G) </a:t>
            </a:r>
            <a:r>
              <a:rPr lang="pt-BR" sz="2400" b="1" dirty="0">
                <a:solidFill>
                  <a:srgbClr val="FFC000"/>
                </a:solidFill>
              </a:rPr>
              <a:t>SINALIZAR, DESENERGIZAR E ATERRAR AS REDES ELÉTRICAS AÉREAS LOCALIZADAS NAS ÁREAS DE MOVIMENTAÇÃO </a:t>
            </a:r>
            <a:r>
              <a:rPr lang="pt-BR" sz="2400" b="1" dirty="0"/>
              <a:t>OU, NA</a:t>
            </a:r>
          </a:p>
          <a:p>
            <a:r>
              <a:rPr lang="pt-BR" sz="2400" b="1" dirty="0"/>
              <a:t>IMPOSSIBILIDADE DA DESENERGIZAÇÃO, ASSEGURAR QUE O DISPOSITIVO SUSPENSO, AO SER MOVIMENTADO, GUARDE O DOBRO DAS</a:t>
            </a:r>
          </a:p>
          <a:p>
            <a:r>
              <a:rPr lang="pt-BR" sz="2400" b="1" dirty="0"/>
              <a:t>DISTÂNCIAS DA ZONA CONTROLADA EM RELAÇÃO ÀS REDES ELÉTRICAS (CONFORME ANEXO I DA NR-10), MANTENDO O </a:t>
            </a:r>
            <a:r>
              <a:rPr lang="pt-BR" sz="2400" b="1" dirty="0">
                <a:solidFill>
                  <a:srgbClr val="FF0000"/>
                </a:solidFill>
              </a:rPr>
              <a:t>GUINDASTE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ATERRADO</a:t>
            </a:r>
            <a:r>
              <a:rPr lang="pt-BR" sz="2400" b="1" dirty="0"/>
              <a:t>;</a:t>
            </a:r>
          </a:p>
          <a:p>
            <a:r>
              <a:rPr lang="pt-BR" sz="2400" b="1" dirty="0"/>
              <a:t>H) ASSEGURAR QUE OS DISPOSITIVOS E ACESSÓRIOS DE MOVIMENTAÇÃO DE CARGA TENHAM IDENTIFICAÇÃO DE CARGA MÁXIMA, DE</a:t>
            </a:r>
          </a:p>
          <a:p>
            <a:r>
              <a:rPr lang="pt-BR" sz="2400" b="1" dirty="0"/>
              <a:t>FORMA INDELÉVEL E DE FÁCIL VISUALIZAÇÃO;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I) SOMENTE UTILIZAR GANCHOS DOS MOITÕES COM </a:t>
            </a:r>
            <a:r>
              <a:rPr lang="pt-BR" sz="2400" b="1" dirty="0">
                <a:solidFill>
                  <a:srgbClr val="FF0000"/>
                </a:solidFill>
              </a:rPr>
              <a:t>TRAVA DE SEGURANÇA;</a:t>
            </a:r>
          </a:p>
          <a:p>
            <a:r>
              <a:rPr lang="pt-BR" sz="2400" b="1" dirty="0"/>
              <a:t>J) </a:t>
            </a:r>
            <a:r>
              <a:rPr lang="pt-BR" sz="2400" b="1" dirty="0">
                <a:solidFill>
                  <a:srgbClr val="FF0000"/>
                </a:solidFill>
              </a:rPr>
              <a:t>GARANTIR QUE OS CILINDROS DE GASES, BOMBONAS E TAMBORES </a:t>
            </a:r>
            <a:r>
              <a:rPr lang="pt-BR" sz="2400" b="1" dirty="0"/>
              <a:t>SOMENTE SEJAM TRANSPORTADOS NA POSIÇÃO VERTICAL, DENTRO DE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DISPOSITIVO APROPRIADO</a:t>
            </a:r>
            <a:r>
              <a:rPr lang="pt-BR" sz="2400" b="1" dirty="0"/>
              <a:t>;</a:t>
            </a:r>
          </a:p>
          <a:p>
            <a:r>
              <a:rPr lang="pt-BR" sz="2400" b="1" dirty="0"/>
              <a:t>K)</a:t>
            </a:r>
            <a:r>
              <a:rPr lang="pt-BR" sz="2400" b="1" dirty="0">
                <a:solidFill>
                  <a:srgbClr val="FF0000"/>
                </a:solidFill>
              </a:rPr>
              <a:t> PROIBIR </a:t>
            </a:r>
            <a:r>
              <a:rPr lang="pt-BR" sz="2400" b="1" dirty="0"/>
              <a:t>JOGAR E ARRASTAR OS ACESSÓRIOS DE MOVIMENTAÇÃO DE CARGAS;</a:t>
            </a:r>
          </a:p>
          <a:p>
            <a:r>
              <a:rPr lang="pt-BR" sz="2400" b="1" dirty="0"/>
              <a:t>L) </a:t>
            </a:r>
            <a:r>
              <a:rPr lang="pt-BR" sz="2400" b="1" dirty="0">
                <a:solidFill>
                  <a:srgbClr val="FF0000"/>
                </a:solidFill>
              </a:rPr>
              <a:t>GARANTIR QUE O CABO DE AÇO E/OU CINTAS NÃO ENTRARÁ EM CONTATO DIRETO COM AS ARESTAS DAS PEÇAS DURANTE O TRANSPORTE</a:t>
            </a:r>
            <a:r>
              <a:rPr lang="pt-BR" sz="2400" b="1" dirty="0"/>
              <a:t>;</a:t>
            </a:r>
          </a:p>
          <a:p>
            <a:r>
              <a:rPr lang="pt-BR" sz="2400" b="1" dirty="0"/>
              <a:t>M) </a:t>
            </a:r>
            <a:r>
              <a:rPr lang="pt-BR" sz="2400" b="1" dirty="0">
                <a:solidFill>
                  <a:srgbClr val="FF0000"/>
                </a:solidFill>
              </a:rPr>
              <a:t>PROIBIR</a:t>
            </a:r>
            <a:r>
              <a:rPr lang="pt-BR" sz="2400" b="1" dirty="0"/>
              <a:t> A MOVIMENTAÇÃO SIMULTÂNEA DE CARGAS COM O MESMO EQUIPAMENTO;</a:t>
            </a:r>
          </a:p>
          <a:p>
            <a:r>
              <a:rPr lang="pt-BR" sz="2400" b="1" dirty="0"/>
              <a:t>N) </a:t>
            </a:r>
            <a:r>
              <a:rPr lang="pt-BR" sz="2400" b="1" dirty="0">
                <a:solidFill>
                  <a:srgbClr val="FF0000"/>
                </a:solidFill>
              </a:rPr>
              <a:t>PROIBIR </a:t>
            </a:r>
            <a:r>
              <a:rPr lang="pt-BR" sz="2400" b="1" dirty="0"/>
              <a:t>A INTERRUPÇÃO DA MOVIMENTAÇÃO MANTENDO A </a:t>
            </a:r>
            <a:r>
              <a:rPr lang="pt-BR" sz="2400" b="1" dirty="0">
                <a:solidFill>
                  <a:srgbClr val="FF0000"/>
                </a:solidFill>
              </a:rPr>
              <a:t>CARGA SUSPENSA</a:t>
            </a:r>
            <a:r>
              <a:rPr lang="pt-BR" sz="2400" b="1" dirty="0"/>
              <a:t>;</a:t>
            </a:r>
          </a:p>
          <a:p>
            <a:r>
              <a:rPr lang="pt-BR" sz="2400" b="1" dirty="0"/>
              <a:t>O) AO INTERROMPER OU CONCLUIR A OPERAÇÃO, MANTER OS CONTROLES NA POSIÇÃO NEUTRA, FREIOS APLICADOS, TRAVAMENTO ACIONADO</a:t>
            </a:r>
          </a:p>
          <a:p>
            <a:r>
              <a:rPr lang="pt-BR" sz="2400" b="1" dirty="0"/>
              <a:t>E</a:t>
            </a:r>
            <a:r>
              <a:rPr lang="pt-BR" sz="2400" b="1" dirty="0">
                <a:solidFill>
                  <a:srgbClr val="FF0000"/>
                </a:solidFill>
              </a:rPr>
              <a:t> DESENERGIZADO.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34.10.13 </a:t>
            </a:r>
            <a:r>
              <a:rPr lang="pt-BR" sz="2400" b="1" dirty="0">
                <a:solidFill>
                  <a:srgbClr val="FF0000"/>
                </a:solidFill>
              </a:rPr>
              <a:t>A CABINE DE OPERAÇÃO DO EQUIPAMENTO DE GUINDAR DEVE DISPOR DE</a:t>
            </a:r>
            <a:r>
              <a:rPr lang="pt-BR" sz="2400" b="1" dirty="0"/>
              <a:t>:</a:t>
            </a:r>
          </a:p>
          <a:p>
            <a:r>
              <a:rPr lang="pt-BR" sz="2400" b="1" dirty="0"/>
              <a:t>A) MOBILIÁRIO DO POSTO DE TRABALHO E CONDIÇÕES AMBIENTAIS ERGONÔMICAS, EM CONFORMIDADE COM A NR-17;</a:t>
            </a:r>
          </a:p>
          <a:p>
            <a:r>
              <a:rPr lang="pt-BR" sz="2400" b="1" dirty="0"/>
              <a:t>B) PROTEÇÃO CONTRA INSOLAÇÃO E INTEMPÉRIES;</a:t>
            </a:r>
          </a:p>
          <a:p>
            <a:r>
              <a:rPr lang="pt-BR" sz="2400" b="1" dirty="0"/>
              <a:t>C) PISO LIMPO E ISENTO DE MATERIAIS;</a:t>
            </a:r>
          </a:p>
          <a:p>
            <a:r>
              <a:rPr lang="pt-BR" sz="2400" b="1" dirty="0"/>
              <a:t>D) TABELA DE CARGAS MÁXIMA EM TODAS AS CONDIÇÕES DE USO, ESCRITA EM LÍNGUA PORTUGUESA, AFIXADA NO INTERIOR DA CABINE E</a:t>
            </a:r>
          </a:p>
          <a:p>
            <a:r>
              <a:rPr lang="pt-BR" sz="2400" b="1" dirty="0"/>
              <a:t>DE FÁCIL VISUALIZAÇÃO PELO OPERADOR.</a:t>
            </a:r>
          </a:p>
        </p:txBody>
      </p:sp>
      <p:pic>
        <p:nvPicPr>
          <p:cNvPr id="7373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4500562" cy="3214686"/>
          </a:xfrm>
          <a:prstGeom prst="rect">
            <a:avLst/>
          </a:prstGeom>
          <a:noFill/>
        </p:spPr>
      </p:pic>
      <p:pic>
        <p:nvPicPr>
          <p:cNvPr id="73732" name="Picture 4" descr="Resultado de imagem para fotos de cabine de gr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857752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34.10.14 </a:t>
            </a:r>
            <a:r>
              <a:rPr lang="pt-BR" sz="2400" b="1" dirty="0">
                <a:solidFill>
                  <a:srgbClr val="FF0000"/>
                </a:solidFill>
              </a:rPr>
              <a:t>ANTES DE INICIAR AS OPERAÇÕES COM EQUIPAMENTOS DE MOVIMENTAÇÃO DE CARGAS SOBRE TRILHOS</a:t>
            </a:r>
            <a:r>
              <a:rPr lang="pt-BR" sz="2400" b="1" dirty="0"/>
              <a:t>, DEVE SER</a:t>
            </a:r>
          </a:p>
          <a:p>
            <a:r>
              <a:rPr lang="pt-BR" sz="2400" b="1" dirty="0"/>
              <a:t>ASSEGURADO QUE OS TRILHOS, ESTEJAM DESOBSTRUÍDOS E OS BATENTES EM PERFEITAS CONDIÇÕES.</a:t>
            </a:r>
          </a:p>
          <a:p>
            <a:r>
              <a:rPr lang="pt-BR" sz="2400" b="1" dirty="0"/>
              <a:t>34.10.15 ANTES DE INICIAR A </a:t>
            </a:r>
            <a:r>
              <a:rPr lang="pt-BR" sz="2400" b="1" dirty="0">
                <a:solidFill>
                  <a:srgbClr val="FF0000"/>
                </a:solidFill>
              </a:rPr>
              <a:t>OPERAÇÃO DE PONTE ROLANTE </a:t>
            </a:r>
            <a:r>
              <a:rPr lang="pt-BR" sz="2400" b="1" dirty="0"/>
              <a:t>COMANDADA POR CONTROLE REMOTO, DEVE SER GARANTIDO QUE O</a:t>
            </a:r>
          </a:p>
          <a:p>
            <a:r>
              <a:rPr lang="pt-BR" sz="2400" b="1" dirty="0"/>
              <a:t>TRANSMISSOR:</a:t>
            </a:r>
          </a:p>
          <a:p>
            <a:r>
              <a:rPr lang="pt-BR" sz="2400" b="1" dirty="0"/>
              <a:t>A) CORRESPONDE AO EQUIPAMENTO A SER COMANDADO;</a:t>
            </a:r>
          </a:p>
          <a:p>
            <a:r>
              <a:rPr lang="pt-BR" sz="2400" b="1" dirty="0"/>
              <a:t>B) CONTÉM NUMERAÇÃO CORRESPONDENTE AO EQUIPAMENTO;</a:t>
            </a:r>
          </a:p>
          <a:p>
            <a:r>
              <a:rPr lang="pt-BR" sz="2400" b="1" dirty="0"/>
              <a:t>C) ESTÁ NO SENTIDO CORRETO DE FUNCIONAMENTO;</a:t>
            </a:r>
          </a:p>
          <a:p>
            <a:r>
              <a:rPr lang="pt-BR" sz="2400" b="1" dirty="0"/>
              <a:t>D) SERÁ UTILIZADO CONFORME AS INSTRUÇÕES DO FABRICANTE.</a:t>
            </a:r>
          </a:p>
        </p:txBody>
      </p:sp>
      <p:pic>
        <p:nvPicPr>
          <p:cNvPr id="7680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</p:spPr>
      </p:pic>
      <p:pic>
        <p:nvPicPr>
          <p:cNvPr id="76804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4571999" cy="285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SINALIZAÇÃO</a:t>
            </a:r>
          </a:p>
          <a:p>
            <a:r>
              <a:rPr lang="pt-BR" sz="2400" b="1" dirty="0"/>
              <a:t>34.10.17 A MOVIMENTAÇÃO AÉREA DE CARGA DEVE SER ORIENTADA POR </a:t>
            </a:r>
            <a:r>
              <a:rPr lang="pt-BR" sz="2400" b="1" dirty="0">
                <a:solidFill>
                  <a:srgbClr val="FF0000"/>
                </a:solidFill>
              </a:rPr>
              <a:t>SINALEIRO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34.10.18 O </a:t>
            </a:r>
            <a:r>
              <a:rPr lang="pt-BR" sz="2400" b="1" dirty="0">
                <a:solidFill>
                  <a:srgbClr val="FF0000"/>
                </a:solidFill>
              </a:rPr>
              <a:t>SINALEIRO</a:t>
            </a:r>
            <a:r>
              <a:rPr lang="pt-BR" sz="2400" b="1" dirty="0"/>
              <a:t> DEVE ESTAR SEMPRE NO RAIO DE VISÃO DO </a:t>
            </a:r>
            <a:r>
              <a:rPr lang="pt-BR" sz="2400" b="1" dirty="0">
                <a:solidFill>
                  <a:srgbClr val="FF0000"/>
                </a:solidFill>
              </a:rPr>
              <a:t>OPERADOR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34.10.18.1 NA IMPOSSIBILIDADE DA VISUALIZAÇÃO DO OPERADOR, DEVE SER EMPREGADA </a:t>
            </a:r>
            <a:r>
              <a:rPr lang="pt-BR" sz="2400" b="1" dirty="0">
                <a:solidFill>
                  <a:srgbClr val="FF0000"/>
                </a:solidFill>
              </a:rPr>
              <a:t>COMUNICAÇÃO VIA RÁDIO </a:t>
            </a:r>
            <a:r>
              <a:rPr lang="pt-BR" sz="2400" b="1" dirty="0"/>
              <a:t>E/OU SINALEIRO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INTERMEDIÁRIO</a:t>
            </a:r>
            <a:r>
              <a:rPr lang="pt-BR" sz="2400" b="1" dirty="0"/>
              <a:t>.</a:t>
            </a:r>
          </a:p>
          <a:p>
            <a:r>
              <a:rPr lang="pt-BR" sz="2400" b="1" dirty="0"/>
              <a:t>34.10.19 O SINALEIRO DEVE USAR IDENTIFICAÇÃO DE FÁCIL VISUALIZAÇÃO,</a:t>
            </a:r>
            <a:r>
              <a:rPr lang="pt-BR" sz="2400" b="1" dirty="0">
                <a:solidFill>
                  <a:srgbClr val="FF0000"/>
                </a:solidFill>
              </a:rPr>
              <a:t> DIURNA/NOTURNA</a:t>
            </a:r>
            <a:r>
              <a:rPr lang="pt-BR" sz="2400" b="1" dirty="0"/>
              <a:t>, QUE O DIFERENCIE DOS DEMAIS</a:t>
            </a:r>
          </a:p>
          <a:p>
            <a:r>
              <a:rPr lang="pt-BR" sz="2400" b="1" dirty="0"/>
              <a:t>TRABALHADORES DA </a:t>
            </a:r>
            <a:r>
              <a:rPr lang="pt-BR" sz="2400" b="1" dirty="0">
                <a:solidFill>
                  <a:srgbClr val="FF0000"/>
                </a:solidFill>
              </a:rPr>
              <a:t>ÁREA DE OPERAÇÃO.</a:t>
            </a:r>
          </a:p>
        </p:txBody>
      </p:sp>
      <p:pic>
        <p:nvPicPr>
          <p:cNvPr id="77828" name="Picture 4" descr="Resultado de imagem para fotos de sinaleiro de por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4643438" cy="2857496"/>
          </a:xfrm>
          <a:prstGeom prst="rect">
            <a:avLst/>
          </a:prstGeom>
          <a:noFill/>
        </p:spPr>
      </p:pic>
      <p:pic>
        <p:nvPicPr>
          <p:cNvPr id="77830" name="Picture 6" descr="Resultado de imagem para fotos de sinaleiro de guindas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450056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34.3.4.1 </a:t>
            </a:r>
            <a:r>
              <a:rPr lang="pt-BR" sz="3200" b="1" dirty="0">
                <a:solidFill>
                  <a:srgbClr val="FF0000"/>
                </a:solidFill>
              </a:rPr>
              <a:t>O TREINAMENTO ADMISSIONAL DEVE TER CARGA HORÁRIA MÍNIMA DE SEIS HORAS, CONSTANDO DE INFORMAÇÕES SOBRE</a:t>
            </a:r>
            <a:r>
              <a:rPr lang="pt-BR" sz="2800" b="1" dirty="0"/>
              <a:t>:</a:t>
            </a:r>
          </a:p>
          <a:p>
            <a:r>
              <a:rPr lang="pt-BR" sz="2800" b="1" dirty="0"/>
              <a:t>A) OS RISCOS INERENTES À ATIVIDADE;</a:t>
            </a:r>
          </a:p>
          <a:p>
            <a:r>
              <a:rPr lang="pt-BR" sz="2800" b="1" dirty="0"/>
              <a:t>B) AS CONDIÇÕES E MEIO AMBIENTE DE TRABALHO;</a:t>
            </a:r>
          </a:p>
          <a:p>
            <a:r>
              <a:rPr lang="pt-BR" sz="2800" b="1" dirty="0"/>
              <a:t>C) OS EQUIPAMENTOS DE PROTEÇÃO COLETIVA - EPC EXISTENTES NO ESTABELECIMENTO;</a:t>
            </a:r>
          </a:p>
          <a:p>
            <a:r>
              <a:rPr lang="pt-BR" sz="2800" b="1" dirty="0"/>
              <a:t>D) O USO ADEQUADO DOS EQUIPAMENTOS DE PROTEÇÃO INDIVIDUAL - EPI.</a:t>
            </a:r>
          </a:p>
        </p:txBody>
      </p:sp>
      <p:pic>
        <p:nvPicPr>
          <p:cNvPr id="20482" name="Picture 2" descr="Resultado de imagem para fotos de equipamentos de proteção individual e coletiv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4429124" cy="3286124"/>
          </a:xfrm>
          <a:prstGeom prst="rect">
            <a:avLst/>
          </a:prstGeom>
          <a:noFill/>
        </p:spPr>
      </p:pic>
      <p:pic>
        <p:nvPicPr>
          <p:cNvPr id="20484" name="Picture 4" descr="Resultado de imagem para fotos de equipamentos de proteção individual e coletiv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90975"/>
            <a:ext cx="4572032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34.3.4.2 O </a:t>
            </a:r>
            <a:r>
              <a:rPr lang="pt-BR" sz="2400" b="1" dirty="0">
                <a:solidFill>
                  <a:srgbClr val="FF0000"/>
                </a:solidFill>
              </a:rPr>
              <a:t>TREINAMENTO PERIÓDICO </a:t>
            </a:r>
            <a:r>
              <a:rPr lang="pt-BR" sz="2400" b="1" dirty="0"/>
              <a:t>DEVE TER CARGA HORÁRIA MÍNIMA DE </a:t>
            </a:r>
            <a:r>
              <a:rPr lang="pt-BR" sz="2400" b="1" dirty="0">
                <a:solidFill>
                  <a:srgbClr val="FF0000"/>
                </a:solidFill>
              </a:rPr>
              <a:t>QUATRO HORAS </a:t>
            </a:r>
            <a:r>
              <a:rPr lang="pt-BR" sz="2400" b="1" dirty="0"/>
              <a:t>E SER REALIZADO ANUALMENTE OU </a:t>
            </a:r>
            <a:r>
              <a:rPr lang="pt-BR" sz="2400" b="1" dirty="0">
                <a:solidFill>
                  <a:srgbClr val="FF0000"/>
                </a:solidFill>
              </a:rPr>
              <a:t>QUANDO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 RETORNO DE AFASTAMENTO AO TRABALHO POR PERÍODO SUPERIOR A NOVENTA DIAS.</a:t>
            </a:r>
          </a:p>
          <a:p>
            <a:r>
              <a:rPr lang="pt-BR" sz="2400" b="1" dirty="0"/>
              <a:t>34.3.5 </a:t>
            </a:r>
            <a:r>
              <a:rPr lang="pt-BR" sz="2400" b="1" dirty="0">
                <a:solidFill>
                  <a:srgbClr val="FF0000"/>
                </a:solidFill>
              </a:rPr>
              <a:t>A CAPACITAÇÃO DEVE SER REALIZADA DURANTE O HORÁRIO NORMAL DE TRABALHO.</a:t>
            </a:r>
          </a:p>
          <a:p>
            <a:r>
              <a:rPr lang="pt-BR" sz="2400" b="1" dirty="0"/>
              <a:t>34.3.5.1 AO </a:t>
            </a:r>
            <a:r>
              <a:rPr lang="pt-BR" sz="2400" b="1" dirty="0">
                <a:solidFill>
                  <a:srgbClr val="FF0000"/>
                </a:solidFill>
              </a:rPr>
              <a:t>TÉRMINO DA CAPACITAÇÃO, </a:t>
            </a:r>
            <a:r>
              <a:rPr lang="pt-BR" sz="2400" b="1" dirty="0"/>
              <a:t>DEVE SER EMITIDO </a:t>
            </a:r>
            <a:r>
              <a:rPr lang="pt-BR" sz="2400" b="1" dirty="0">
                <a:solidFill>
                  <a:srgbClr val="FF0000"/>
                </a:solidFill>
              </a:rPr>
              <a:t>CERTIFICADO</a:t>
            </a:r>
            <a:r>
              <a:rPr lang="pt-BR" sz="2400" b="1" dirty="0"/>
              <a:t> CONTENDO O NOME DO TRABALHADOR, CONTEÚDO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PROGRAMÁTICO, </a:t>
            </a:r>
            <a:r>
              <a:rPr lang="pt-BR" sz="2400" b="1" dirty="0"/>
              <a:t>CARGA HORÁRIA, DATA E LOCAL DE REALIZAÇÃO DO TREINAMENTO E ASSINATURA DO </a:t>
            </a:r>
            <a:r>
              <a:rPr lang="pt-BR" sz="2400" b="1" dirty="0">
                <a:solidFill>
                  <a:srgbClr val="0070C0"/>
                </a:solidFill>
              </a:rPr>
              <a:t>RESPONSÁVEL TÉCNICO.</a:t>
            </a:r>
          </a:p>
        </p:txBody>
      </p:sp>
      <p:pic>
        <p:nvPicPr>
          <p:cNvPr id="2150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34.5 </a:t>
            </a:r>
            <a:r>
              <a:rPr lang="pt-BR" sz="2400" b="1" dirty="0">
                <a:solidFill>
                  <a:srgbClr val="FF0000"/>
                </a:solidFill>
              </a:rPr>
              <a:t>TRABALHO A QUENTE</a:t>
            </a:r>
          </a:p>
          <a:p>
            <a:r>
              <a:rPr lang="pt-BR" sz="2400" b="1" dirty="0"/>
              <a:t>34.5.1 PARA FINS DESTA NORMA, CONSIDERA-SE TRABALHO A QUENTE AS ATIVIDADES DE SOLDAGEM, GOIVAGEM, ESMERILHAMENTO,</a:t>
            </a:r>
          </a:p>
          <a:p>
            <a:r>
              <a:rPr lang="pt-BR" sz="2400" b="1" dirty="0"/>
              <a:t>CORTE OU OUTRAS QUE POSSAM GERAR FONTES DE IGNIÇÃO TAIS COMO AQUECIMENTO, CENTELHA OU CHAMA.</a:t>
            </a:r>
          </a:p>
          <a:p>
            <a:r>
              <a:rPr lang="pt-BR" sz="2400" b="1" dirty="0"/>
              <a:t>34.5.1.1 AS MEDIDAS DE PROTEÇÃO CONTEMPLAM AS DE ORDEM GERAL E AS ESPECÍFICAS, APLICÁVEIS, RESPECTIVAMENTE, A TODAS AS</a:t>
            </a:r>
          </a:p>
          <a:p>
            <a:r>
              <a:rPr lang="pt-BR" sz="2400" b="1" dirty="0"/>
              <a:t>ATIVIDADES INERENTES AO TRABALHO A QUENTE E AOS TRABALHOS EM ÁREAS NÃO PREVIAMENTE DESTINADAS A ESSE FIM</a:t>
            </a:r>
            <a:r>
              <a:rPr lang="pt-BR" sz="2800" b="1" dirty="0"/>
              <a:t>.</a:t>
            </a:r>
          </a:p>
        </p:txBody>
      </p:sp>
      <p:pic>
        <p:nvPicPr>
          <p:cNvPr id="23554" name="Picture 2" descr="Resultado de imagem para fotos de trabalho a qu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86191"/>
            <a:ext cx="2928926" cy="3071810"/>
          </a:xfrm>
          <a:prstGeom prst="rect">
            <a:avLst/>
          </a:prstGeom>
          <a:noFill/>
        </p:spPr>
      </p:pic>
      <p:pic>
        <p:nvPicPr>
          <p:cNvPr id="23556" name="Picture 4" descr="Resultado de imagem para fotos de trabalho a qu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86190"/>
            <a:ext cx="3381372" cy="3071810"/>
          </a:xfrm>
          <a:prstGeom prst="rect">
            <a:avLst/>
          </a:prstGeom>
          <a:noFill/>
        </p:spPr>
      </p:pic>
      <p:pic>
        <p:nvPicPr>
          <p:cNvPr id="23558" name="Picture 6" descr="Resultado de imagem para fotos de trabalho a qu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292892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4694</Words>
  <Application>Microsoft Office PowerPoint</Application>
  <PresentationFormat>Apresentação na tela (4:3)</PresentationFormat>
  <Paragraphs>391</Paragraphs>
  <Slides>64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Conser-Tec</dc:creator>
  <cp:lastModifiedBy>Admin</cp:lastModifiedBy>
  <cp:revision>51</cp:revision>
  <dcterms:created xsi:type="dcterms:W3CDTF">2016-12-26T21:51:12Z</dcterms:created>
  <dcterms:modified xsi:type="dcterms:W3CDTF">2023-06-14T12:58:45Z</dcterms:modified>
</cp:coreProperties>
</file>