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9"/>
  </p:notesMasterIdLst>
  <p:handoutMasterIdLst>
    <p:handoutMasterId r:id="rId60"/>
  </p:handoutMasterIdLst>
  <p:sldIdLst>
    <p:sldId id="259" r:id="rId3"/>
    <p:sldId id="317" r:id="rId4"/>
    <p:sldId id="261" r:id="rId5"/>
    <p:sldId id="281" r:id="rId6"/>
    <p:sldId id="282" r:id="rId7"/>
    <p:sldId id="283" r:id="rId8"/>
    <p:sldId id="318" r:id="rId9"/>
    <p:sldId id="284" r:id="rId10"/>
    <p:sldId id="316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7" r:id="rId19"/>
    <p:sldId id="309" r:id="rId20"/>
    <p:sldId id="404" r:id="rId21"/>
    <p:sldId id="392" r:id="rId22"/>
    <p:sldId id="393" r:id="rId23"/>
    <p:sldId id="386" r:id="rId24"/>
    <p:sldId id="301" r:id="rId25"/>
    <p:sldId id="305" r:id="rId26"/>
    <p:sldId id="387" r:id="rId27"/>
    <p:sldId id="311" r:id="rId28"/>
    <p:sldId id="394" r:id="rId29"/>
    <p:sldId id="312" r:id="rId30"/>
    <p:sldId id="313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406" r:id="rId41"/>
    <p:sldId id="407" r:id="rId42"/>
    <p:sldId id="408" r:id="rId43"/>
    <p:sldId id="347" r:id="rId44"/>
    <p:sldId id="348" r:id="rId45"/>
    <p:sldId id="349" r:id="rId46"/>
    <p:sldId id="350" r:id="rId47"/>
    <p:sldId id="395" r:id="rId48"/>
    <p:sldId id="396" r:id="rId49"/>
    <p:sldId id="397" r:id="rId50"/>
    <p:sldId id="398" r:id="rId51"/>
    <p:sldId id="402" r:id="rId52"/>
    <p:sldId id="403" r:id="rId53"/>
    <p:sldId id="405" r:id="rId54"/>
    <p:sldId id="389" r:id="rId55"/>
    <p:sldId id="390" r:id="rId56"/>
    <p:sldId id="388" r:id="rId57"/>
    <p:sldId id="380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79CC93D-E52E-4D84-901B-11D7331DD495}">
          <p14:sldIdLst>
            <p14:sldId id="259"/>
            <p14:sldId id="317"/>
          </p14:sldIdLst>
        </p14:section>
        <p14:section name="Visão Geral e Objetivos" id="{ABA716BF-3A5C-4ADB-94C9-CFEF84EBA240}">
          <p14:sldIdLst>
            <p14:sldId id="261"/>
            <p14:sldId id="281"/>
            <p14:sldId id="282"/>
            <p14:sldId id="283"/>
            <p14:sldId id="318"/>
            <p14:sldId id="284"/>
            <p14:sldId id="316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309"/>
            <p14:sldId id="404"/>
            <p14:sldId id="392"/>
            <p14:sldId id="393"/>
            <p14:sldId id="386"/>
            <p14:sldId id="301"/>
            <p14:sldId id="305"/>
            <p14:sldId id="387"/>
            <p14:sldId id="311"/>
            <p14:sldId id="394"/>
            <p14:sldId id="312"/>
            <p14:sldId id="313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406"/>
            <p14:sldId id="407"/>
            <p14:sldId id="408"/>
            <p14:sldId id="347"/>
            <p14:sldId id="348"/>
            <p14:sldId id="349"/>
            <p14:sldId id="350"/>
            <p14:sldId id="395"/>
            <p14:sldId id="396"/>
            <p14:sldId id="397"/>
            <p14:sldId id="398"/>
            <p14:sldId id="402"/>
            <p14:sldId id="403"/>
            <p14:sldId id="405"/>
            <p14:sldId id="389"/>
            <p14:sldId id="390"/>
            <p14:sldId id="388"/>
            <p14:sldId id="380"/>
          </p14:sldIdLst>
        </p14:section>
        <p14:section name="Tópico 1" id="{6D9936A3-3945-4757-BC8B-B5C252D8E036}">
          <p14:sldIdLst/>
        </p14:section>
        <p14:section name="Exemplos de Slides para Elementos Visuais" id="{BAB3A466-96C9-4230-9978-795378D75699}">
          <p14:sldIdLst/>
        </p14:section>
        <p14:section name="Estudo de Caso" id="{8C0305C9-B152-4FBA-A789-FE1976D53990}">
          <p14:sldIdLst/>
        </p14:section>
        <p14:section name="Conclusão e Resumo" id="{790CEF5B-569A-4C2F-BED5-750B08C0E5AD}">
          <p14:sldIdLst/>
        </p14:section>
        <p14:section name="Apêndice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0" d="100"/>
          <a:sy n="60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515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rPr lang="pt-BR"/>
              <a:pPr/>
              <a:t>25/11/2020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4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/>
              <a:t>Este modelo pode ser usado como arquivo de partida para apresentar materiais de treinamento em um cenário em grupo.</a:t>
            </a:r>
          </a:p>
          <a:p>
            <a:endParaRPr lang="pt-BR" dirty="0"/>
          </a:p>
          <a:p>
            <a:pPr lvl="0"/>
            <a:r>
              <a:rPr lang="pt-BR" sz="1200" b="1" dirty="0"/>
              <a:t>Seções</a:t>
            </a:r>
            <a:endParaRPr lang="pt-BR" sz="1200" b="0" dirty="0"/>
          </a:p>
          <a:p>
            <a:pPr lvl="0"/>
            <a:r>
              <a:rPr lang="pt-BR" sz="1200" b="0" dirty="0"/>
              <a:t>Clique com o botão direito em um slide para adicionar seções.</a:t>
            </a:r>
            <a:r>
              <a:rPr lang="pt-BR" sz="1200" b="0" baseline="0" dirty="0"/>
              <a:t> Seções podem ajudar a organizar slides ou a facilitar a colaboração entre vários autores.</a:t>
            </a:r>
            <a:endParaRPr lang="pt-BR" sz="1200" b="0" dirty="0"/>
          </a:p>
          <a:p>
            <a:pPr lvl="0"/>
            <a:endParaRPr lang="pt-BR" sz="1200" b="1" dirty="0"/>
          </a:p>
          <a:p>
            <a:pPr lvl="0"/>
            <a:r>
              <a:rPr lang="pt-BR" sz="1200" b="1" dirty="0"/>
              <a:t>Anotações</a:t>
            </a:r>
          </a:p>
          <a:p>
            <a:pPr lvl="0"/>
            <a:r>
              <a:rPr lang="pt-BR" sz="1200" dirty="0"/>
              <a:t>Use a seção Anotações para anotações da apresentação ou para fornecer detalhes adicionais ao público.</a:t>
            </a:r>
            <a:r>
              <a:rPr lang="pt-BR" sz="1200" baseline="0" dirty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/>
          </a:p>
          <a:p>
            <a:pPr lvl="0">
              <a:buFontTx/>
              <a:buNone/>
            </a:pPr>
            <a:r>
              <a:rPr lang="pt-BR" sz="1200" b="1" dirty="0"/>
              <a:t>Cores coordenadas </a:t>
            </a:r>
          </a:p>
          <a:p>
            <a:pPr lvl="0">
              <a:buFontTx/>
              <a:buNone/>
            </a:pPr>
            <a:r>
              <a:rPr lang="pt-BR" sz="1200" dirty="0"/>
              <a:t>Preste atenção especial aos gráficos, tabelas e caixas de texto.</a:t>
            </a:r>
            <a:r>
              <a:rPr lang="pt-BR" sz="1200" baseline="0" dirty="0"/>
              <a:t> </a:t>
            </a:r>
            <a:endParaRPr lang="pt-BR" sz="1200" dirty="0"/>
          </a:p>
          <a:p>
            <a:pPr lvl="0"/>
            <a:r>
              <a:rPr lang="pt-BR" sz="1200" dirty="0"/>
              <a:t>Leve em consideração que os participantes irão imprimir em preto-e-branco ou </a:t>
            </a:r>
            <a:r>
              <a:rPr lang="pt-BR" sz="1200" dirty="0" err="1"/>
              <a:t>escala de cinza</a:t>
            </a:r>
            <a:r>
              <a:rPr lang="pt-BR" sz="1200" dirty="0"/>
              <a:t>. Execute uma impressão de teste para ter certeza de que as suas cores irão funcionar quando forem impressas em preto-e-branco puros e </a:t>
            </a:r>
            <a:r>
              <a:rPr lang="pt-BR" sz="1200" dirty="0" err="1"/>
              <a:t>escala de cinza</a:t>
            </a:r>
            <a:r>
              <a:rPr lang="pt-BR" sz="1200" dirty="0"/>
              <a:t>.</a:t>
            </a:r>
          </a:p>
          <a:p>
            <a:pPr lvl="0">
              <a:buFontTx/>
              <a:buNone/>
            </a:pPr>
            <a:endParaRPr lang="pt-BR" sz="1200" dirty="0"/>
          </a:p>
          <a:p>
            <a:pPr lvl="0">
              <a:buFontTx/>
              <a:buNone/>
            </a:pPr>
            <a:r>
              <a:rPr lang="pt-BR" sz="1200" b="1" dirty="0"/>
              <a:t>Elementos gráficos, tabelas e gráficos</a:t>
            </a:r>
          </a:p>
          <a:p>
            <a:pPr lvl="0"/>
            <a:r>
              <a:rPr lang="pt-BR" sz="1200" dirty="0"/>
              <a:t>Mantenha a simplicidade: se possível, use estilos e cores consistentes e não confusos.</a:t>
            </a:r>
          </a:p>
          <a:p>
            <a:pPr lvl="0"/>
            <a:r>
              <a:rPr lang="pt-BR" sz="1200" dirty="0"/>
              <a:t>Rotule todos os gráficos e tabelas.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0925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7A204BB-41A1-47E1-A96A-A81EA6D51442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10276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E4127B9-E39D-402C-8B7E-07C4DBA95286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341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7B96D39-E243-44A2-85CF-5F335B5EDB56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4436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72A637B-501C-45F2-BC0C-BBA57329A6FC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75460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7E885AE-7159-4B60-929A-EDAD02F9422B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648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8D9A658-8DE4-4EA3-8471-B8D14D78D8A0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750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E68C772-549B-461C-8BF8-6F82489C0829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853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FCAB87-FB22-49E3-9837-06FB407BE830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9556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F66AB83-7D6B-4CC2-A7DB-F7AA43BB2C78}" type="slidenum">
              <a:rPr lang="pt-BR" altLang="pt-BR"/>
              <a:pPr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0580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AB26F40-6AB2-4EFD-AE6A-991AE535B399}" type="slidenum">
              <a:rPr lang="pt-BR" altLang="pt-BR"/>
              <a:pPr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024DE86-16D9-435D-A74E-6B2CCA2982FE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160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2924CA-A23A-475F-BB98-81BCDDB8A4F4}" type="slidenum">
              <a:rPr lang="pt-BR" altLang="pt-BR"/>
              <a:pPr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160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2924CA-A23A-475F-BB98-81BCDDB8A4F4}" type="slidenum">
              <a:rPr lang="pt-BR" altLang="pt-BR"/>
              <a:pPr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160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2924CA-A23A-475F-BB98-81BCDDB8A4F4}" type="slidenum">
              <a:rPr lang="pt-BR" altLang="pt-BR"/>
              <a:pPr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160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2924CA-A23A-475F-BB98-81BCDDB8A4F4}" type="slidenum">
              <a:rPr lang="pt-BR" altLang="pt-BR"/>
              <a:pPr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0208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B0BBF8-FD83-4A7F-AA6E-7C6F93DA0D3C}" type="slidenum">
              <a:rPr lang="pt-BR" altLang="pt-BR"/>
              <a:pPr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0310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8693F2D-5F85-407B-97DE-A3C65DDAF5A7}" type="slidenum">
              <a:rPr lang="pt-BR" altLang="pt-BR"/>
              <a:pPr/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0413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FBEB841-2BF3-497E-8A50-139B178780F6}" type="slidenum">
              <a:rPr lang="pt-BR" altLang="pt-BR"/>
              <a:pPr/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05156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4F7803-00A7-4BB7-ABD3-376FE8AF8BA0}" type="slidenum">
              <a:rPr lang="pt-BR" altLang="pt-BR"/>
              <a:pPr/>
              <a:t>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/>
              <a:t>Forneça uma breve visão geral da apresentação.</a:t>
            </a:r>
            <a:r>
              <a:rPr lang="pt-BR" baseline="0" dirty="0"/>
              <a:t> D</a:t>
            </a:r>
            <a:r>
              <a:rPr lang="pt-BR" dirty="0"/>
              <a:t>escreva o foco principal da apresentação e por que ela é importante.</a:t>
            </a:r>
          </a:p>
          <a:p>
            <a:pPr>
              <a:lnSpc>
                <a:spcPct val="80000"/>
              </a:lnSpc>
            </a:pPr>
            <a:r>
              <a:rPr lang="pt-BR" dirty="0"/>
              <a:t>Introduza cada um dos principais tópicos.</a:t>
            </a:r>
          </a:p>
          <a:p>
            <a:r>
              <a:rPr lang="pt-BR" dirty="0"/>
              <a:t>Para fornecer um roteiro para o público, você</a:t>
            </a:r>
            <a:r>
              <a:rPr lang="pt-BR" baseline="0" dirty="0"/>
              <a:t> pode </a:t>
            </a:r>
            <a:r>
              <a:rPr lang="pt-BR" dirty="0"/>
              <a:t>repita este slide de Visão Geral por toda a apresentação, realçando o tópico específico que você discutirá em seguida.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Esta é outra opção para um slide de Visão Geral usando transições.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82" name="Shape 58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94" name="Shape 5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2461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E0F397-ED9A-406A-927B-04F2F7BE35B4}" type="slidenum">
              <a:rPr lang="pt-BR" altLang="pt-BR"/>
              <a:pPr/>
              <a:t>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2461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E0F397-ED9A-406A-927B-04F2F7BE35B4}" type="slidenum">
              <a:rPr lang="pt-BR" altLang="pt-BR"/>
              <a:pPr/>
              <a:t>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2461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E0F397-ED9A-406A-927B-04F2F7BE35B4}" type="slidenum">
              <a:rPr lang="pt-BR" altLang="pt-BR"/>
              <a:pPr/>
              <a:t>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2461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E0F397-ED9A-406A-927B-04F2F7BE35B4}" type="slidenum">
              <a:rPr lang="pt-BR" altLang="pt-BR"/>
              <a:pPr/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sz="1200" dirty="0"/>
              <a:t>Esta é outra opção</a:t>
            </a:r>
            <a:r>
              <a:rPr lang="pt-BR" sz="1200" baseline="0" dirty="0"/>
              <a:t> para um slide de Visão Geral usando transições.</a:t>
            </a:r>
            <a:endParaRPr lang="pt-BR" sz="12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pt-BR"/>
              <a:pPr/>
              <a:t>25/11/2020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belly\Desktop\NR-35%202018\VID-20160303-WA0005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belly\Desktop\NR-35%202018\VID-20160223-WA0012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sibelly\Desktop\TREINAMENTOS%202018\NR-35%202018\SLIDE41.mp4" TargetMode="Externa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em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jpeg"/><Relationship Id="rId5" Type="http://schemas.openxmlformats.org/officeDocument/2006/relationships/image" Target="../media/image56.wmf"/><Relationship Id="rId10" Type="http://schemas.openxmlformats.org/officeDocument/2006/relationships/image" Target="../media/image61.jpeg"/><Relationship Id="rId4" Type="http://schemas.openxmlformats.org/officeDocument/2006/relationships/image" Target="../media/image55.emf"/><Relationship Id="rId9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sibelly\Desktop\NR-35%202018\Conscientizao%20do%20uso%20de%20EPI.wmv" TargetMode="Externa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jpeg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NR-35</a:t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>Trabalho em Altura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5421"/>
            <a:ext cx="1076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1200.jpeg"/>
          <p:cNvPicPr>
            <a:picLocks noChangeAspect="1"/>
          </p:cNvPicPr>
          <p:nvPr/>
        </p:nvPicPr>
        <p:blipFill>
          <a:blip r:embed="rId6" cstate="print"/>
          <a:srcRect t="11305"/>
          <a:stretch>
            <a:fillRect/>
          </a:stretch>
        </p:blipFill>
        <p:spPr>
          <a:xfrm>
            <a:off x="2123728" y="260648"/>
            <a:ext cx="2016224" cy="22598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Normas e regulamentos  aplicáveis ao trabalho em altura;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25770" y="1412776"/>
            <a:ext cx="84182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O programa de capacitação em altura deve ser estruturado com treinamentos inicial, periódico e eventual. O treinamento inicial deve ser realizado antes dos trabalhadores iniciarem suas atividades em altura; o periódico deve ser realizado a cada dois anos e sempre que ocorrer quaisquer das seguintes situações: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Mudança de procedimentos, condições ou operações de trabalho;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Evento que indique a necessidade de novo treinamento;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Quando do retorno de afastamento ao trabalho por período superior a 90 (noventa) dias;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Mudança de empresa.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9807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Capacitação e Treinamento</a:t>
            </a:r>
          </a:p>
        </p:txBody>
      </p:sp>
    </p:spTree>
    <p:extLst>
      <p:ext uri="{BB962C8B-B14F-4D97-AF65-F5344CB8AC3E}">
        <p14:creationId xmlns:p14="http://schemas.microsoft.com/office/powerpoint/2010/main" val="1652816952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Normas e regulamentos  aplicáveis ao trabalho em altura;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938605"/>
            <a:ext cx="439248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100" dirty="0">
              <a:solidFill>
                <a:srgbClr val="002060"/>
              </a:solidFill>
            </a:endParaRPr>
          </a:p>
          <a:p>
            <a:pPr algn="just"/>
            <a:r>
              <a:rPr lang="pt-BR" sz="2100" dirty="0">
                <a:solidFill>
                  <a:srgbClr val="002060"/>
                </a:solidFill>
              </a:rPr>
              <a:t>Considera-se trabalhador 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capacitado</a:t>
            </a:r>
            <a:r>
              <a:rPr lang="pt-BR" sz="2100" dirty="0">
                <a:solidFill>
                  <a:srgbClr val="002060"/>
                </a:solidFill>
              </a:rPr>
              <a:t> para trabalho em altura aquele que foi submetido e aprovado em treinamento, teórico e prático, com carga horária mínima de oito horas.</a:t>
            </a:r>
          </a:p>
          <a:p>
            <a:pPr algn="just"/>
            <a:endParaRPr lang="pt-BR" sz="2100" dirty="0">
              <a:solidFill>
                <a:srgbClr val="002060"/>
              </a:solidFill>
            </a:endParaRPr>
          </a:p>
          <a:p>
            <a:pPr algn="just"/>
            <a:r>
              <a:rPr lang="pt-BR" sz="2100" dirty="0">
                <a:solidFill>
                  <a:srgbClr val="002060"/>
                </a:solidFill>
              </a:rPr>
              <a:t>Os treinamentos inicial , periódico e eventual para trabalho em altura poderão ser ministrados em conjunto com outros treinamentos da empresa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3568" y="9807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Capacitação e Treinamento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3524"/>
            <a:ext cx="352839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95458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Normas e regulamentos  aplicáveis ao trabalho em altura;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729839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Todo trabalho em altura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planejado, organizado e executado </a:t>
            </a:r>
            <a:r>
              <a:rPr lang="pt-BR" sz="2400" dirty="0">
                <a:solidFill>
                  <a:srgbClr val="002060"/>
                </a:solidFill>
              </a:rPr>
              <a:t>por trabalhador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capacitado e autorizado</a:t>
            </a:r>
            <a:r>
              <a:rPr lang="pt-BR" sz="2400" dirty="0">
                <a:solidFill>
                  <a:srgbClr val="002060"/>
                </a:solidFill>
              </a:rPr>
              <a:t>. Considera-se trabalhador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autorizado</a:t>
            </a:r>
            <a:r>
              <a:rPr lang="pt-BR" sz="2400" dirty="0">
                <a:solidFill>
                  <a:srgbClr val="002060"/>
                </a:solidFill>
              </a:rPr>
              <a:t> para trabalho em altura aquele capacitado, cujo estado de saúde foi avaliado, tendo sido considerado apto para executar essa atividade e que possua anuência formal da empresa.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A aptidão para o trabalho em altura deverá ser consignada no atestado de saúde ocupacional do trabalhador. A empresa deve manter cadastro atualizado que permita conhecer a abrangência da autorização de cada trabalhador para trabalho em altura.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0866" y="1052736"/>
            <a:ext cx="852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Planejamento, Organização e Execução</a:t>
            </a:r>
          </a:p>
          <a:p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52221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Normas e regulamentos  aplicáveis ao trabalho em altura;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340768"/>
            <a:ext cx="8532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No planejamento do trabalho devem ser adotadas as medidas, de acordo com a seguinte hierarquia: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pt-BR" sz="2400" dirty="0">
                <a:solidFill>
                  <a:srgbClr val="002060"/>
                </a:solidFill>
              </a:rPr>
              <a:t>Medidas para evitar o trabalho em altura, sempre que existir meio alternativo de execução;</a:t>
            </a:r>
          </a:p>
          <a:p>
            <a:pPr marL="342900" indent="-342900" algn="just">
              <a:buAutoNum type="arabicPeriod"/>
            </a:pPr>
            <a:r>
              <a:rPr lang="pt-BR" sz="2400" dirty="0">
                <a:solidFill>
                  <a:srgbClr val="002060"/>
                </a:solidFill>
              </a:rPr>
              <a:t>Medidas que eliminem o risco de queda dos trabalhadores, na impossibilidade de execução do trabalho de outra forma;</a:t>
            </a:r>
          </a:p>
          <a:p>
            <a:pPr marL="342900" indent="-342900" algn="just">
              <a:buAutoNum type="arabicPeriod"/>
            </a:pPr>
            <a:r>
              <a:rPr lang="pt-BR" sz="2400" dirty="0">
                <a:solidFill>
                  <a:srgbClr val="002060"/>
                </a:solidFill>
              </a:rPr>
              <a:t>Medidas que minimizem as consequências da queda, quando o risco de queda não puder ser eliminado.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Exemplos de medidas de proteção coletivas: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Instalação de guarda corpo e corrimãos.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0866" y="1052736"/>
            <a:ext cx="852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Planejamento, Organização e Execução</a:t>
            </a:r>
          </a:p>
          <a:p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6618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Normas e regulamentos  aplicáveis ao trabalho em altura;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28254" y="1424223"/>
            <a:ext cx="8515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Todo trabalho em altura deve ser realizado sob supervisão, cuja forma será definida pela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de risco </a:t>
            </a:r>
            <a:r>
              <a:rPr lang="pt-BR" sz="2400" dirty="0">
                <a:solidFill>
                  <a:srgbClr val="002060"/>
                </a:solidFill>
              </a:rPr>
              <a:t>de acordo com as peculiaridades da atividade. A execução do serviço deve considerar as influências externas que possam alterar as condições do local de trabalho já previstas na análise de risco.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Exemplos de influências externas: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Condições climáticas adversas: Vento, chuvas, insolação, descargas atmosféricas, trânsito de veículos, pessoas dentre outros.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E importante ressaltar que são as influências que interferem ou impedem a continuidade das atividades.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0866" y="1052736"/>
            <a:ext cx="852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Planejamento, Organização e Execução</a:t>
            </a:r>
          </a:p>
          <a:p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0166"/>
      </p:ext>
    </p:extLst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ANÁLISE PRELIMINAR DE RISCO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01824" y="900003"/>
            <a:ext cx="8190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</a:rPr>
              <a:t>Risco:</a:t>
            </a:r>
            <a:r>
              <a:rPr lang="pt-BR" sz="2000" dirty="0">
                <a:solidFill>
                  <a:srgbClr val="002060"/>
                </a:solidFill>
              </a:rPr>
              <a:t> Capacidade de uma grandeza com potencial para causar lesões ou danos à saúde e a segurança das pessoas.</a:t>
            </a:r>
          </a:p>
          <a:p>
            <a:pPr algn="just"/>
            <a:endParaRPr lang="pt-BR" sz="2000" b="1" dirty="0">
              <a:solidFill>
                <a:srgbClr val="002060"/>
              </a:solidFill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</a:rPr>
              <a:t>A Análise Preliminar de Risco, </a:t>
            </a:r>
            <a:r>
              <a:rPr lang="pt-BR" sz="2000" dirty="0">
                <a:solidFill>
                  <a:srgbClr val="002060"/>
                </a:solidFill>
              </a:rPr>
              <a:t>além dos riscos inerentes ao trabalho em altura, considerar:</a:t>
            </a:r>
          </a:p>
          <a:p>
            <a:pPr marL="342900" indent="-342900" algn="just">
              <a:buAutoNum type="alphaLcParenR"/>
            </a:pPr>
            <a:r>
              <a:rPr lang="pt-BR" sz="2000" dirty="0">
                <a:solidFill>
                  <a:srgbClr val="002060"/>
                </a:solidFill>
              </a:rPr>
              <a:t>O local em que os serviços serão executados e seu entorno;</a:t>
            </a:r>
          </a:p>
          <a:p>
            <a:pPr marL="342900" indent="-342900" algn="just">
              <a:buAutoNum type="alphaLcParenR"/>
            </a:pPr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b) O isolamento e a sinalização em torno da área de trabalho;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c) O estabelecimento dos sistemas e pontos de ancoragem;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d) As condições meteorológicas adversas;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9" name="Picture 4" descr="http://4.bp.blogspot.com/_AGL3aBve7_w/RlmM6NZEMUI/AAAAAAAAADU/-3_ynGsUIh8/s1600/Cartaz_Quedas_em_ALtura1.jpg"/>
          <p:cNvPicPr>
            <a:picLocks noChangeAspect="1" noChangeArrowheads="1"/>
          </p:cNvPicPr>
          <p:nvPr/>
        </p:nvPicPr>
        <p:blipFill>
          <a:blip r:embed="rId2" cstate="print"/>
          <a:srcRect t="13137" b="11073"/>
          <a:stretch>
            <a:fillRect/>
          </a:stretch>
        </p:blipFill>
        <p:spPr bwMode="auto">
          <a:xfrm>
            <a:off x="6998878" y="4293096"/>
            <a:ext cx="1705517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523295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ANÁLISE PRELIMINAR DE RISCO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937165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e) A seleção, inspeção, forma de utilização e limitação do uso dos sistemas de proteção coletiva e individual, atentando às normas técnicas vigentes, às orientações dos fabricantes e aos princípios da redução do impacto e dos fatores de queda;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f) O risco de queda de materiais e ferramentais;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g) Os trabalhos simultâneos que apresentem riscos específicos;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h) O atendimento a requisitos de segurança e saúde contidos nas demais normas regulamentadoras;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i) Os riscos adicionais.</a:t>
            </a:r>
          </a:p>
          <a:p>
            <a:pPr marL="400050" indent="-400050" algn="just">
              <a:buAutoNum type="romanLcParenR"/>
            </a:pP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j) As condições impeditivas;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k) As situações de emergência e  planejamento do resgate e primeiros socorros, de forma a reduzir o tempo da suspensão inerte do trabalhador;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l) A necessidade de sistema de comunicação;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m) A forma de supervisão.</a:t>
            </a:r>
          </a:p>
          <a:p>
            <a:pPr marL="400050" indent="-400050" algn="just">
              <a:buAutoNum type="romanLcParenR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 algn="just">
              <a:buAutoNum type="romanLcParenR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 algn="just">
              <a:buAutoNum type="romanLcParenR"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8555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EQUIPAMENTO  DE PROTEÇÃO INDIVIDUAL, ACESSÓRIOS E SISTEMAS DE ANCORAGEM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628800"/>
            <a:ext cx="84604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Os equipamentos de Proteção Individual – EPI, acessórios e sistemas de ancoragem devem ser especificados e selecionados considerando-se a sua eficiência, o conforto, a carga aplicada aos mesmos e o respectivo fator de segurança, em casos de eventual queda. Na seleção dos EPI devem ser considerados, além dos riscos a que o trabalhador está exposto, os riscos adicionais.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Na aquisição e periodicamente devem ser efetuadas inspeções dos EPI, acessórios e sistemas de ancoragem, destinados à proteção de queda de altura, recusando-se os que apresentarem defeitos ou deformações. Antes do início dos trabalhos deve ser efetuada inspeção rotineira de todos os EPI, acessórios e sistema de ancoragem.</a:t>
            </a:r>
          </a:p>
          <a:p>
            <a:pPr marL="400050" indent="-400050" algn="just">
              <a:buAutoNum type="romanLcParenR"/>
            </a:pPr>
            <a:endParaRPr lang="pt-BR" sz="2400" dirty="0">
              <a:solidFill>
                <a:srgbClr val="002060"/>
              </a:solidFill>
            </a:endParaRPr>
          </a:p>
          <a:p>
            <a:pPr marL="400050" indent="-400050" algn="just">
              <a:buAutoNum type="romanLcParenR"/>
            </a:pPr>
            <a:endParaRPr lang="pt-BR" sz="2400" dirty="0">
              <a:solidFill>
                <a:srgbClr val="002060"/>
              </a:solidFill>
            </a:endParaRPr>
          </a:p>
          <a:p>
            <a:pPr marL="400050" indent="-400050" algn="just">
              <a:buAutoNum type="romanLcParenR"/>
            </a:pP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8770" y="980728"/>
            <a:ext cx="509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Nr-35</a:t>
            </a:r>
          </a:p>
        </p:txBody>
      </p:sp>
    </p:spTree>
    <p:extLst>
      <p:ext uri="{BB962C8B-B14F-4D97-AF65-F5344CB8AC3E}">
        <p14:creationId xmlns:p14="http://schemas.microsoft.com/office/powerpoint/2010/main" val="2840161615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CINTURÃO TIPO PARAQUEDISTA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0175"/>
            <a:ext cx="828092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4039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pt-BR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Arial"/>
                <a:buNone/>
              </a:pPr>
              <a:t>19</a:t>
            </a:fld>
            <a:endParaRPr lang="pt-BR" sz="9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0" y="0"/>
            <a:ext cx="9180511" cy="836612"/>
          </a:xfrm>
          <a:prstGeom prst="rect">
            <a:avLst/>
          </a:prstGeom>
          <a:solidFill>
            <a:srgbClr val="A50021"/>
          </a:solidFill>
          <a:ln w="127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-36511" y="935037"/>
            <a:ext cx="9180511" cy="46036"/>
          </a:xfrm>
          <a:prstGeom prst="rect">
            <a:avLst/>
          </a:prstGeom>
          <a:solidFill>
            <a:srgbClr val="A50021"/>
          </a:solidFill>
          <a:ln w="127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481012" y="133350"/>
            <a:ext cx="8297862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56"/>
              </a:buClr>
              <a:buSzPct val="25000"/>
              <a:buFont typeface="Century Gothic"/>
              <a:buNone/>
            </a:pPr>
            <a:r>
              <a:rPr lang="pt-BR" sz="2000" b="1" i="0" u="none" strike="noStrike" cap="none">
                <a:solidFill>
                  <a:srgbClr val="FF93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NR06 – Equipamento de Proteção Individual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rgbClr val="FF935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Shape 321" descr="Resultado de imagem para agenda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 descr="Resultado de imagem para agenda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2267744" y="980728"/>
            <a:ext cx="5040560" cy="504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56"/>
              </a:buClr>
              <a:buSzPct val="25000"/>
              <a:buFont typeface="Century Gothic"/>
              <a:buNone/>
            </a:pPr>
            <a:r>
              <a:rPr lang="pt-BR" sz="28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Cinto de Segurança</a:t>
            </a:r>
            <a:endParaRPr lang="pt-BR" sz="2400" b="1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 cstate="print">
            <a:alphaModFix/>
          </a:blip>
          <a:srcRect t="57737"/>
          <a:stretch/>
        </p:blipFill>
        <p:spPr>
          <a:xfrm>
            <a:off x="4570810" y="2492896"/>
            <a:ext cx="439367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417646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4400" y="3276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2400">
              <a:latin typeface="Times New Roman" pitchFamily="18" charset="0"/>
            </a:endParaRPr>
          </a:p>
        </p:txBody>
      </p:sp>
      <p:pic>
        <p:nvPicPr>
          <p:cNvPr id="12083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4288"/>
            <a:ext cx="90773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763EA6-C0EA-495F-A4C7-0D41FD9CA894}" type="slidenum">
              <a:rPr lang="pt-BR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9180513" cy="620713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dirty="0">
                <a:latin typeface="Century Gothic" pitchFamily="34" charset="0"/>
              </a:rPr>
              <a:t>TALABARTE EM CORDA COM REGULADOR  DE DISTÂNCIA  - POLÍMERO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150"/>
            <a:ext cx="9144000" cy="46038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8437" name="Picture 2" descr="http://www.mgcinto.com.br/produtos/imgs/1880nov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712946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27313" y="3995738"/>
            <a:ext cx="4572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>
                <a:latin typeface="+mj-lt"/>
              </a:rPr>
              <a:t>• Confeccionado em corda de poliamida de 14mm; 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• 01 conector olhal dupla trava com abertura 18mm; 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• 01 conector dupla trava; 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• Revestido com mangueira contra atrito; 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• 01 regulador de distância em polímero.</a:t>
            </a:r>
          </a:p>
          <a:p>
            <a:pPr>
              <a:defRPr/>
            </a:pP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43C53-5798-4864-AEF3-6672BCF0522E}" type="slidenum">
              <a:rPr lang="pt-BR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9180513" cy="620713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>
                <a:latin typeface="Century Gothic" pitchFamily="34" charset="0"/>
              </a:rPr>
              <a:t>TALABARTE </a:t>
            </a:r>
            <a:r>
              <a:rPr lang="pt-BR" b="1" dirty="0">
                <a:latin typeface="Century Gothic" pitchFamily="34" charset="0"/>
              </a:rPr>
              <a:t>EM FITA COM ABSORVEDOR DE ENERGIA - GANHCO 55 MM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150"/>
            <a:ext cx="9144000" cy="46038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9461" name="Picture 2" descr="http://www.mgcinto.com.br/produtos/imgs/%7B041D70AE-BF57-4E14-BCB9-7FFE399B77D7%7D_MULT%20189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55875" y="4149725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• Confeccionado em fita de poliéster; 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• 01 absorvedor de energia com conector olhal dupla trava com abertura de 18mm; 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• 01 conector dupla trava com abertura de 55mm.</a:t>
            </a:r>
          </a:p>
        </p:txBody>
      </p:sp>
    </p:spTree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2"/>
          <p:cNvPicPr>
            <a:picLocks noChangeAspect="1" noChangeArrowheads="1"/>
          </p:cNvPicPr>
          <p:nvPr/>
        </p:nvPicPr>
        <p:blipFill>
          <a:blip r:embed="rId3" cstate="print"/>
          <a:srcRect l="27917" t="34833" r="62083" b="52979"/>
          <a:stretch>
            <a:fillRect/>
          </a:stretch>
        </p:blipFill>
        <p:spPr bwMode="auto">
          <a:xfrm>
            <a:off x="3494410" y="1702519"/>
            <a:ext cx="2282825" cy="1739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488060" y="3442419"/>
            <a:ext cx="2289175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latin typeface="+mn-lt"/>
                <a:cs typeface="Arial" charset="0"/>
              </a:rPr>
              <a:t>Posicione o cinto no piso e coloque iniciando pelas pernas</a:t>
            </a:r>
          </a:p>
          <a:p>
            <a:pPr eaLnBrk="1" hangingPunct="1">
              <a:defRPr/>
            </a:pPr>
            <a:endParaRPr lang="pt-BR" sz="1200" dirty="0">
              <a:latin typeface="+mn-lt"/>
              <a:cs typeface="Arial" charset="0"/>
            </a:endParaRPr>
          </a:p>
        </p:txBody>
      </p:sp>
      <p:pic>
        <p:nvPicPr>
          <p:cNvPr id="177157" name="Picture 2"/>
          <p:cNvPicPr>
            <a:picLocks noChangeAspect="1" noChangeArrowheads="1"/>
          </p:cNvPicPr>
          <p:nvPr/>
        </p:nvPicPr>
        <p:blipFill>
          <a:blip r:embed="rId3" cstate="print"/>
          <a:srcRect l="27943" t="47334" r="62267" b="38605"/>
          <a:stretch>
            <a:fillRect/>
          </a:stretch>
        </p:blipFill>
        <p:spPr bwMode="auto">
          <a:xfrm>
            <a:off x="6258248" y="1708869"/>
            <a:ext cx="2152650" cy="1931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6256660" y="3459882"/>
            <a:ext cx="2154238" cy="4873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latin typeface="+mn-lt"/>
                <a:cs typeface="Arial" charset="0"/>
              </a:rPr>
              <a:t>E posicione o cinto nos ombros</a:t>
            </a:r>
          </a:p>
          <a:p>
            <a:pPr eaLnBrk="1" hangingPunct="1">
              <a:defRPr/>
            </a:pPr>
            <a:endParaRPr lang="pt-BR" sz="1200" dirty="0">
              <a:latin typeface="+mn-lt"/>
              <a:cs typeface="Arial" charset="0"/>
            </a:endParaRPr>
          </a:p>
        </p:txBody>
      </p:sp>
      <p:pic>
        <p:nvPicPr>
          <p:cNvPr id="177159" name="Picture 2"/>
          <p:cNvPicPr>
            <a:picLocks noChangeAspect="1" noChangeArrowheads="1"/>
          </p:cNvPicPr>
          <p:nvPr/>
        </p:nvPicPr>
        <p:blipFill>
          <a:blip r:embed="rId3" cstate="print"/>
          <a:srcRect l="27943" t="61395" r="62267" b="24541"/>
          <a:stretch>
            <a:fillRect/>
          </a:stretch>
        </p:blipFill>
        <p:spPr bwMode="auto">
          <a:xfrm>
            <a:off x="3481710" y="4053607"/>
            <a:ext cx="2330450" cy="2052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3448373" y="5963369"/>
            <a:ext cx="2357437" cy="561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latin typeface="+mn-lt"/>
                <a:cs typeface="Arial" charset="0"/>
              </a:rPr>
              <a:t>Feche a região no peitoral deixando bem ajustada e feche na cintura</a:t>
            </a:r>
          </a:p>
          <a:p>
            <a:pPr eaLnBrk="1" hangingPunct="1">
              <a:defRPr/>
            </a:pPr>
            <a:endParaRPr lang="pt-BR" sz="1200" dirty="0">
              <a:latin typeface="+mn-lt"/>
              <a:cs typeface="Arial" charset="0"/>
            </a:endParaRPr>
          </a:p>
        </p:txBody>
      </p:sp>
      <p:pic>
        <p:nvPicPr>
          <p:cNvPr id="177161" name="Picture 2"/>
          <p:cNvPicPr>
            <a:picLocks noChangeAspect="1" noChangeArrowheads="1"/>
          </p:cNvPicPr>
          <p:nvPr/>
        </p:nvPicPr>
        <p:blipFill>
          <a:blip r:embed="rId3" cstate="print"/>
          <a:srcRect l="27943" t="74521" r="62267" b="11855"/>
          <a:stretch>
            <a:fillRect/>
          </a:stretch>
        </p:blipFill>
        <p:spPr bwMode="auto">
          <a:xfrm>
            <a:off x="6256660" y="4077419"/>
            <a:ext cx="2222500" cy="1892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4" name="CaixaDeTexto 9"/>
          <p:cNvSpPr txBox="1">
            <a:spLocks noChangeArrowheads="1"/>
          </p:cNvSpPr>
          <p:nvPr/>
        </p:nvSpPr>
        <p:spPr bwMode="auto">
          <a:xfrm>
            <a:off x="6282060" y="5963369"/>
            <a:ext cx="2166938" cy="561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latin typeface="+mn-lt"/>
                <a:cs typeface="Arial" charset="0"/>
              </a:rPr>
              <a:t>Cinto colocado bem ajustado pronto para uso</a:t>
            </a:r>
          </a:p>
          <a:p>
            <a:pPr eaLnBrk="1" hangingPunct="1">
              <a:defRPr/>
            </a:pPr>
            <a:endParaRPr lang="pt-BR" sz="1200" dirty="0">
              <a:latin typeface="+mn-lt"/>
              <a:cs typeface="Arial" charset="0"/>
            </a:endParaRPr>
          </a:p>
        </p:txBody>
      </p:sp>
      <p:sp>
        <p:nvSpPr>
          <p:cNvPr id="15" name="Texto explicativo retangular com cantos arredondados 14"/>
          <p:cNvSpPr/>
          <p:nvPr/>
        </p:nvSpPr>
        <p:spPr bwMode="grayWhite">
          <a:xfrm>
            <a:off x="3492823" y="946869"/>
            <a:ext cx="2441575" cy="571500"/>
          </a:xfrm>
          <a:prstGeom prst="wedgeRoundRectCallout">
            <a:avLst>
              <a:gd name="adj1" fmla="val 19255"/>
              <a:gd name="adj2" fmla="val 74234"/>
              <a:gd name="adj3" fmla="val 16667"/>
            </a:avLst>
          </a:prstGeom>
          <a:solidFill>
            <a:srgbClr val="FFFF00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  <a:cs typeface="Arial" pitchFamily="34" charset="0"/>
              </a:rPr>
              <a:t>Colocação iniciando pelas pernas e suspensório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15628" y="2049934"/>
            <a:ext cx="1500188" cy="4043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1600" dirty="0"/>
              <a:t>O cinto é colocado em 8 passos seqüenciais de 01 a 08  e a retirada deve ser no processo inverso de  passo 8 a 1.</a:t>
            </a:r>
          </a:p>
        </p:txBody>
      </p:sp>
      <p:sp>
        <p:nvSpPr>
          <p:cNvPr id="177165" name="Elipse 19"/>
          <p:cNvSpPr>
            <a:spLocks noChangeArrowheads="1"/>
          </p:cNvSpPr>
          <p:nvPr/>
        </p:nvSpPr>
        <p:spPr bwMode="auto">
          <a:xfrm>
            <a:off x="4448498" y="1826344"/>
            <a:ext cx="765175" cy="5000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b="1"/>
              <a:t>1-2</a:t>
            </a:r>
          </a:p>
        </p:txBody>
      </p:sp>
      <p:sp>
        <p:nvSpPr>
          <p:cNvPr id="177166" name="Elipse 19"/>
          <p:cNvSpPr>
            <a:spLocks noChangeArrowheads="1"/>
          </p:cNvSpPr>
          <p:nvPr/>
        </p:nvSpPr>
        <p:spPr bwMode="auto">
          <a:xfrm>
            <a:off x="6877373" y="2183532"/>
            <a:ext cx="777875" cy="5000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b="1"/>
              <a:t>3-4</a:t>
            </a:r>
          </a:p>
        </p:txBody>
      </p:sp>
      <p:sp>
        <p:nvSpPr>
          <p:cNvPr id="177167" name="Elipse 19"/>
          <p:cNvSpPr>
            <a:spLocks noChangeArrowheads="1"/>
          </p:cNvSpPr>
          <p:nvPr/>
        </p:nvSpPr>
        <p:spPr bwMode="auto">
          <a:xfrm>
            <a:off x="4305623" y="5398219"/>
            <a:ext cx="763587" cy="5000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b="1"/>
              <a:t>5-6</a:t>
            </a:r>
          </a:p>
        </p:txBody>
      </p:sp>
      <p:sp>
        <p:nvSpPr>
          <p:cNvPr id="177168" name="Elipse 19"/>
          <p:cNvSpPr>
            <a:spLocks noChangeArrowheads="1"/>
          </p:cNvSpPr>
          <p:nvPr/>
        </p:nvSpPr>
        <p:spPr bwMode="auto">
          <a:xfrm>
            <a:off x="7091685" y="5469657"/>
            <a:ext cx="728663" cy="5000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b="1"/>
              <a:t>7-8</a:t>
            </a:r>
          </a:p>
        </p:txBody>
      </p:sp>
      <p:pic>
        <p:nvPicPr>
          <p:cNvPr id="177169" name="Imagem 6" descr="marca_rodap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3338" y="6453188"/>
            <a:ext cx="11668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NR-35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-35496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TALABARTE DE SEGURANÇA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" y="980728"/>
            <a:ext cx="7272337" cy="58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84471"/>
      </p:ext>
    </p:extLst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MOSQUETÃO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1438"/>
            <a:ext cx="6552728" cy="53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11313"/>
      </p:ext>
    </p:extLst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1275" y="2028825"/>
          <a:ext cx="9036051" cy="4259265"/>
        </p:xfrm>
        <a:graphic>
          <a:graphicData uri="http://schemas.openxmlformats.org/drawingml/2006/table">
            <a:tbl>
              <a:tblPr/>
              <a:tblGrid>
                <a:gridCol w="86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7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7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latin typeface="Arial"/>
                        </a:rPr>
                        <a:t>Fitas (cintas do cinto e talabarte)  não apresentam: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Arial"/>
                        </a:rPr>
                        <a:t>Partes metálicas - fivelas e argola não apresentam: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Arial"/>
                        </a:rPr>
                        <a:t>Mosquetão não apresenta: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4">
                <a:tc rowSpan="9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 *Furo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9 *Trincas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latin typeface="Arial"/>
                        </a:rPr>
                        <a:t>16 *Trincas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2 *Corte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10 *Sinais de corrosão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latin typeface="Arial"/>
                        </a:rPr>
                        <a:t>17 *Sinais de corrosão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3 *Sinais de </a:t>
                      </a:r>
                      <a:r>
                        <a:rPr lang="pt-BR" sz="1200" b="0" i="0" u="none" strike="noStrike" dirty="0" err="1">
                          <a:latin typeface="Arial"/>
                        </a:rPr>
                        <a:t>derreitimento</a:t>
                      </a:r>
                      <a:endParaRPr lang="pt-BR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11 *Amassados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latin typeface="Arial"/>
                        </a:rPr>
                        <a:t>18 *Amassados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4 *Sinais de corrosão (ataque) por substância química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12 *Anormalidade que impeça a conexão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18 *Irregularidade na dupla trava de segurança.   OBS.:A trava de segurança está travando. Testar a trava (fechar e forçar para abrir)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5 *Costuras rompidas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6 *Desgaste no cadarço (cintas) de forma acentuada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Arial"/>
                        </a:rPr>
                        <a:t>Talabarte – com</a:t>
                      </a:r>
                      <a:r>
                        <a:rPr lang="pt-BR" sz="1400" b="1" i="0" u="none" strike="noStrike" baseline="0" dirty="0">
                          <a:latin typeface="Arial"/>
                        </a:rPr>
                        <a:t> e sem </a:t>
                      </a:r>
                      <a:r>
                        <a:rPr lang="pt-BR" sz="1400" b="1" i="0" u="none" strike="noStrike" dirty="0">
                          <a:latin typeface="Arial"/>
                        </a:rPr>
                        <a:t>absorvedor de energia está: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19 *O número do CA (Certificado de Aprovação) do cinto e do talabarte está legível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7 *Fibras do cadarço (cinta e talabarte) soltas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13 Com as informações legíveis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20 *O CA do cinto de segurança é o mesmo do talabarte ou o cinto de segurança e o talabarte é do mesmo fabricante.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8 Com falta de elasticidade no talabarte em "Y"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14 Com o plástico que envolve sem avarias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* Itens com “asteriscos” significam que o cinto ou o talabarte não tem condições de uso e deve ser retirado de operação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Arial"/>
                        </a:rPr>
                        <a:t>15 *Lacrado e evidente que nunca foi utilizado (aberto)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82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2522538"/>
            <a:ext cx="8477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241" name="Picture 5"/>
          <p:cNvPicPr>
            <a:picLocks noChangeAspect="1" noChangeArrowheads="1"/>
          </p:cNvPicPr>
          <p:nvPr/>
        </p:nvPicPr>
        <p:blipFill>
          <a:blip r:embed="rId4" cstate="print">
            <a:lum bright="22000"/>
          </a:blip>
          <a:srcRect l="26875" t="51364" r="24687" b="17268"/>
          <a:stretch>
            <a:fillRect/>
          </a:stretch>
        </p:blipFill>
        <p:spPr bwMode="auto">
          <a:xfrm>
            <a:off x="41275" y="4667250"/>
            <a:ext cx="857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24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2736850"/>
            <a:ext cx="642937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78243" name="Picture 23"/>
          <p:cNvPicPr>
            <a:picLocks noChangeAspect="1" noChangeArrowheads="1"/>
          </p:cNvPicPr>
          <p:nvPr/>
        </p:nvPicPr>
        <p:blipFill>
          <a:blip r:embed="rId6" cstate="print">
            <a:lum bright="8000" contrast="-2000"/>
          </a:blip>
          <a:srcRect l="35808" t="11914" r="40685" b="36765"/>
          <a:stretch>
            <a:fillRect/>
          </a:stretch>
        </p:blipFill>
        <p:spPr bwMode="auto">
          <a:xfrm>
            <a:off x="3251200" y="5013325"/>
            <a:ext cx="582613" cy="1000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73025" y="984275"/>
            <a:ext cx="9036050" cy="644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s-ES" sz="3200" b="1" dirty="0">
                <a:solidFill>
                  <a:srgbClr val="002060"/>
                </a:solidFill>
                <a:latin typeface="Calibri" pitchFamily="34" charset="0"/>
              </a:rPr>
              <a:t>EPI’S: COMO E O QUE INSPECIONAR 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95" y="2780928"/>
            <a:ext cx="68976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INSPEÇÃO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1F2FE-2708-4424-9823-92239936AF5B}" type="slidenum">
              <a:rPr lang="pt-BR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AutoShape 2" descr="Resultado de imagem para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4" name="AutoShape 4" descr="Resultado de imagem para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163" y="6564313"/>
            <a:ext cx="914400" cy="29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ESCADA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Picture 2" descr="Resultado de imagem para componentes escada"/>
          <p:cNvPicPr>
            <a:picLocks noChangeAspect="1" noChangeArrowheads="1"/>
          </p:cNvPicPr>
          <p:nvPr/>
        </p:nvPicPr>
        <p:blipFill>
          <a:blip r:embed="rId2" cstate="print"/>
          <a:srcRect l="2885" t="2873" r="2885" b="6636"/>
          <a:stretch>
            <a:fillRect/>
          </a:stretch>
        </p:blipFill>
        <p:spPr bwMode="auto">
          <a:xfrm>
            <a:off x="1115616" y="692696"/>
            <a:ext cx="7848872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48C6F-2258-490A-8314-9A209F68189D}" type="slidenum">
              <a:rPr lang="pt-BR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AutoShape 2" descr="Resultado de imagem para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80" name="AutoShape 4" descr="Resultado de imagem para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163" y="6564313"/>
            <a:ext cx="914400" cy="29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80513" cy="620713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dirty="0">
                <a:latin typeface="Century Gothic" pitchFamily="34" charset="0"/>
              </a:rPr>
              <a:t>ESCADA EXTENSIVA FIBRA DE VIDRO - ESMIG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692150"/>
            <a:ext cx="9144000" cy="46038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4584" name="Picture 2" descr="Resultado de imagem para escada de fibra esm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613"/>
            <a:ext cx="34575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572000" y="3716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+mj-lt"/>
              </a:rPr>
              <a:t>Capacidade de carga de 113 Kg conforme ABNT-NBR 16308</a:t>
            </a:r>
          </a:p>
          <a:p>
            <a:pPr algn="ctr">
              <a:defRPr/>
            </a:pPr>
            <a:endParaRPr lang="pt-BR" b="1" dirty="0">
              <a:latin typeface="+mj-lt"/>
            </a:endParaRPr>
          </a:p>
          <a:p>
            <a:pPr algn="ctr">
              <a:defRPr/>
            </a:pPr>
            <a:r>
              <a:rPr lang="pt-BR" b="1" dirty="0">
                <a:latin typeface="+mj-lt"/>
              </a:rPr>
              <a:t>As escadas fabricadas após 09/10/2014</a:t>
            </a:r>
          </a:p>
          <a:p>
            <a:pPr algn="ctr">
              <a:defRPr/>
            </a:pPr>
            <a:r>
              <a:rPr lang="pt-BR" b="1" dirty="0">
                <a:latin typeface="+mj-lt"/>
              </a:rPr>
              <a:t>Tem a capacidade de carga 120Kg</a:t>
            </a:r>
            <a:endParaRPr lang="pt-BR" dirty="0">
              <a:latin typeface="+mj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57558" t="33093" r="15878" b="7234"/>
          <a:stretch>
            <a:fillRect/>
          </a:stretch>
        </p:blipFill>
        <p:spPr bwMode="auto">
          <a:xfrm>
            <a:off x="5436096" y="908720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501C6D-71A6-4897-96C4-EAED6E3473ED}" type="slidenum">
              <a:rPr lang="pt-BR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ESCADA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VID-20160303-WA000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776864" cy="583264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DFC98F-75F2-453F-B088-C34A5CB1DC3E}" type="slidenum">
              <a:rPr lang="pt-BR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ESCADA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VID-20160223-WA00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872875" cy="590465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Conteúdo Programático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1420855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Normas e regulamentos  aplicáveis ao trabalho em altura;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Análise de Risco e Condições impeditivas;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Riscos potenciais inerentes ao trabalho em altura e medidas de prevenção e controle;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Sistemas, equipamentos e procedimentos de proteção coletiva;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Equipamentos de proteção individual para trabalho em altura: Seleção, Inspeção, Conservação e Limitação de Uso;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Acidentes típicos em trabalhos em altura;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Condutas em situações de emergência, incluindo noções de técnicas de resgate e de primeiros socorros.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573813"/>
            <a:ext cx="8604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pt-BR" sz="400" b="1" dirty="0">
              <a:latin typeface="+mn-lt"/>
              <a:cs typeface="+mn-cs"/>
            </a:endParaRPr>
          </a:p>
          <a:p>
            <a:pPr eaLnBrk="1" hangingPunct="1">
              <a:defRPr/>
            </a:pPr>
            <a:endParaRPr lang="pt-BR" sz="400" b="1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002060"/>
                </a:solidFill>
              </a:rPr>
              <a:t>O fator de queda exprime o grau de gravidade de uma queda.</a:t>
            </a:r>
          </a:p>
          <a:p>
            <a:pPr eaLnBrk="1" hangingPunct="1">
              <a:defRPr/>
            </a:pPr>
            <a:endParaRPr lang="pt-BR" sz="20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002060"/>
                </a:solidFill>
              </a:rPr>
              <a:t>É a relação entre a altura da queda e o comprimento do talabarte.</a:t>
            </a:r>
          </a:p>
          <a:p>
            <a:pPr eaLnBrk="1" hangingPunct="1">
              <a:defRPr/>
            </a:pPr>
            <a:endParaRPr lang="pt-BR" sz="20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002060"/>
                </a:solidFill>
              </a:rPr>
              <a:t> Quando mais alta estiver a ancoragem, menor será o fator de queda.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36850" y="2891523"/>
            <a:ext cx="4139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pt-BR" b="1" dirty="0">
                <a:latin typeface="+mn-lt"/>
                <a:cs typeface="+mn-cs"/>
              </a:rPr>
              <a:t>FQ  =    </a:t>
            </a:r>
            <a:r>
              <a:rPr lang="pt-BR" b="1" u="sng" dirty="0">
                <a:latin typeface="+mn-lt"/>
                <a:cs typeface="+mn-cs"/>
              </a:rPr>
              <a:t>      distância da queda       . </a:t>
            </a:r>
          </a:p>
          <a:p>
            <a:pPr eaLnBrk="1" hangingPunct="1">
              <a:defRPr/>
            </a:pPr>
            <a:r>
              <a:rPr lang="pt-BR" b="1" dirty="0">
                <a:latin typeface="+mn-lt"/>
                <a:cs typeface="+mn-cs"/>
              </a:rPr>
              <a:t>            </a:t>
            </a: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comprimento do talabarte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76488" y="2499003"/>
            <a:ext cx="5535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Calcula-se o fator de queda pela equação:</a:t>
            </a:r>
          </a:p>
        </p:txBody>
      </p:sp>
      <p:pic>
        <p:nvPicPr>
          <p:cNvPr id="1433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581425" cy="28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41350"/>
            <a:ext cx="88614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38" y="669925"/>
            <a:ext cx="74199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8477" y="953989"/>
            <a:ext cx="4319587" cy="45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FATOR DE QUEDA = 0 ou &lt;1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708400" y="1844675"/>
            <a:ext cx="431800" cy="215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668338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84213" y="738188"/>
            <a:ext cx="4319587" cy="45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FATOR DE QUEDA = 0 ou &lt;1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3708400" y="1844675"/>
            <a:ext cx="431800" cy="215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-36512" y="-27384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512" y="665311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661988"/>
            <a:ext cx="74580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881980"/>
            <a:ext cx="4104059" cy="45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FATOR DE QUEDA = 1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563938" y="2492375"/>
            <a:ext cx="431800" cy="215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665163"/>
            <a:ext cx="74866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268760"/>
            <a:ext cx="3960044" cy="45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FATOR DE QUEDA = 1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563938" y="2492375"/>
            <a:ext cx="431800" cy="215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665163"/>
            <a:ext cx="74771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39552" y="881980"/>
            <a:ext cx="4104059" cy="45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FATOR DE QUEDA = 2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635375" y="3500438"/>
            <a:ext cx="431800" cy="215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668338"/>
            <a:ext cx="74961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116012" y="765175"/>
            <a:ext cx="3600003" cy="45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FATOR DE QUEDA = 2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635375" y="3500438"/>
            <a:ext cx="431800" cy="215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FATOR DE QUEDA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804988"/>
            <a:ext cx="516731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539552" y="680209"/>
            <a:ext cx="8352482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Zona livre</a:t>
            </a:r>
          </a:p>
          <a:p>
            <a:pPr algn="ctr" eaLnBrk="1" hangingPunct="1">
              <a:defRPr/>
            </a:pPr>
            <a:endParaRPr lang="pt-BR" sz="900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>
                <a:solidFill>
                  <a:srgbClr val="002060"/>
                </a:solidFill>
                <a:latin typeface="+mj-lt"/>
                <a:cs typeface="Arial" charset="0"/>
              </a:rPr>
              <a:t>Exemplo de distância mínima requerida de um talabarte com absorvedor de impacto durante queda em fator 2</a:t>
            </a:r>
          </a:p>
        </p:txBody>
      </p:sp>
      <p:sp>
        <p:nvSpPr>
          <p:cNvPr id="11" name="Rectangle 81"/>
          <p:cNvSpPr>
            <a:spLocks noChangeArrowheads="1"/>
          </p:cNvSpPr>
          <p:nvPr/>
        </p:nvSpPr>
        <p:spPr bwMode="auto">
          <a:xfrm>
            <a:off x="5003800" y="2608263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1200"/>
              <a:t>Comprimento do talabarte + mosquetões = 1,15m</a:t>
            </a:r>
          </a:p>
        </p:txBody>
      </p:sp>
      <p:sp>
        <p:nvSpPr>
          <p:cNvPr id="13" name="Rectangle 81"/>
          <p:cNvSpPr>
            <a:spLocks noChangeArrowheads="1"/>
          </p:cNvSpPr>
          <p:nvPr/>
        </p:nvSpPr>
        <p:spPr bwMode="auto">
          <a:xfrm>
            <a:off x="5076825" y="3500438"/>
            <a:ext cx="158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1200"/>
              <a:t>Extensão do absorvedor de energia = 0,7 m</a:t>
            </a:r>
          </a:p>
        </p:txBody>
      </p:sp>
      <p:sp>
        <p:nvSpPr>
          <p:cNvPr id="14" name="Rectangle 81"/>
          <p:cNvSpPr>
            <a:spLocks noChangeArrowheads="1"/>
          </p:cNvSpPr>
          <p:nvPr/>
        </p:nvSpPr>
        <p:spPr bwMode="auto">
          <a:xfrm>
            <a:off x="5003800" y="4356100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1200"/>
              <a:t>Distância entre a fixação do cinto e os pés do colaborador = 1,5 m</a:t>
            </a:r>
          </a:p>
        </p:txBody>
      </p:sp>
      <p:sp>
        <p:nvSpPr>
          <p:cNvPr id="15" name="Rectangle 81"/>
          <p:cNvSpPr>
            <a:spLocks noChangeArrowheads="1"/>
          </p:cNvSpPr>
          <p:nvPr/>
        </p:nvSpPr>
        <p:spPr bwMode="auto">
          <a:xfrm>
            <a:off x="5003800" y="551973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1200"/>
              <a:t>Distância mínima de imobilização = 1 m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ZONA LIVRE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APR – ANÁLISE PRELIMINAR DE RISCO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1772816"/>
            <a:ext cx="8550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A </a:t>
            </a:r>
            <a:r>
              <a:rPr lang="pt-BR" sz="2400" b="1" dirty="0">
                <a:solidFill>
                  <a:srgbClr val="002060"/>
                </a:solidFill>
              </a:rPr>
              <a:t>NR-35</a:t>
            </a:r>
            <a:r>
              <a:rPr lang="pt-BR" sz="2400" dirty="0">
                <a:solidFill>
                  <a:srgbClr val="002060"/>
                </a:solidFill>
              </a:rPr>
              <a:t> é a norma que destina-se à gestão de Segurança e Saúde no trabalho em altura, estabelecendo requisitos para a proteção dos trabalhadores aos riscos em trabalhos com diferenças de níveis, nos aspectos da prevenção dos riscos de queda. Conforme a complexidade e riscos destas tarefas o empregador deverá adotar medidas complementares inerentes a essas atividades.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Esta norma estabelece os requisitos mínimos e as medidas de proteção para o trabalho em altura, envolvendo </a:t>
            </a:r>
            <a:r>
              <a:rPr lang="pt-BR" sz="2400" b="1" dirty="0">
                <a:solidFill>
                  <a:srgbClr val="002060"/>
                </a:solidFill>
              </a:rPr>
              <a:t>o planejamento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b="1" dirty="0">
                <a:solidFill>
                  <a:srgbClr val="002060"/>
                </a:solidFill>
              </a:rPr>
              <a:t>a organização </a:t>
            </a:r>
            <a:r>
              <a:rPr lang="pt-BR" sz="2400" dirty="0">
                <a:solidFill>
                  <a:srgbClr val="002060"/>
                </a:solidFill>
              </a:rPr>
              <a:t>e a </a:t>
            </a:r>
            <a:r>
              <a:rPr lang="pt-BR" sz="2400" b="1" dirty="0">
                <a:solidFill>
                  <a:srgbClr val="002060"/>
                </a:solidFill>
              </a:rPr>
              <a:t>execução</a:t>
            </a:r>
            <a:r>
              <a:rPr lang="pt-BR" sz="2400" dirty="0">
                <a:solidFill>
                  <a:srgbClr val="002060"/>
                </a:solidFill>
              </a:rPr>
              <a:t>, de forma a garantir a segurança e a saúde dos trabalhadores envolvidos direta ou indiretamente com esta atividade.</a:t>
            </a:r>
          </a:p>
        </p:txBody>
      </p:sp>
      <p:pic>
        <p:nvPicPr>
          <p:cNvPr id="7" name="Picture 2" descr="http://4.bp.blogspot.com/-xUj6lgL6gl0/TZsrz0hca6I/AAAAAAAAA8M/7NuJ7FesSQY/s320/trabalho+em+alt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0213" cy="144016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4419" y="8411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002060"/>
                </a:solidFill>
              </a:rPr>
              <a:t>Nr-35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APR – ANÁLISE PRELIMINAR DE RISCO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968" y="771499"/>
            <a:ext cx="9198968" cy="608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ACIDENTES TÍPICOS PARA TRABALHO EM ALTURA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SLIDE4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764704"/>
            <a:ext cx="8136904" cy="610267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638" y="2781300"/>
            <a:ext cx="49641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825" y="1147763"/>
            <a:ext cx="8821738" cy="1446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  <a:cs typeface="Arial" charset="0"/>
              </a:rPr>
              <a:t>CINTAS, CABOS E CORDAS DE SEGURANÇA</a:t>
            </a:r>
          </a:p>
        </p:txBody>
      </p:sp>
      <p:pic>
        <p:nvPicPr>
          <p:cNvPr id="16998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181850" y="358775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36513" y="817563"/>
            <a:ext cx="892651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latin typeface="+mj-lt"/>
                <a:cs typeface="Times New Roman" pitchFamily="18" charset="0"/>
              </a:rPr>
              <a:t>Inspeção em cabos de aço e cintas de nylon </a:t>
            </a:r>
            <a:endParaRPr lang="pt-BR" sz="2800" b="1" dirty="0">
              <a:latin typeface="+mj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6538" y="1557338"/>
            <a:ext cx="8680450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1600" dirty="0">
                <a:latin typeface="+mj-lt"/>
              </a:rPr>
              <a:t>Cabos de Aço e Cintas de Nylon: Os cabos de aço e cintas utilizados em linhas de vida fixas, deverão ser inspecionados regularmente, para garantir a segurança dos usuários e a longevidade do equipamento. </a:t>
            </a:r>
          </a:p>
          <a:p>
            <a:pPr algn="ctr" eaLnBrk="1" hangingPunct="1">
              <a:defRPr/>
            </a:pPr>
            <a:endParaRPr lang="pt-BR" sz="1000" dirty="0">
              <a:latin typeface="+mj-lt"/>
            </a:endParaRPr>
          </a:p>
          <a:p>
            <a:pPr algn="ctr" eaLnBrk="1" hangingPunct="1">
              <a:defRPr/>
            </a:pPr>
            <a:r>
              <a:rPr lang="pt-BR" sz="1600" b="1" dirty="0">
                <a:latin typeface="+mj-lt"/>
              </a:rPr>
              <a:t>Deformações mais comuns em cabos de aço são:</a:t>
            </a:r>
          </a:p>
        </p:txBody>
      </p:sp>
      <p:sp>
        <p:nvSpPr>
          <p:cNvPr id="171013" name="Rectangle 4"/>
          <p:cNvSpPr>
            <a:spLocks noChangeArrowheads="1"/>
          </p:cNvSpPr>
          <p:nvPr/>
        </p:nvSpPr>
        <p:spPr bwMode="auto">
          <a:xfrm>
            <a:off x="312738" y="3568700"/>
            <a:ext cx="851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1200" b="1">
                <a:latin typeface="Verdana" pitchFamily="34" charset="0"/>
              </a:rPr>
              <a:t>	</a:t>
            </a:r>
          </a:p>
          <a:p>
            <a:pPr algn="ctr" eaLnBrk="1" hangingPunct="1"/>
            <a:r>
              <a:rPr lang="pt-BR" altLang="pt-BR" sz="1600" b="1"/>
              <a:t>Deformações mais comuns em cintas: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61975" y="2771775"/>
            <a:ext cx="1222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 b="1"/>
              <a:t>Amassamento</a:t>
            </a:r>
          </a:p>
        </p:txBody>
      </p:sp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3" cstate="print"/>
          <a:srcRect t="10001" b="8467"/>
          <a:stretch>
            <a:fillRect/>
          </a:stretch>
        </p:blipFill>
        <p:spPr bwMode="auto">
          <a:xfrm>
            <a:off x="4572000" y="3078163"/>
            <a:ext cx="22558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4859338" y="2803525"/>
            <a:ext cx="1735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 b="1"/>
              <a:t>Gaiola de Passarinho</a:t>
            </a:r>
          </a:p>
        </p:txBody>
      </p:sp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3006725"/>
            <a:ext cx="2276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889250" y="2797175"/>
            <a:ext cx="1084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 b="1"/>
              <a:t>Dobra ou nó</a:t>
            </a:r>
          </a:p>
        </p:txBody>
      </p:sp>
      <p:sp>
        <p:nvSpPr>
          <p:cNvPr id="171019" name="Rectangle 12"/>
          <p:cNvSpPr>
            <a:spLocks noChangeArrowheads="1"/>
          </p:cNvSpPr>
          <p:nvPr/>
        </p:nvSpPr>
        <p:spPr bwMode="auto">
          <a:xfrm>
            <a:off x="7380288" y="2803525"/>
            <a:ext cx="1139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 b="1"/>
              <a:t>Alma Saltada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30188" y="5584825"/>
            <a:ext cx="8875712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j-lt"/>
              </a:rPr>
              <a:t>Todas as cintas deverão possuir uma etiqueta que nela consta a capacidade de carga, formas de amarração e demais instruções. Nota: esta etiqueta não poderá ser removida da cinta.</a:t>
            </a:r>
          </a:p>
        </p:txBody>
      </p:sp>
      <p:pic>
        <p:nvPicPr>
          <p:cNvPr id="17102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3024188"/>
            <a:ext cx="20002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2" name="Picture 15" descr="insp_cint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3" y="4144963"/>
            <a:ext cx="1425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3" name="Picture 16" descr="insp_cinta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4144963"/>
            <a:ext cx="1425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4" name="Picture 17" descr="insp_cinta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5213" y="4144963"/>
            <a:ext cx="1425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5" name="Picture 18" descr="insp_cinta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6875" y="4140200"/>
            <a:ext cx="1425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6" name="Picture 11" descr="servico_dica1a_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3022600"/>
            <a:ext cx="2052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NR-35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979613" y="692150"/>
            <a:ext cx="6237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002060"/>
                </a:solidFill>
              </a:rPr>
              <a:t>Cabos de fibra sintética:</a:t>
            </a:r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3708400" y="1195388"/>
            <a:ext cx="5040313" cy="26161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PT" dirty="0">
                <a:solidFill>
                  <a:srgbClr val="002060"/>
                </a:solidFill>
                <a:latin typeface="+mj-lt"/>
              </a:rPr>
              <a:t>Estes cabos deverão contar com rótulo contendo as seguintes informações:</a:t>
            </a:r>
          </a:p>
          <a:p>
            <a:pPr eaLnBrk="1" hangingPunct="1">
              <a:defRPr/>
            </a:pPr>
            <a:endParaRPr lang="pt-PT" sz="10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PT" dirty="0">
                <a:solidFill>
                  <a:srgbClr val="002060"/>
                </a:solidFill>
                <a:latin typeface="+mj-lt"/>
              </a:rPr>
              <a:t>Material constituinte: poliamida,  diâmetro de 12mm,  Comprimento em metros e aviso: </a:t>
            </a:r>
          </a:p>
          <a:p>
            <a:pPr eaLnBrk="1" hangingPunct="1">
              <a:defRPr/>
            </a:pPr>
            <a:endParaRPr lang="pt-PT" sz="10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pt-PT" b="1" dirty="0">
                <a:solidFill>
                  <a:srgbClr val="FF0000"/>
                </a:solidFill>
                <a:latin typeface="+mj-lt"/>
              </a:rPr>
              <a:t>“CUIDADO: CABO PARA USO ESPECÍFICO EM CADEIRAS SUSPENSAS E CABO-GUIA DE SEGURANÇA PARA FIXAÇÃO DE TRAVA-QUEDAS”.</a:t>
            </a:r>
            <a:endParaRPr lang="pt-BR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203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5388"/>
            <a:ext cx="19192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323850" y="3859213"/>
            <a:ext cx="8497888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1900" dirty="0">
                <a:solidFill>
                  <a:srgbClr val="002060"/>
                </a:solidFill>
                <a:latin typeface="+mj-lt"/>
              </a:rPr>
              <a:t>      A vida útil das cordas depende de: tempo de uso, da  manutenção, frequência do uso, equipamentos utilizados, intensidade da carga, abrasão física, degradação química, exposição a raios solares (ultravioleta),  clima etc.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rgbClr val="002060"/>
                </a:solidFill>
                <a:latin typeface="+mj-lt"/>
              </a:rPr>
              <a:t>      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rgbClr val="002060"/>
                </a:solidFill>
                <a:latin typeface="+mj-lt"/>
              </a:rPr>
              <a:t>Nó enfraquece a corda no local da curvatura com perda de resistência de até 60%. Curvas mais acentuadas sacrificam mais a estrutura da corda. Esforço contínuo, causa danos menores do que um esforço de impacto.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NR-35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2"/>
          <p:cNvSpPr txBox="1">
            <a:spLocks noChangeArrowheads="1"/>
          </p:cNvSpPr>
          <p:nvPr/>
        </p:nvSpPr>
        <p:spPr bwMode="auto">
          <a:xfrm>
            <a:off x="395288" y="1168400"/>
            <a:ext cx="40338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pt-BR" altLang="pt-BR" sz="28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pt-BR" altLang="pt-BR" sz="28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pt-BR" altLang="pt-BR" sz="2800">
              <a:latin typeface="Calibri" pitchFamily="34" charset="0"/>
            </a:endParaRPr>
          </a:p>
        </p:txBody>
      </p:sp>
      <p:pic>
        <p:nvPicPr>
          <p:cNvPr id="17306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30241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457325" y="776288"/>
            <a:ext cx="6237288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latin typeface="+mj-lt"/>
              </a:rPr>
              <a:t>Cabos de fibra sintética:</a:t>
            </a:r>
          </a:p>
        </p:txBody>
      </p:sp>
      <p:sp>
        <p:nvSpPr>
          <p:cNvPr id="173062" name="Text Box 19"/>
          <p:cNvSpPr txBox="1">
            <a:spLocks noChangeArrowheads="1"/>
          </p:cNvSpPr>
          <p:nvPr/>
        </p:nvSpPr>
        <p:spPr bwMode="auto">
          <a:xfrm>
            <a:off x="3490913" y="1525588"/>
            <a:ext cx="468153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 </a:t>
            </a:r>
            <a:r>
              <a:rPr lang="pt-BR" altLang="pt-BR" sz="1600" b="1" dirty="0">
                <a:solidFill>
                  <a:srgbClr val="002060"/>
                </a:solidFill>
              </a:rPr>
              <a:t>1ª capa</a:t>
            </a:r>
          </a:p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Trançado externo em multifilamento de poliamida.</a:t>
            </a:r>
          </a:p>
          <a:p>
            <a:pPr eaLnBrk="1" hangingPunct="1"/>
            <a:endParaRPr lang="pt-BR" altLang="pt-BR" sz="1000" dirty="0">
              <a:solidFill>
                <a:srgbClr val="002060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02060"/>
                </a:solidFill>
              </a:rPr>
              <a:t>2ª capa</a:t>
            </a:r>
            <a:r>
              <a:rPr lang="pt-BR" altLang="pt-BR" sz="1600" dirty="0">
                <a:solidFill>
                  <a:srgbClr val="002060"/>
                </a:solidFill>
              </a:rPr>
              <a:t>   alerta visual em filamento de polipropileno ou poliamida na cor amarela </a:t>
            </a:r>
          </a:p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Quando a segunda camada aparecer (</a:t>
            </a:r>
            <a:r>
              <a:rPr lang="pt-BR" altLang="pt-BR" sz="1600" i="1" dirty="0">
                <a:solidFill>
                  <a:srgbClr val="002060"/>
                </a:solidFill>
              </a:rPr>
              <a:t>amarela</a:t>
            </a:r>
            <a:r>
              <a:rPr lang="pt-BR" altLang="pt-BR" sz="1600" dirty="0">
                <a:solidFill>
                  <a:srgbClr val="002060"/>
                </a:solidFill>
              </a:rPr>
              <a:t>)  indica que a camada superior está desgastada, devendo-se então substituir a corda.</a:t>
            </a:r>
          </a:p>
          <a:p>
            <a:pPr eaLnBrk="1" hangingPunct="1"/>
            <a:endParaRPr lang="pt-BR" altLang="pt-BR" sz="1000" dirty="0">
              <a:solidFill>
                <a:srgbClr val="002060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02060"/>
                </a:solidFill>
              </a:rPr>
              <a:t>3ª capa</a:t>
            </a:r>
          </a:p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Alma central  torcida em multifilamento de poliamida.</a:t>
            </a:r>
          </a:p>
          <a:p>
            <a:pPr eaLnBrk="1" hangingPunct="1"/>
            <a:endParaRPr lang="pt-BR" altLang="pt-BR" sz="1600" dirty="0">
              <a:solidFill>
                <a:srgbClr val="002060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02060"/>
                </a:solidFill>
              </a:rPr>
              <a:t>Fita de identificação</a:t>
            </a:r>
          </a:p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Constando: NR 18.16.5 - ISO </a:t>
            </a:r>
          </a:p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1140 1990 e nome do fabricante </a:t>
            </a:r>
          </a:p>
          <a:p>
            <a:pPr eaLnBrk="1" hangingPunct="1"/>
            <a:r>
              <a:rPr lang="pt-BR" altLang="pt-BR" sz="1600" dirty="0">
                <a:solidFill>
                  <a:srgbClr val="002060"/>
                </a:solidFill>
              </a:rPr>
              <a:t>com CNPJ. </a:t>
            </a:r>
          </a:p>
        </p:txBody>
      </p:sp>
      <p:sp>
        <p:nvSpPr>
          <p:cNvPr id="173063" name="Line 23"/>
          <p:cNvSpPr>
            <a:spLocks noChangeShapeType="1"/>
          </p:cNvSpPr>
          <p:nvPr/>
        </p:nvSpPr>
        <p:spPr bwMode="auto">
          <a:xfrm flipH="1">
            <a:off x="3059113" y="1811338"/>
            <a:ext cx="5032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3064" name="Line 24"/>
          <p:cNvSpPr>
            <a:spLocks noChangeShapeType="1"/>
          </p:cNvSpPr>
          <p:nvPr/>
        </p:nvSpPr>
        <p:spPr bwMode="auto">
          <a:xfrm flipH="1">
            <a:off x="2987675" y="2605088"/>
            <a:ext cx="5032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3065" name="Line 25"/>
          <p:cNvSpPr>
            <a:spLocks noChangeShapeType="1"/>
          </p:cNvSpPr>
          <p:nvPr/>
        </p:nvSpPr>
        <p:spPr bwMode="auto">
          <a:xfrm flipH="1">
            <a:off x="2987675" y="4116388"/>
            <a:ext cx="5032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3066" name="Line 26"/>
          <p:cNvSpPr>
            <a:spLocks noChangeShapeType="1"/>
          </p:cNvSpPr>
          <p:nvPr/>
        </p:nvSpPr>
        <p:spPr bwMode="auto">
          <a:xfrm flipH="1">
            <a:off x="1042988" y="5373688"/>
            <a:ext cx="2447925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73067" name="Picture 2" descr="MVC-007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50" y="4689475"/>
            <a:ext cx="25304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NR-35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Shape 57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484436" y="2246311"/>
            <a:ext cx="3959225" cy="391953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/>
        </p:nvSpPr>
        <p:spPr>
          <a:xfrm>
            <a:off x="250825" y="908050"/>
            <a:ext cx="8499474" cy="10715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en-US" sz="40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PRINCIPAIS LAÇOS E NÓS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/>
        </p:nvSpPr>
        <p:spPr>
          <a:xfrm>
            <a:off x="611187" y="796925"/>
            <a:ext cx="8532812" cy="6016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800" b="1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LAÇOS E NÓS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4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Os nós são recursos utilizados por vários segmentos, seja em situações rotineiras ou de trabalhos, como em emergências. Deve-se levar em conta a facilidade em fazer e desfazer o nó, bem como às fibras estarem secas ou molhadas (Cordas molhadas perdem resistência) 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Estes nós nos permitem ancorar uma corda a um ponto fixo ou a nós (pessoas)..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Todos os nós subtraem resistência das cordas, portanto: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1- É importante apertar os nós antes de submetê-los a tensão;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100" b="0" i="0" u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2- Não deixar as cordas torcidas para seu correto funcionamento;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100" b="0" i="0" u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3- As pontas restantes devem ficar com, no mínimo, 15 cm;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100" b="0" i="0" u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4- Com alguns nós é recomendável fazer um nó de arremate ou seguro.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-36511" y="0"/>
            <a:ext cx="9180511" cy="620711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LAÇOS E NÓS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-36511" y="692150"/>
            <a:ext cx="9144000" cy="46036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/>
        </p:nvSpPr>
        <p:spPr>
          <a:xfrm>
            <a:off x="684212" y="1196975"/>
            <a:ext cx="4321174" cy="58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NÓ AZELHA SIMPLES OU CEGO    </a:t>
            </a:r>
            <a:r>
              <a:rPr lang="en-US" sz="14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(TIRA ATÉ 50% DE RESISTÊNCIA DA CORDA)</a:t>
            </a:r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7086" y="2060848"/>
            <a:ext cx="7777361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Shape 586"/>
          <p:cNvSpPr txBox="1"/>
          <p:nvPr/>
        </p:nvSpPr>
        <p:spPr>
          <a:xfrm>
            <a:off x="5580062" y="1268412"/>
            <a:ext cx="3167061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NÓ OITO SIMPLES</a:t>
            </a:r>
          </a:p>
        </p:txBody>
      </p:sp>
      <p:cxnSp>
        <p:nvCxnSpPr>
          <p:cNvPr id="587" name="Shape 587"/>
          <p:cNvCxnSpPr/>
          <p:nvPr/>
        </p:nvCxnSpPr>
        <p:spPr>
          <a:xfrm flipH="1">
            <a:off x="395286" y="1924050"/>
            <a:ext cx="3671886" cy="409733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88" name="Shape 588"/>
          <p:cNvCxnSpPr/>
          <p:nvPr/>
        </p:nvCxnSpPr>
        <p:spPr>
          <a:xfrm>
            <a:off x="547687" y="1924050"/>
            <a:ext cx="3519487" cy="409733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589" name="Shape 589"/>
          <p:cNvSpPr txBox="1"/>
          <p:nvPr/>
        </p:nvSpPr>
        <p:spPr>
          <a:xfrm>
            <a:off x="-36511" y="0"/>
            <a:ext cx="9180511" cy="620711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LAÇOS E NÓS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-36511" y="692150"/>
            <a:ext cx="9144000" cy="46036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ape 59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2987" y="2276475"/>
            <a:ext cx="2597150" cy="37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 txBox="1"/>
          <p:nvPr/>
        </p:nvSpPr>
        <p:spPr>
          <a:xfrm>
            <a:off x="3419475" y="836612"/>
            <a:ext cx="2638424" cy="461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NÓ OITO DUPLO</a:t>
            </a:r>
          </a:p>
        </p:txBody>
      </p:sp>
      <p:pic>
        <p:nvPicPr>
          <p:cNvPr id="598" name="Shape 59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851275" y="2493961"/>
            <a:ext cx="4935537" cy="34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/>
          <p:nvPr/>
        </p:nvSpPr>
        <p:spPr>
          <a:xfrm>
            <a:off x="539750" y="1412875"/>
            <a:ext cx="8264524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OITO – É o mais completo e utilizado, serve como nó de ancoragem, para unir cordas do mesmo diâmetro, para ancorar ao cinto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-36511" y="0"/>
            <a:ext cx="9180511" cy="620711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LAÇOS E NÓS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-36511" y="692150"/>
            <a:ext cx="9144000" cy="46036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55168" y="3068960"/>
            <a:ext cx="4068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Considera-se </a:t>
            </a:r>
            <a:r>
              <a:rPr lang="pt-BR" sz="2400" b="1" dirty="0">
                <a:solidFill>
                  <a:srgbClr val="002060"/>
                </a:solidFill>
              </a:rPr>
              <a:t>trabalho em altura </a:t>
            </a:r>
            <a:r>
              <a:rPr lang="pt-BR" sz="2400" dirty="0">
                <a:solidFill>
                  <a:srgbClr val="002060"/>
                </a:solidFill>
              </a:rPr>
              <a:t>toda atividade executada acima de </a:t>
            </a:r>
            <a:r>
              <a:rPr lang="pt-BR" sz="2400" b="1" dirty="0">
                <a:solidFill>
                  <a:srgbClr val="002060"/>
                </a:solidFill>
              </a:rPr>
              <a:t>2,00 m (dois metros) </a:t>
            </a:r>
            <a:r>
              <a:rPr lang="pt-BR" sz="2400" dirty="0">
                <a:solidFill>
                  <a:srgbClr val="002060"/>
                </a:solidFill>
              </a:rPr>
              <a:t>do nível inferior, onde haja risco de queda.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776" y="548680"/>
            <a:ext cx="65882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Objetivo e Campo de Aplicação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00808"/>
            <a:ext cx="3086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Shape 63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0112" y="2924175"/>
            <a:ext cx="3113086" cy="286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Shape 64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435600" y="2720975"/>
            <a:ext cx="3016249" cy="328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 txBox="1"/>
          <p:nvPr/>
        </p:nvSpPr>
        <p:spPr>
          <a:xfrm>
            <a:off x="3491880" y="925512"/>
            <a:ext cx="2376263" cy="461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002060"/>
                </a:solidFill>
              </a:rPr>
              <a:t>LAÇO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FITA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539750" y="1641475"/>
            <a:ext cx="8496299" cy="6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 o único nó válido para unir a fita e deve ser revisado frequentemente. Os extremos da fita restante têm que ser de 15 cm.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381000" y="609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-36511" y="0"/>
            <a:ext cx="9180511" cy="620711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LAÇOS E NÓS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-36511" y="692150"/>
            <a:ext cx="9144000" cy="46036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Shape 65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7087" y="2492375"/>
            <a:ext cx="7920036" cy="360092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Shape 651"/>
          <p:cNvSpPr txBox="1"/>
          <p:nvPr/>
        </p:nvSpPr>
        <p:spPr>
          <a:xfrm>
            <a:off x="2124075" y="1124745"/>
            <a:ext cx="5853111" cy="720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NÓ OITO DUPLO (UNIÃO DE CORDAS)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-36511" y="0"/>
            <a:ext cx="9180511" cy="620711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LAÇOS E NÓS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-36511" y="692150"/>
            <a:ext cx="9144000" cy="46036"/>
          </a:xfrm>
          <a:prstGeom prst="rect">
            <a:avLst/>
          </a:prstGeom>
          <a:solidFill>
            <a:srgbClr val="003258"/>
          </a:solidFill>
          <a:ln w="25400" cap="flat" cmpd="sng">
            <a:solidFill>
              <a:srgbClr val="00325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6512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NUMA SITUAÇÃO DE EMERGÊNCIA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512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Resultado de imagem para primeiros Socor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80" y="1916832"/>
            <a:ext cx="8566920" cy="249868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904783" y="4437112"/>
            <a:ext cx="3769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 Módulo</a:t>
            </a:r>
          </a:p>
        </p:txBody>
      </p:sp>
    </p:spTree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5013" y="-315416"/>
            <a:ext cx="849947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que poderia acontecer?</a:t>
            </a:r>
          </a:p>
        </p:txBody>
      </p:sp>
      <p:pic>
        <p:nvPicPr>
          <p:cNvPr id="2052" name="Picture 4" descr="C:\Users\sibelly\Desktop\R2T\Treinamentos\NR-35\ll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848907" cy="5040560"/>
          </a:xfrm>
          <a:prstGeom prst="rect">
            <a:avLst/>
          </a:prstGeom>
          <a:noFill/>
        </p:spPr>
      </p:pic>
      <p:pic>
        <p:nvPicPr>
          <p:cNvPr id="2053" name="Picture 5" descr="C:\Users\sibelly\Desktop\R2T\Treinamentos\NR-35\20151222_095615.jpg"/>
          <p:cNvPicPr>
            <a:picLocks noChangeAspect="1" noChangeArrowheads="1"/>
          </p:cNvPicPr>
          <p:nvPr/>
        </p:nvPicPr>
        <p:blipFill>
          <a:blip r:embed="rId4" cstate="print"/>
          <a:srcRect l="16996"/>
          <a:stretch>
            <a:fillRect/>
          </a:stretch>
        </p:blipFill>
        <p:spPr bwMode="auto">
          <a:xfrm rot="5400000">
            <a:off x="4256970" y="1367767"/>
            <a:ext cx="5040561" cy="455451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6516216" y="2132856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292080" y="4437112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5013" y="-315416"/>
            <a:ext cx="849947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que poderia acontecer?</a:t>
            </a:r>
          </a:p>
        </p:txBody>
      </p:sp>
      <p:pic>
        <p:nvPicPr>
          <p:cNvPr id="7" name="Picture 3" descr="C:\Users\sibelly\Desktop\R2T\Treinamentos\NR-35\DSC09879.jpg"/>
          <p:cNvPicPr>
            <a:picLocks noChangeAspect="1" noChangeArrowheads="1"/>
          </p:cNvPicPr>
          <p:nvPr/>
        </p:nvPicPr>
        <p:blipFill>
          <a:blip r:embed="rId3" cstate="print"/>
          <a:srcRect l="17062" t="16925" r="37539" b="15351"/>
          <a:stretch>
            <a:fillRect/>
          </a:stretch>
        </p:blipFill>
        <p:spPr bwMode="auto">
          <a:xfrm>
            <a:off x="4968552" y="1052735"/>
            <a:ext cx="4067944" cy="5225559"/>
          </a:xfrm>
          <a:prstGeom prst="rect">
            <a:avLst/>
          </a:prstGeom>
          <a:noFill/>
        </p:spPr>
      </p:pic>
      <p:pic>
        <p:nvPicPr>
          <p:cNvPr id="8" name="Picture 2" descr="C:\Users\sibelly\Desktop\R2T\Treinamentos\NR-35\20160225_093531.jpg"/>
          <p:cNvPicPr>
            <a:picLocks noChangeAspect="1" noChangeArrowheads="1"/>
          </p:cNvPicPr>
          <p:nvPr/>
        </p:nvPicPr>
        <p:blipFill>
          <a:blip r:embed="rId4" cstate="print"/>
          <a:srcRect r="15398" b="9809"/>
          <a:stretch>
            <a:fillRect/>
          </a:stretch>
        </p:blipFill>
        <p:spPr bwMode="auto">
          <a:xfrm rot="5400000">
            <a:off x="12703" y="1579586"/>
            <a:ext cx="5256585" cy="4202887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843808" y="1628800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5013" y="-315416"/>
            <a:ext cx="849947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Reflexão</a:t>
            </a:r>
          </a:p>
        </p:txBody>
      </p:sp>
      <p:pic>
        <p:nvPicPr>
          <p:cNvPr id="4" name="Conscientizao do uso de EP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92696"/>
            <a:ext cx="8220405" cy="61653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5013" y="1412776"/>
            <a:ext cx="849947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pt-BR" sz="4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pt-BR" sz="4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pt-BR" sz="4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TREINAMENTO PRÁTICO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pt-BR" sz="4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17108" y="384712"/>
            <a:ext cx="61473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Cabe ao empregador: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31620" y="1140193"/>
            <a:ext cx="78328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Garantir a implementação das medidas de proteção estabelecidas nesta Norma;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Assegurar a realização de Análise de Risco – AR e, quando aplicável, a emissão de Permissão de Trabalho – PT;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Desenvolver procedimento operacional para as atividades rotineiras de trabalho em altura;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Assegurar a realização de avaliação prévia das condições do local do trabalho em altura, pelo estudo, planejamento e implementação das ações e medidas complementares de segurança aplicáveis;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Adotar as providencias necessárias para acompanhar o cumprimento das medidas de proteção estabelecidas nesta Norma pelas empresas contratadas;</a:t>
            </a:r>
          </a:p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Garantir aos trabalhadores informações sobre os riscos e as medidas de controle;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17108" y="384712"/>
            <a:ext cx="61473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Cabe ao empregado: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03648" y="1434256"/>
            <a:ext cx="7040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</a:rPr>
              <a:t>Cumprir as disposições legais e regulamentares sobre SST, inclusive as </a:t>
            </a:r>
            <a:r>
              <a:rPr lang="pt-BR" sz="2400" dirty="0" err="1">
                <a:solidFill>
                  <a:srgbClr val="002060"/>
                </a:solidFill>
              </a:rPr>
              <a:t>OS’s</a:t>
            </a:r>
            <a:r>
              <a:rPr lang="pt-BR" sz="2400" dirty="0">
                <a:solidFill>
                  <a:srgbClr val="002060"/>
                </a:solidFill>
              </a:rPr>
              <a:t> expedidas pelo empregador;</a:t>
            </a:r>
          </a:p>
          <a:p>
            <a:pPr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AutoNum type="alphaLcParenR" startAt="2"/>
              <a:defRPr/>
            </a:pPr>
            <a:r>
              <a:rPr lang="pt-BR" sz="2400" dirty="0">
                <a:solidFill>
                  <a:srgbClr val="002060"/>
                </a:solidFill>
              </a:rPr>
              <a:t> Usar o EPI fornecido pelo empregador; </a:t>
            </a:r>
          </a:p>
          <a:p>
            <a:pPr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rgbClr val="002060"/>
                </a:solidFill>
              </a:rPr>
              <a:t>c)     Submeter-se aos exames médicos previstos nas </a:t>
            </a:r>
            <a:r>
              <a:rPr lang="pt-BR" sz="2400" dirty="0" err="1">
                <a:solidFill>
                  <a:srgbClr val="002060"/>
                </a:solidFill>
              </a:rPr>
              <a:t>NR’s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 marL="457200" indent="-457200">
              <a:buAutoNum type="alphaLcParenR" startAt="4"/>
              <a:defRPr/>
            </a:pPr>
            <a:r>
              <a:rPr lang="pt-BR" sz="2400" dirty="0">
                <a:solidFill>
                  <a:srgbClr val="002060"/>
                </a:solidFill>
              </a:rPr>
              <a:t>Colaborar com a empresa na aplicação das Normas Regulamentadoras – NR</a:t>
            </a:r>
          </a:p>
          <a:p>
            <a:pPr marL="457200" indent="-457200">
              <a:buAutoNum type="alphaLcParenR" startAt="4"/>
              <a:defRPr/>
            </a:pPr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835696" y="44624"/>
            <a:ext cx="7272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Principais Causas de um</a:t>
            </a:r>
          </a:p>
          <a:p>
            <a:pPr algn="r"/>
            <a:r>
              <a:rPr lang="pt-BR" sz="4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Acidente</a:t>
            </a:r>
            <a:endParaRPr lang="pt-BR" sz="2000" b="1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D4068F58-7EDE-4CCE-BF37-92535E64F734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79512" y="3068960"/>
            <a:ext cx="1274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Tensão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339752" y="3717032"/>
            <a:ext cx="1617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Descuido</a:t>
            </a:r>
          </a:p>
        </p:txBody>
      </p:sp>
      <p:pic>
        <p:nvPicPr>
          <p:cNvPr id="12" name="Picture 9" descr="0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77072"/>
            <a:ext cx="218049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TOFF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268760"/>
            <a:ext cx="218049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TOFF0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21088"/>
            <a:ext cx="170131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TOFF1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38662"/>
            <a:ext cx="260252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RTN1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908720"/>
            <a:ext cx="1899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CTOFF1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53" y="1916832"/>
            <a:ext cx="1249887" cy="1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63688" y="1916832"/>
            <a:ext cx="1195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Fadiga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15616" y="6488668"/>
            <a:ext cx="1125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924395" y="3068960"/>
            <a:ext cx="2231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Exibicionismo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0" y="4149080"/>
            <a:ext cx="3508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Coordenação motora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995936" y="6300028"/>
            <a:ext cx="233728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pt-BR" i="0" dirty="0">
                <a:solidFill>
                  <a:srgbClr val="0033CC"/>
                </a:solidFill>
                <a:latin typeface="Times New Roman" pitchFamily="18" charset="0"/>
              </a:rPr>
              <a:t>Falta de treinamento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200" y="977900"/>
            <a:ext cx="5271250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330200">
              <a:lnSpc>
                <a:spcPct val="10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</a:rPr>
              <a:t>Fator pessoal de insegurança</a:t>
            </a:r>
            <a:endParaRPr lang="pt-BR" sz="2400" b="1" i="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9700" name="Picture 4" descr="http://www.mpsnet.net/loja/det11/se0075/segurancadotrabalho.jpg"/>
          <p:cNvPicPr>
            <a:picLocks noChangeAspect="1" noChangeArrowheads="1"/>
          </p:cNvPicPr>
          <p:nvPr/>
        </p:nvPicPr>
        <p:blipFill>
          <a:blip r:embed="rId10" cstate="print"/>
          <a:srcRect t="11538"/>
          <a:stretch>
            <a:fillRect/>
          </a:stretch>
        </p:blipFill>
        <p:spPr bwMode="auto">
          <a:xfrm>
            <a:off x="6084168" y="2127205"/>
            <a:ext cx="3059832" cy="4331780"/>
          </a:xfrm>
          <a:prstGeom prst="rect">
            <a:avLst/>
          </a:prstGeom>
          <a:noFill/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444208" y="1988840"/>
            <a:ext cx="2339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kumimoji="0" lang="pt-BR" b="1" i="0" dirty="0">
                <a:solidFill>
                  <a:srgbClr val="0033CC"/>
                </a:solidFill>
                <a:latin typeface="Times New Roman" pitchFamily="18" charset="0"/>
              </a:rPr>
              <a:t>Excesso de Confiança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F675-0466-48C3-885E-DF39D5A24133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1"/>
            <a:ext cx="9180512" cy="620687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latin typeface="Century Gothic" pitchFamily="34" charset="0"/>
              </a:rPr>
              <a:t>Normas e regulamentos  aplicáveis ao trabalho em altura;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003258"/>
          </a:solidFill>
          <a:ln>
            <a:solidFill>
              <a:srgbClr val="003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25770" y="1412776"/>
            <a:ext cx="841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9807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Capacitação e Treinamento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1560" y="1916832"/>
            <a:ext cx="8532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Além dos treinamentos específicos para as atividades que o trabalhador irá desenvolver, a capacitação prevista neste item compreende os treinamentos para trabalho em altura.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O empregador deve promover programa para capacitação dos trabalhadores à realização de trabalho em altura;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O trabalhador deve ser treinado a conhecer e interpretar as análises de risco, podendo contribuir para o aprimoramento das mesmas, assim como identificar as possíveis condições impeditivas à realização dos serviços durante a execução do trabalho em altura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816952"/>
      </p:ext>
    </p:extLst>
  </p:cSld>
  <p:clrMapOvr>
    <a:masterClrMapping/>
  </p:clrMapOvr>
  <p:transition>
    <p:cut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S101674557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567171-5604-4933-9BC9-68132F3F4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2911</Words>
  <Application>Microsoft Office PowerPoint</Application>
  <PresentationFormat>Apresentação na tela (4:3)</PresentationFormat>
  <Paragraphs>381</Paragraphs>
  <Slides>56</Slides>
  <Notes>37</Notes>
  <HiddenSlides>0</HiddenSlides>
  <MMClips>4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Century Gothic</vt:lpstr>
      <vt:lpstr>Garamond</vt:lpstr>
      <vt:lpstr>Georgia</vt:lpstr>
      <vt:lpstr>Times New Roman</vt:lpstr>
      <vt:lpstr>Verdana</vt:lpstr>
      <vt:lpstr>Wingdings</vt:lpstr>
      <vt:lpstr>TS101674557</vt:lpstr>
      <vt:lpstr>NR-35 Trabalho em Altura</vt:lpstr>
      <vt:lpstr>Apresentação do PowerPoint</vt:lpstr>
      <vt:lpstr>Conteúdo Programático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2013-03-09T13:27:43Z</dcterms:created>
  <dcterms:modified xsi:type="dcterms:W3CDTF">2020-11-25T14:07:21Z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