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204700" cy="6858000"/>
  <p:notesSz cx="122047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56894" y="1320749"/>
            <a:ext cx="277367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E3E3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E3E3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E3E3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E3E3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8914"/>
            <a:ext cx="855980" cy="6499225"/>
          </a:xfrm>
          <a:custGeom>
            <a:avLst/>
            <a:gdLst/>
            <a:ahLst/>
            <a:cxnLst/>
            <a:rect l="l" t="t" r="r" b="b"/>
            <a:pathLst>
              <a:path w="855980" h="6499225">
                <a:moveTo>
                  <a:pt x="855357" y="0"/>
                </a:moveTo>
                <a:lnTo>
                  <a:pt x="0" y="0"/>
                </a:lnTo>
                <a:lnTo>
                  <a:pt x="0" y="6498729"/>
                </a:lnTo>
                <a:lnTo>
                  <a:pt x="427685" y="6498729"/>
                </a:lnTo>
                <a:lnTo>
                  <a:pt x="855357" y="6498729"/>
                </a:lnTo>
                <a:lnTo>
                  <a:pt x="855357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84759" y="0"/>
            <a:ext cx="4048125" cy="1089025"/>
          </a:xfrm>
          <a:custGeom>
            <a:avLst/>
            <a:gdLst/>
            <a:ahLst/>
            <a:cxnLst/>
            <a:rect l="l" t="t" r="r" b="b"/>
            <a:pathLst>
              <a:path w="4048125" h="1089025">
                <a:moveTo>
                  <a:pt x="4047845" y="0"/>
                </a:moveTo>
                <a:lnTo>
                  <a:pt x="0" y="0"/>
                </a:lnTo>
                <a:lnTo>
                  <a:pt x="0" y="1088999"/>
                </a:lnTo>
                <a:lnTo>
                  <a:pt x="2023922" y="1088999"/>
                </a:lnTo>
                <a:lnTo>
                  <a:pt x="4047845" y="1088999"/>
                </a:lnTo>
                <a:lnTo>
                  <a:pt x="4047845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9403" y="471144"/>
            <a:ext cx="956589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E3E3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7039" y="2046166"/>
            <a:ext cx="5671820" cy="27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scoladaprevencao.com/" TargetMode="External"/><Relationship Id="rId3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coladaprevencao.com/" TargetMode="External"/><Relationship Id="rId3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coladaprevencao.com/" TargetMode="External"/><Relationship Id="rId3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195" y="2185853"/>
            <a:ext cx="3630929" cy="211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40"/>
              </a:lnSpc>
            </a:pPr>
            <a:r>
              <a:rPr dirty="0" sz="1400">
                <a:latin typeface="Arial MT"/>
                <a:cs typeface="Arial MT"/>
              </a:rPr>
              <a:t>Esse </a:t>
            </a:r>
            <a:r>
              <a:rPr dirty="0" sz="1400" spc="-5">
                <a:latin typeface="Arial MT"/>
                <a:cs typeface="Arial MT"/>
              </a:rPr>
              <a:t>material </a:t>
            </a:r>
            <a:r>
              <a:rPr dirty="0" sz="1400">
                <a:latin typeface="Arial MT"/>
                <a:cs typeface="Arial MT"/>
              </a:rPr>
              <a:t>foi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desenvolvido pela </a:t>
            </a:r>
            <a:r>
              <a:rPr dirty="0" sz="1400">
                <a:latin typeface="Arial MT"/>
                <a:cs typeface="Arial MT"/>
              </a:rPr>
              <a:t>Escola</a:t>
            </a:r>
            <a:r>
              <a:rPr dirty="0" sz="1400" spc="-5">
                <a:latin typeface="Arial MT"/>
                <a:cs typeface="Arial MT"/>
              </a:rPr>
              <a:t> da</a:t>
            </a:r>
            <a:endParaRPr sz="1400">
              <a:latin typeface="Arial MT"/>
              <a:cs typeface="Arial MT"/>
            </a:endParaRPr>
          </a:p>
          <a:p>
            <a:pPr>
              <a:lnSpc>
                <a:spcPts val="1675"/>
              </a:lnSpc>
            </a:pPr>
            <a:r>
              <a:rPr dirty="0" sz="1400" spc="-5">
                <a:latin typeface="Arial MT"/>
                <a:cs typeface="Arial MT"/>
              </a:rPr>
              <a:t>Prevenção.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 MT"/>
                <a:cs typeface="Arial MT"/>
              </a:rPr>
              <a:t>Obrigado por apoiar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nossa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missão.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 MT"/>
              <a:cs typeface="Arial MT"/>
            </a:endParaRPr>
          </a:p>
          <a:p>
            <a:pPr marR="588010">
              <a:lnSpc>
                <a:spcPts val="1670"/>
              </a:lnSpc>
            </a:pPr>
            <a:r>
              <a:rPr dirty="0" sz="1400" spc="-5">
                <a:latin typeface="Arial MT"/>
                <a:cs typeface="Arial MT"/>
              </a:rPr>
              <a:t>Conheça mais produtos em </a:t>
            </a:r>
            <a:r>
              <a:rPr dirty="0" sz="1400">
                <a:latin typeface="Arial MT"/>
                <a:cs typeface="Arial MT"/>
              </a:rPr>
              <a:t>nosso site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  <a:hlinkClick r:id="rId2"/>
              </a:rPr>
              <a:t>www.escoladaprevencao.com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 MT"/>
              <a:cs typeface="Arial MT"/>
            </a:endParaRPr>
          </a:p>
          <a:p>
            <a:pPr>
              <a:lnSpc>
                <a:spcPts val="1680"/>
              </a:lnSpc>
            </a:pPr>
            <a:r>
              <a:rPr dirty="0" sz="1400" spc="-5">
                <a:latin typeface="Arial MT"/>
                <a:cs typeface="Arial MT"/>
              </a:rPr>
              <a:t>Obrigado!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 sz="1400" spc="-5">
                <a:latin typeface="Arial MT"/>
                <a:cs typeface="Arial MT"/>
              </a:rPr>
              <a:t>Herbert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Bento da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Escola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Prevenção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1758" cy="68576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68922" y="12"/>
              <a:ext cx="4446905" cy="6858000"/>
            </a:xfrm>
            <a:custGeom>
              <a:avLst/>
              <a:gdLst/>
              <a:ahLst/>
              <a:cxnLst/>
              <a:rect l="l" t="t" r="r" b="b"/>
              <a:pathLst>
                <a:path w="4446905" h="6858000">
                  <a:moveTo>
                    <a:pt x="4446714" y="6857631"/>
                  </a:moveTo>
                  <a:lnTo>
                    <a:pt x="0" y="6857631"/>
                  </a:lnTo>
                  <a:lnTo>
                    <a:pt x="0" y="0"/>
                  </a:lnTo>
                  <a:lnTo>
                    <a:pt x="4446714" y="0"/>
                  </a:lnTo>
                  <a:lnTo>
                    <a:pt x="4446714" y="6857631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</a:t>
            </a:r>
            <a:r>
              <a:rPr dirty="0" spc="-10"/>
              <a:t>E</a:t>
            </a:r>
            <a:r>
              <a:rPr dirty="0" spc="-5"/>
              <a:t>GU</a:t>
            </a:r>
            <a:r>
              <a:rPr dirty="0" spc="-20"/>
              <a:t>R</a:t>
            </a:r>
            <a:r>
              <a:rPr dirty="0" spc="-5"/>
              <a:t>AN</a:t>
            </a:r>
            <a:r>
              <a:rPr dirty="0" spc="-10"/>
              <a:t>Ç</a:t>
            </a:r>
            <a:r>
              <a:rPr dirty="0"/>
              <a:t>A</a:t>
            </a:r>
            <a:r>
              <a:rPr dirty="0" spc="-175"/>
              <a:t> </a:t>
            </a:r>
            <a:r>
              <a:rPr dirty="0" spc="-5"/>
              <a:t>D</a:t>
            </a:r>
            <a:r>
              <a:rPr dirty="0"/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99580" y="1581010"/>
            <a:ext cx="3023870" cy="434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895"/>
              </a:lnSpc>
              <a:spcBef>
                <a:spcPts val="100"/>
              </a:spcBef>
            </a:pPr>
            <a:r>
              <a:rPr dirty="0" sz="11500" spc="-10">
                <a:solidFill>
                  <a:srgbClr val="3E3E3E"/>
                </a:solidFill>
                <a:latin typeface="Times New Roman"/>
                <a:cs typeface="Times New Roman"/>
              </a:rPr>
              <a:t>TRA</a:t>
            </a:r>
            <a:endParaRPr sz="11500">
              <a:latin typeface="Times New Roman"/>
              <a:cs typeface="Times New Roman"/>
            </a:endParaRPr>
          </a:p>
          <a:p>
            <a:pPr marL="12700" marR="5080">
              <a:lnSpc>
                <a:spcPct val="73800"/>
              </a:lnSpc>
              <a:spcBef>
                <a:spcPts val="1710"/>
              </a:spcBef>
            </a:pPr>
            <a:r>
              <a:rPr dirty="0" sz="11500" spc="-15">
                <a:solidFill>
                  <a:srgbClr val="3E3E3E"/>
                </a:solidFill>
                <a:latin typeface="Times New Roman"/>
                <a:cs typeface="Times New Roman"/>
              </a:rPr>
              <a:t>BA </a:t>
            </a:r>
            <a:r>
              <a:rPr dirty="0" sz="11500" spc="-10">
                <a:solidFill>
                  <a:srgbClr val="3E3E3E"/>
                </a:solidFill>
                <a:latin typeface="Times New Roman"/>
                <a:cs typeface="Times New Roman"/>
              </a:rPr>
              <a:t> LHO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96004" y="1171435"/>
            <a:ext cx="1896110" cy="4367530"/>
          </a:xfrm>
          <a:custGeom>
            <a:avLst/>
            <a:gdLst/>
            <a:ahLst/>
            <a:cxnLst/>
            <a:rect l="l" t="t" r="r" b="b"/>
            <a:pathLst>
              <a:path w="1896109" h="4367530">
                <a:moveTo>
                  <a:pt x="1578241" y="0"/>
                </a:moveTo>
                <a:lnTo>
                  <a:pt x="1529779" y="924"/>
                </a:lnTo>
                <a:lnTo>
                  <a:pt x="1481879" y="3675"/>
                </a:lnTo>
                <a:lnTo>
                  <a:pt x="1434573" y="8221"/>
                </a:lnTo>
                <a:lnTo>
                  <a:pt x="1387892" y="14529"/>
                </a:lnTo>
                <a:lnTo>
                  <a:pt x="1341869" y="22567"/>
                </a:lnTo>
                <a:lnTo>
                  <a:pt x="1296537" y="32302"/>
                </a:lnTo>
                <a:lnTo>
                  <a:pt x="1251927" y="43703"/>
                </a:lnTo>
                <a:lnTo>
                  <a:pt x="1208071" y="56736"/>
                </a:lnTo>
                <a:lnTo>
                  <a:pt x="1165002" y="71369"/>
                </a:lnTo>
                <a:lnTo>
                  <a:pt x="1122751" y="87571"/>
                </a:lnTo>
                <a:lnTo>
                  <a:pt x="1081352" y="105308"/>
                </a:lnTo>
                <a:lnTo>
                  <a:pt x="1040836" y="124548"/>
                </a:lnTo>
                <a:lnTo>
                  <a:pt x="1001234" y="145259"/>
                </a:lnTo>
                <a:lnTo>
                  <a:pt x="962581" y="167409"/>
                </a:lnTo>
                <a:lnTo>
                  <a:pt x="924907" y="190965"/>
                </a:lnTo>
                <a:lnTo>
                  <a:pt x="888244" y="215894"/>
                </a:lnTo>
                <a:lnTo>
                  <a:pt x="852626" y="242165"/>
                </a:lnTo>
                <a:lnTo>
                  <a:pt x="818083" y="269744"/>
                </a:lnTo>
                <a:lnTo>
                  <a:pt x="784649" y="298601"/>
                </a:lnTo>
                <a:lnTo>
                  <a:pt x="752355" y="328701"/>
                </a:lnTo>
                <a:lnTo>
                  <a:pt x="721233" y="360013"/>
                </a:lnTo>
                <a:lnTo>
                  <a:pt x="691317" y="392505"/>
                </a:lnTo>
                <a:lnTo>
                  <a:pt x="662637" y="426144"/>
                </a:lnTo>
                <a:lnTo>
                  <a:pt x="635225" y="460897"/>
                </a:lnTo>
                <a:lnTo>
                  <a:pt x="609116" y="496733"/>
                </a:lnTo>
                <a:lnTo>
                  <a:pt x="584339" y="533618"/>
                </a:lnTo>
                <a:lnTo>
                  <a:pt x="560928" y="571521"/>
                </a:lnTo>
                <a:lnTo>
                  <a:pt x="538914" y="610410"/>
                </a:lnTo>
                <a:lnTo>
                  <a:pt x="518330" y="650251"/>
                </a:lnTo>
                <a:lnTo>
                  <a:pt x="499208" y="691013"/>
                </a:lnTo>
                <a:lnTo>
                  <a:pt x="481581" y="732662"/>
                </a:lnTo>
                <a:lnTo>
                  <a:pt x="465479" y="775168"/>
                </a:lnTo>
                <a:lnTo>
                  <a:pt x="450936" y="818496"/>
                </a:lnTo>
                <a:lnTo>
                  <a:pt x="437983" y="862616"/>
                </a:lnTo>
                <a:lnTo>
                  <a:pt x="426653" y="907494"/>
                </a:lnTo>
                <a:lnTo>
                  <a:pt x="416978" y="953098"/>
                </a:lnTo>
                <a:lnTo>
                  <a:pt x="408990" y="999396"/>
                </a:lnTo>
                <a:lnTo>
                  <a:pt x="402721" y="1046355"/>
                </a:lnTo>
                <a:lnTo>
                  <a:pt x="398203" y="1093944"/>
                </a:lnTo>
                <a:lnTo>
                  <a:pt x="395469" y="1142129"/>
                </a:lnTo>
                <a:lnTo>
                  <a:pt x="394550" y="1190879"/>
                </a:lnTo>
                <a:lnTo>
                  <a:pt x="394550" y="1786318"/>
                </a:lnTo>
                <a:lnTo>
                  <a:pt x="347760" y="1788934"/>
                </a:lnTo>
                <a:lnTo>
                  <a:pt x="302759" y="1796601"/>
                </a:lnTo>
                <a:lnTo>
                  <a:pt x="259815" y="1809046"/>
                </a:lnTo>
                <a:lnTo>
                  <a:pt x="219198" y="1825997"/>
                </a:lnTo>
                <a:lnTo>
                  <a:pt x="181174" y="1847182"/>
                </a:lnTo>
                <a:lnTo>
                  <a:pt x="146013" y="1872328"/>
                </a:lnTo>
                <a:lnTo>
                  <a:pt x="113984" y="1901163"/>
                </a:lnTo>
                <a:lnTo>
                  <a:pt x="85354" y="1933413"/>
                </a:lnTo>
                <a:lnTo>
                  <a:pt x="60392" y="1968808"/>
                </a:lnTo>
                <a:lnTo>
                  <a:pt x="39366" y="2007075"/>
                </a:lnTo>
                <a:lnTo>
                  <a:pt x="22546" y="2047941"/>
                </a:lnTo>
                <a:lnTo>
                  <a:pt x="10199" y="2091133"/>
                </a:lnTo>
                <a:lnTo>
                  <a:pt x="2594" y="2136380"/>
                </a:lnTo>
                <a:lnTo>
                  <a:pt x="0" y="2183409"/>
                </a:lnTo>
                <a:lnTo>
                  <a:pt x="0" y="3970083"/>
                </a:lnTo>
                <a:lnTo>
                  <a:pt x="2594" y="4017112"/>
                </a:lnTo>
                <a:lnTo>
                  <a:pt x="10199" y="4062358"/>
                </a:lnTo>
                <a:lnTo>
                  <a:pt x="22546" y="4105550"/>
                </a:lnTo>
                <a:lnTo>
                  <a:pt x="39378" y="4146436"/>
                </a:lnTo>
                <a:lnTo>
                  <a:pt x="60392" y="4184680"/>
                </a:lnTo>
                <a:lnTo>
                  <a:pt x="85354" y="4220073"/>
                </a:lnTo>
                <a:lnTo>
                  <a:pt x="113984" y="4252323"/>
                </a:lnTo>
                <a:lnTo>
                  <a:pt x="146013" y="4281156"/>
                </a:lnTo>
                <a:lnTo>
                  <a:pt x="181174" y="4306301"/>
                </a:lnTo>
                <a:lnTo>
                  <a:pt x="219198" y="4327484"/>
                </a:lnTo>
                <a:lnTo>
                  <a:pt x="259815" y="4344434"/>
                </a:lnTo>
                <a:lnTo>
                  <a:pt x="302759" y="4356879"/>
                </a:lnTo>
                <a:lnTo>
                  <a:pt x="347760" y="4364545"/>
                </a:lnTo>
                <a:lnTo>
                  <a:pt x="394550" y="4367161"/>
                </a:lnTo>
                <a:lnTo>
                  <a:pt x="1895754" y="4367161"/>
                </a:lnTo>
                <a:lnTo>
                  <a:pt x="1895754" y="4168444"/>
                </a:lnTo>
                <a:lnTo>
                  <a:pt x="394550" y="4168444"/>
                </a:lnTo>
                <a:lnTo>
                  <a:pt x="352564" y="4162652"/>
                </a:lnTo>
                <a:lnTo>
                  <a:pt x="312272" y="4146414"/>
                </a:lnTo>
                <a:lnTo>
                  <a:pt x="275496" y="4121543"/>
                </a:lnTo>
                <a:lnTo>
                  <a:pt x="243865" y="4089716"/>
                </a:lnTo>
                <a:lnTo>
                  <a:pt x="219135" y="4052701"/>
                </a:lnTo>
                <a:lnTo>
                  <a:pt x="203032" y="4012242"/>
                </a:lnTo>
                <a:lnTo>
                  <a:pt x="197281" y="3970083"/>
                </a:lnTo>
                <a:lnTo>
                  <a:pt x="197281" y="2183409"/>
                </a:lnTo>
                <a:lnTo>
                  <a:pt x="203032" y="2141134"/>
                </a:lnTo>
                <a:lnTo>
                  <a:pt x="219135" y="2100630"/>
                </a:lnTo>
                <a:lnTo>
                  <a:pt x="243865" y="2063621"/>
                </a:lnTo>
                <a:lnTo>
                  <a:pt x="275496" y="2031833"/>
                </a:lnTo>
                <a:lnTo>
                  <a:pt x="312304" y="2006991"/>
                </a:lnTo>
                <a:lnTo>
                  <a:pt x="352564" y="1990821"/>
                </a:lnTo>
                <a:lnTo>
                  <a:pt x="394550" y="1985048"/>
                </a:lnTo>
                <a:lnTo>
                  <a:pt x="1895754" y="1985048"/>
                </a:lnTo>
                <a:lnTo>
                  <a:pt x="1895754" y="1786318"/>
                </a:lnTo>
                <a:lnTo>
                  <a:pt x="591832" y="1786318"/>
                </a:lnTo>
                <a:lnTo>
                  <a:pt x="591832" y="1190879"/>
                </a:lnTo>
                <a:lnTo>
                  <a:pt x="592975" y="1142989"/>
                </a:lnTo>
                <a:lnTo>
                  <a:pt x="596370" y="1095667"/>
                </a:lnTo>
                <a:lnTo>
                  <a:pt x="601962" y="1048964"/>
                </a:lnTo>
                <a:lnTo>
                  <a:pt x="609701" y="1002935"/>
                </a:lnTo>
                <a:lnTo>
                  <a:pt x="619533" y="957632"/>
                </a:lnTo>
                <a:lnTo>
                  <a:pt x="631405" y="913108"/>
                </a:lnTo>
                <a:lnTo>
                  <a:pt x="645264" y="869417"/>
                </a:lnTo>
                <a:lnTo>
                  <a:pt x="661059" y="826611"/>
                </a:lnTo>
                <a:lnTo>
                  <a:pt x="678736" y="784743"/>
                </a:lnTo>
                <a:lnTo>
                  <a:pt x="698242" y="743867"/>
                </a:lnTo>
                <a:lnTo>
                  <a:pt x="719525" y="704036"/>
                </a:lnTo>
                <a:lnTo>
                  <a:pt x="742533" y="665303"/>
                </a:lnTo>
                <a:lnTo>
                  <a:pt x="767211" y="627720"/>
                </a:lnTo>
                <a:lnTo>
                  <a:pt x="793509" y="591342"/>
                </a:lnTo>
                <a:lnTo>
                  <a:pt x="821373" y="556220"/>
                </a:lnTo>
                <a:lnTo>
                  <a:pt x="850750" y="522409"/>
                </a:lnTo>
                <a:lnTo>
                  <a:pt x="881587" y="489961"/>
                </a:lnTo>
                <a:lnTo>
                  <a:pt x="913833" y="458929"/>
                </a:lnTo>
                <a:lnTo>
                  <a:pt x="947434" y="429367"/>
                </a:lnTo>
                <a:lnTo>
                  <a:pt x="982337" y="401327"/>
                </a:lnTo>
                <a:lnTo>
                  <a:pt x="1018491" y="374862"/>
                </a:lnTo>
                <a:lnTo>
                  <a:pt x="1055841" y="350027"/>
                </a:lnTo>
                <a:lnTo>
                  <a:pt x="1094336" y="326873"/>
                </a:lnTo>
                <a:lnTo>
                  <a:pt x="1133923" y="305454"/>
                </a:lnTo>
                <a:lnTo>
                  <a:pt x="1174548" y="285823"/>
                </a:lnTo>
                <a:lnTo>
                  <a:pt x="1216160" y="268033"/>
                </a:lnTo>
                <a:lnTo>
                  <a:pt x="1258706" y="252137"/>
                </a:lnTo>
                <a:lnTo>
                  <a:pt x="1302133" y="238188"/>
                </a:lnTo>
                <a:lnTo>
                  <a:pt x="1346388" y="226240"/>
                </a:lnTo>
                <a:lnTo>
                  <a:pt x="1391418" y="216345"/>
                </a:lnTo>
                <a:lnTo>
                  <a:pt x="1437171" y="208557"/>
                </a:lnTo>
                <a:lnTo>
                  <a:pt x="1483595" y="202928"/>
                </a:lnTo>
                <a:lnTo>
                  <a:pt x="1530636" y="199511"/>
                </a:lnTo>
                <a:lnTo>
                  <a:pt x="1578241" y="198361"/>
                </a:lnTo>
                <a:lnTo>
                  <a:pt x="1895754" y="198361"/>
                </a:lnTo>
                <a:lnTo>
                  <a:pt x="1895754" y="41486"/>
                </a:lnTo>
                <a:lnTo>
                  <a:pt x="1814509" y="22567"/>
                </a:lnTo>
                <a:lnTo>
                  <a:pt x="1768502" y="14529"/>
                </a:lnTo>
                <a:lnTo>
                  <a:pt x="1721840" y="8221"/>
                </a:lnTo>
                <a:lnTo>
                  <a:pt x="1674554" y="3675"/>
                </a:lnTo>
                <a:lnTo>
                  <a:pt x="1626677" y="924"/>
                </a:lnTo>
                <a:lnTo>
                  <a:pt x="1578241" y="0"/>
                </a:lnTo>
                <a:close/>
              </a:path>
              <a:path w="1896109" h="4367530">
                <a:moveTo>
                  <a:pt x="1578241" y="2580487"/>
                </a:moveTo>
                <a:lnTo>
                  <a:pt x="1531449" y="2583098"/>
                </a:lnTo>
                <a:lnTo>
                  <a:pt x="1486445" y="2590751"/>
                </a:lnTo>
                <a:lnTo>
                  <a:pt x="1443500" y="2603175"/>
                </a:lnTo>
                <a:lnTo>
                  <a:pt x="1402880" y="2620102"/>
                </a:lnTo>
                <a:lnTo>
                  <a:pt x="1364856" y="2641260"/>
                </a:lnTo>
                <a:lnTo>
                  <a:pt x="1329694" y="2666380"/>
                </a:lnTo>
                <a:lnTo>
                  <a:pt x="1297663" y="2695192"/>
                </a:lnTo>
                <a:lnTo>
                  <a:pt x="1269033" y="2727426"/>
                </a:lnTo>
                <a:lnTo>
                  <a:pt x="1244070" y="2762811"/>
                </a:lnTo>
                <a:lnTo>
                  <a:pt x="1223045" y="2801078"/>
                </a:lnTo>
                <a:lnTo>
                  <a:pt x="1206224" y="2841957"/>
                </a:lnTo>
                <a:lnTo>
                  <a:pt x="1193877" y="2885178"/>
                </a:lnTo>
                <a:lnTo>
                  <a:pt x="1186272" y="2930471"/>
                </a:lnTo>
                <a:lnTo>
                  <a:pt x="1183678" y="2977565"/>
                </a:lnTo>
                <a:lnTo>
                  <a:pt x="1187559" y="3026978"/>
                </a:lnTo>
                <a:lnTo>
                  <a:pt x="1198290" y="3075751"/>
                </a:lnTo>
                <a:lnTo>
                  <a:pt x="1214501" y="3123185"/>
                </a:lnTo>
                <a:lnTo>
                  <a:pt x="1234822" y="3168580"/>
                </a:lnTo>
                <a:lnTo>
                  <a:pt x="1257884" y="3211235"/>
                </a:lnTo>
                <a:lnTo>
                  <a:pt x="1282319" y="3250450"/>
                </a:lnTo>
                <a:lnTo>
                  <a:pt x="1282319" y="3275279"/>
                </a:lnTo>
                <a:lnTo>
                  <a:pt x="1285938" y="3325780"/>
                </a:lnTo>
                <a:lnTo>
                  <a:pt x="1296505" y="3372874"/>
                </a:lnTo>
                <a:lnTo>
                  <a:pt x="1313577" y="3416110"/>
                </a:lnTo>
                <a:lnTo>
                  <a:pt x="1336714" y="3455039"/>
                </a:lnTo>
                <a:lnTo>
                  <a:pt x="1365477" y="3489212"/>
                </a:lnTo>
                <a:lnTo>
                  <a:pt x="1399423" y="3518179"/>
                </a:lnTo>
                <a:lnTo>
                  <a:pt x="1438113" y="3541491"/>
                </a:lnTo>
                <a:lnTo>
                  <a:pt x="1481107" y="3558699"/>
                </a:lnTo>
                <a:lnTo>
                  <a:pt x="1527963" y="3569354"/>
                </a:lnTo>
                <a:lnTo>
                  <a:pt x="1578241" y="3573005"/>
                </a:lnTo>
                <a:lnTo>
                  <a:pt x="1628427" y="3569354"/>
                </a:lnTo>
                <a:lnTo>
                  <a:pt x="1675228" y="3558699"/>
                </a:lnTo>
                <a:lnTo>
                  <a:pt x="1718198" y="3541491"/>
                </a:lnTo>
                <a:lnTo>
                  <a:pt x="1756890" y="3518179"/>
                </a:lnTo>
                <a:lnTo>
                  <a:pt x="1790857" y="3489212"/>
                </a:lnTo>
                <a:lnTo>
                  <a:pt x="1819650" y="3455039"/>
                </a:lnTo>
                <a:lnTo>
                  <a:pt x="1842824" y="3416110"/>
                </a:lnTo>
                <a:lnTo>
                  <a:pt x="1859370" y="3374288"/>
                </a:lnTo>
                <a:lnTo>
                  <a:pt x="1578241" y="3374288"/>
                </a:lnTo>
                <a:lnTo>
                  <a:pt x="1542019" y="3365804"/>
                </a:lnTo>
                <a:lnTo>
                  <a:pt x="1510423" y="3343414"/>
                </a:lnTo>
                <a:lnTo>
                  <a:pt x="1488076" y="3311709"/>
                </a:lnTo>
                <a:lnTo>
                  <a:pt x="1479600" y="3275279"/>
                </a:lnTo>
                <a:lnTo>
                  <a:pt x="1479600" y="3151085"/>
                </a:lnTo>
                <a:lnTo>
                  <a:pt x="1443378" y="3123921"/>
                </a:lnTo>
                <a:lnTo>
                  <a:pt x="1411782" y="3082818"/>
                </a:lnTo>
                <a:lnTo>
                  <a:pt x="1389435" y="3032469"/>
                </a:lnTo>
                <a:lnTo>
                  <a:pt x="1380959" y="2977565"/>
                </a:lnTo>
                <a:lnTo>
                  <a:pt x="1386711" y="2935271"/>
                </a:lnTo>
                <a:lnTo>
                  <a:pt x="1402816" y="2894716"/>
                </a:lnTo>
                <a:lnTo>
                  <a:pt x="1427548" y="2857637"/>
                </a:lnTo>
                <a:lnTo>
                  <a:pt x="1459182" y="2825774"/>
                </a:lnTo>
                <a:lnTo>
                  <a:pt x="1495993" y="2800863"/>
                </a:lnTo>
                <a:lnTo>
                  <a:pt x="1536254" y="2784642"/>
                </a:lnTo>
                <a:lnTo>
                  <a:pt x="1578241" y="2778848"/>
                </a:lnTo>
                <a:lnTo>
                  <a:pt x="1895754" y="2778848"/>
                </a:lnTo>
                <a:lnTo>
                  <a:pt x="1895754" y="2739361"/>
                </a:lnTo>
                <a:lnTo>
                  <a:pt x="1858675" y="2695192"/>
                </a:lnTo>
                <a:lnTo>
                  <a:pt x="1826629" y="2666380"/>
                </a:lnTo>
                <a:lnTo>
                  <a:pt x="1791460" y="2641260"/>
                </a:lnTo>
                <a:lnTo>
                  <a:pt x="1753438" y="2620102"/>
                </a:lnTo>
                <a:lnTo>
                  <a:pt x="1712835" y="2603175"/>
                </a:lnTo>
                <a:lnTo>
                  <a:pt x="1669920" y="2590751"/>
                </a:lnTo>
                <a:lnTo>
                  <a:pt x="1624966" y="2583098"/>
                </a:lnTo>
                <a:lnTo>
                  <a:pt x="1578241" y="2580487"/>
                </a:lnTo>
                <a:close/>
              </a:path>
              <a:path w="1896109" h="4367530">
                <a:moveTo>
                  <a:pt x="1895754" y="2778848"/>
                </a:moveTo>
                <a:lnTo>
                  <a:pt x="1578241" y="2778848"/>
                </a:lnTo>
                <a:lnTo>
                  <a:pt x="1620224" y="2784642"/>
                </a:lnTo>
                <a:lnTo>
                  <a:pt x="1660482" y="2800863"/>
                </a:lnTo>
                <a:lnTo>
                  <a:pt x="1697290" y="2825774"/>
                </a:lnTo>
                <a:lnTo>
                  <a:pt x="1728923" y="2857637"/>
                </a:lnTo>
                <a:lnTo>
                  <a:pt x="1753654" y="2894716"/>
                </a:lnTo>
                <a:lnTo>
                  <a:pt x="1769759" y="2935271"/>
                </a:lnTo>
                <a:lnTo>
                  <a:pt x="1775510" y="2977565"/>
                </a:lnTo>
                <a:lnTo>
                  <a:pt x="1767034" y="3032469"/>
                </a:lnTo>
                <a:lnTo>
                  <a:pt x="1744687" y="3082818"/>
                </a:lnTo>
                <a:lnTo>
                  <a:pt x="1713092" y="3123921"/>
                </a:lnTo>
                <a:lnTo>
                  <a:pt x="1676869" y="3151085"/>
                </a:lnTo>
                <a:lnTo>
                  <a:pt x="1676869" y="3275279"/>
                </a:lnTo>
                <a:lnTo>
                  <a:pt x="1668394" y="3311709"/>
                </a:lnTo>
                <a:lnTo>
                  <a:pt x="1646048" y="3343414"/>
                </a:lnTo>
                <a:lnTo>
                  <a:pt x="1614456" y="3365804"/>
                </a:lnTo>
                <a:lnTo>
                  <a:pt x="1578241" y="3374288"/>
                </a:lnTo>
                <a:lnTo>
                  <a:pt x="1859370" y="3374288"/>
                </a:lnTo>
                <a:lnTo>
                  <a:pt x="1859930" y="3372874"/>
                </a:lnTo>
                <a:lnTo>
                  <a:pt x="1870521" y="3325780"/>
                </a:lnTo>
                <a:lnTo>
                  <a:pt x="1874151" y="3275279"/>
                </a:lnTo>
                <a:lnTo>
                  <a:pt x="1874151" y="3250450"/>
                </a:lnTo>
                <a:lnTo>
                  <a:pt x="1895754" y="3215779"/>
                </a:lnTo>
                <a:lnTo>
                  <a:pt x="1895754" y="2778848"/>
                </a:lnTo>
                <a:close/>
              </a:path>
              <a:path w="1896109" h="4367530">
                <a:moveTo>
                  <a:pt x="1895754" y="198361"/>
                </a:moveTo>
                <a:lnTo>
                  <a:pt x="1578241" y="198361"/>
                </a:lnTo>
                <a:lnTo>
                  <a:pt x="1625846" y="199511"/>
                </a:lnTo>
                <a:lnTo>
                  <a:pt x="1672886" y="202928"/>
                </a:lnTo>
                <a:lnTo>
                  <a:pt x="1719308" y="208557"/>
                </a:lnTo>
                <a:lnTo>
                  <a:pt x="1765060" y="216345"/>
                </a:lnTo>
                <a:lnTo>
                  <a:pt x="1810090" y="226240"/>
                </a:lnTo>
                <a:lnTo>
                  <a:pt x="1854344" y="238188"/>
                </a:lnTo>
                <a:lnTo>
                  <a:pt x="1895754" y="251490"/>
                </a:lnTo>
                <a:lnTo>
                  <a:pt x="1895754" y="198361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349240">
              <a:lnSpc>
                <a:spcPts val="3360"/>
              </a:lnSpc>
              <a:spcBef>
                <a:spcPts val="100"/>
              </a:spcBef>
            </a:pPr>
            <a:r>
              <a:rPr dirty="0" spc="-25"/>
              <a:t>Avaliação</a:t>
            </a:r>
            <a:r>
              <a:rPr dirty="0" spc="-45"/>
              <a:t> </a:t>
            </a:r>
            <a:r>
              <a:rPr dirty="0" spc="-5"/>
              <a:t>do</a:t>
            </a:r>
            <a:r>
              <a:rPr dirty="0" spc="-45"/>
              <a:t> </a:t>
            </a:r>
            <a:r>
              <a:rPr dirty="0"/>
              <a:t>local</a:t>
            </a:r>
          </a:p>
          <a:p>
            <a:pPr algn="ctr" marL="5345430">
              <a:lnSpc>
                <a:spcPct val="100000"/>
              </a:lnSpc>
            </a:pPr>
            <a:r>
              <a:rPr dirty="0" sz="1800" spc="-5">
                <a:solidFill>
                  <a:srgbClr val="7F7F7F"/>
                </a:solidFill>
              </a:rPr>
              <a:t>Técnicas</a:t>
            </a:r>
            <a:r>
              <a:rPr dirty="0" sz="1800" spc="-15">
                <a:solidFill>
                  <a:srgbClr val="7F7F7F"/>
                </a:solidFill>
              </a:rPr>
              <a:t> </a:t>
            </a:r>
            <a:r>
              <a:rPr dirty="0" sz="1800" spc="-5">
                <a:solidFill>
                  <a:srgbClr val="7F7F7F"/>
                </a:solidFill>
              </a:rPr>
              <a:t>para</a:t>
            </a:r>
            <a:r>
              <a:rPr dirty="0" sz="1800">
                <a:solidFill>
                  <a:srgbClr val="7F7F7F"/>
                </a:solidFill>
              </a:rPr>
              <a:t> </a:t>
            </a:r>
            <a:r>
              <a:rPr dirty="0" sz="1800" spc="-5">
                <a:solidFill>
                  <a:srgbClr val="7F7F7F"/>
                </a:solidFill>
              </a:rPr>
              <a:t>diminuição</a:t>
            </a:r>
            <a:r>
              <a:rPr dirty="0" sz="1800" spc="-10">
                <a:solidFill>
                  <a:srgbClr val="7F7F7F"/>
                </a:solidFill>
              </a:rPr>
              <a:t> </a:t>
            </a:r>
            <a:r>
              <a:rPr dirty="0" sz="1800" spc="-5">
                <a:solidFill>
                  <a:srgbClr val="7F7F7F"/>
                </a:solidFill>
              </a:rPr>
              <a:t>do</a:t>
            </a:r>
            <a:r>
              <a:rPr dirty="0" sz="1800">
                <a:solidFill>
                  <a:srgbClr val="7F7F7F"/>
                </a:solidFill>
              </a:rPr>
              <a:t> </a:t>
            </a:r>
            <a:r>
              <a:rPr dirty="0" sz="1800" spc="-5">
                <a:solidFill>
                  <a:srgbClr val="7F7F7F"/>
                </a:solidFill>
              </a:rPr>
              <a:t>risco do</a:t>
            </a:r>
            <a:r>
              <a:rPr dirty="0" sz="1800" spc="-15">
                <a:solidFill>
                  <a:srgbClr val="7F7F7F"/>
                </a:solidFill>
              </a:rPr>
              <a:t> </a:t>
            </a:r>
            <a:r>
              <a:rPr dirty="0" sz="1800">
                <a:solidFill>
                  <a:srgbClr val="7F7F7F"/>
                </a:solidFill>
              </a:rPr>
              <a:t>local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594299" y="2438610"/>
            <a:ext cx="551751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95">
              <a:lnSpc>
                <a:spcPct val="150000"/>
              </a:lnSpc>
              <a:spcBef>
                <a:spcPts val="100"/>
              </a:spcBef>
              <a:buChar char="-"/>
              <a:tabLst>
                <a:tab pos="162560" algn="l"/>
                <a:tab pos="1722755" algn="l"/>
              </a:tabLst>
            </a:pP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Balizamento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-	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manter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distante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risco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invasão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na </a:t>
            </a:r>
            <a:r>
              <a:rPr dirty="0" sz="2000" spc="-484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área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 socorro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buChar char="-"/>
              <a:tabLst>
                <a:tab pos="162560" algn="l"/>
                <a:tab pos="1609725" algn="l"/>
                <a:tab pos="3044825" algn="l"/>
              </a:tabLst>
            </a:pP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Sinalização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-	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manter</a:t>
            </a:r>
            <a:r>
              <a:rPr dirty="0" sz="2000" spc="2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aviso	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para</a:t>
            </a:r>
            <a:r>
              <a:rPr dirty="0" sz="2000" spc="-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uma</a:t>
            </a:r>
            <a:r>
              <a:rPr dirty="0" sz="2000" spc="-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área</a:t>
            </a:r>
            <a:r>
              <a:rPr dirty="0" sz="2000" spc="-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</a:t>
            </a:r>
            <a:r>
              <a:rPr dirty="0" sz="2000" spc="-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acesso </a:t>
            </a:r>
            <a:r>
              <a:rPr dirty="0" sz="2000" spc="-484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restrito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ou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impedido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679" y="2170798"/>
            <a:ext cx="4211637" cy="2809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8184" y="471144"/>
            <a:ext cx="3319779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Avaliação</a:t>
            </a:r>
            <a:r>
              <a:rPr dirty="0" spc="-30"/>
              <a:t> </a:t>
            </a:r>
            <a:r>
              <a:rPr dirty="0" spc="-5"/>
              <a:t>do</a:t>
            </a:r>
            <a:r>
              <a:rPr dirty="0" spc="-25"/>
              <a:t> </a:t>
            </a:r>
            <a:r>
              <a:rPr dirty="0" spc="-5"/>
              <a:t>acidente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4299" y="2402535"/>
            <a:ext cx="5875020" cy="142811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just"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Após conseguirmos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garantir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 segurança do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local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para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trabalho, podemos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então avaliar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e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atuar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sobre o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acidente.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Devemos observar o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tipo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acidente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,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como</a:t>
            </a:r>
            <a:r>
              <a:rPr dirty="0" sz="2000" spc="50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aconteceu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ou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está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acontecendo e quais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riscos ainda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permanecem no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local.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034" y="2270163"/>
            <a:ext cx="4237913" cy="27215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0222" y="471144"/>
            <a:ext cx="4331335" cy="1062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Avaliação</a:t>
            </a:r>
            <a:r>
              <a:rPr dirty="0" spc="-30"/>
              <a:t> </a:t>
            </a:r>
            <a:r>
              <a:rPr dirty="0" spc="-5"/>
              <a:t>do</a:t>
            </a:r>
            <a:r>
              <a:rPr dirty="0" spc="-25"/>
              <a:t> </a:t>
            </a:r>
            <a:r>
              <a:rPr dirty="0" spc="-5"/>
              <a:t>acidente</a:t>
            </a:r>
          </a:p>
          <a:p>
            <a:pPr algn="ctr" marL="12700" marR="5080">
              <a:lnSpc>
                <a:spcPct val="100000"/>
              </a:lnSpc>
            </a:pPr>
            <a:r>
              <a:rPr dirty="0" sz="2000" spc="-5">
                <a:solidFill>
                  <a:srgbClr val="7F7F7F"/>
                </a:solidFill>
              </a:rPr>
              <a:t>Técnicas </a:t>
            </a:r>
            <a:r>
              <a:rPr dirty="0" sz="2000">
                <a:solidFill>
                  <a:srgbClr val="7F7F7F"/>
                </a:solidFill>
              </a:rPr>
              <a:t>para</a:t>
            </a:r>
            <a:r>
              <a:rPr dirty="0" sz="2000" spc="15">
                <a:solidFill>
                  <a:srgbClr val="7F7F7F"/>
                </a:solidFill>
              </a:rPr>
              <a:t> </a:t>
            </a:r>
            <a:r>
              <a:rPr dirty="0" sz="2000" spc="-5">
                <a:solidFill>
                  <a:srgbClr val="7F7F7F"/>
                </a:solidFill>
              </a:rPr>
              <a:t>diminuição</a:t>
            </a:r>
            <a:r>
              <a:rPr dirty="0" sz="2000" spc="15">
                <a:solidFill>
                  <a:srgbClr val="7F7F7F"/>
                </a:solidFill>
              </a:rPr>
              <a:t> </a:t>
            </a:r>
            <a:r>
              <a:rPr dirty="0" sz="2000">
                <a:solidFill>
                  <a:srgbClr val="7F7F7F"/>
                </a:solidFill>
              </a:rPr>
              <a:t>dos</a:t>
            </a:r>
            <a:r>
              <a:rPr dirty="0" sz="2000" spc="-5">
                <a:solidFill>
                  <a:srgbClr val="7F7F7F"/>
                </a:solidFill>
              </a:rPr>
              <a:t> riscos </a:t>
            </a:r>
            <a:r>
              <a:rPr dirty="0" sz="2000">
                <a:solidFill>
                  <a:srgbClr val="7F7F7F"/>
                </a:solidFill>
              </a:rPr>
              <a:t>em </a:t>
            </a:r>
            <a:r>
              <a:rPr dirty="0" sz="2000" spc="-484">
                <a:solidFill>
                  <a:srgbClr val="7F7F7F"/>
                </a:solidFill>
              </a:rPr>
              <a:t> </a:t>
            </a:r>
            <a:r>
              <a:rPr dirty="0" sz="2000">
                <a:solidFill>
                  <a:srgbClr val="7F7F7F"/>
                </a:solidFill>
              </a:rPr>
              <a:t>acidentes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594299" y="2403970"/>
            <a:ext cx="6109970" cy="1732914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just"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Isolamento: manter afastado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do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acidente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toda e qualquer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pessoa.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5080">
              <a:lnSpc>
                <a:spcPts val="2160"/>
              </a:lnSpc>
            </a:pP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Prevenção: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evitar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que novos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acidentes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ocorram por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falta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precauções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com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vazamentos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,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descargas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elétricas,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desmoronamentos</a:t>
            </a:r>
            <a:r>
              <a:rPr dirty="0" sz="2000" spc="-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ou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tiros.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034" y="2270163"/>
            <a:ext cx="4237913" cy="27215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758" y="0"/>
                </a:moveTo>
                <a:lnTo>
                  <a:pt x="0" y="0"/>
                </a:lnTo>
                <a:lnTo>
                  <a:pt x="0" y="6857631"/>
                </a:lnTo>
                <a:lnTo>
                  <a:pt x="6095885" y="6857631"/>
                </a:lnTo>
                <a:lnTo>
                  <a:pt x="12191758" y="6857631"/>
                </a:lnTo>
                <a:lnTo>
                  <a:pt x="12191758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6297" y="1511185"/>
            <a:ext cx="7969250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AI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 spc="-13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AIS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São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evidências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devem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encontradas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todo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através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sua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avaliação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podemos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estabelecer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parâmetros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normalidade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ou anormalidade.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Os mais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importantes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nós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serão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45415" indent="-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Respiração</a:t>
            </a:r>
            <a:endParaRPr sz="1800">
              <a:latin typeface="Times New Roman"/>
              <a:cs typeface="Times New Roman"/>
            </a:endParaRPr>
          </a:p>
          <a:p>
            <a:pPr marL="145415" indent="-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Pulso</a:t>
            </a:r>
            <a:endParaRPr sz="1800">
              <a:latin typeface="Times New Roman"/>
              <a:cs typeface="Times New Roman"/>
            </a:endParaRPr>
          </a:p>
          <a:p>
            <a:pPr marL="141605" indent="-129539">
              <a:lnSpc>
                <a:spcPct val="100000"/>
              </a:lnSpc>
              <a:buChar char="-"/>
              <a:tabLst>
                <a:tab pos="142240" algn="l"/>
              </a:tabLst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Temperatura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2925" y="0"/>
            <a:ext cx="6246495" cy="6194425"/>
          </a:xfrm>
          <a:custGeom>
            <a:avLst/>
            <a:gdLst/>
            <a:ahLst/>
            <a:cxnLst/>
            <a:rect l="l" t="t" r="r" b="b"/>
            <a:pathLst>
              <a:path w="6246495" h="6194425">
                <a:moveTo>
                  <a:pt x="4772152" y="5583961"/>
                </a:moveTo>
                <a:lnTo>
                  <a:pt x="2386076" y="5583961"/>
                </a:lnTo>
                <a:lnTo>
                  <a:pt x="0" y="5583961"/>
                </a:lnTo>
                <a:lnTo>
                  <a:pt x="0" y="6194158"/>
                </a:lnTo>
                <a:lnTo>
                  <a:pt x="4772152" y="6194158"/>
                </a:lnTo>
                <a:lnTo>
                  <a:pt x="4772152" y="5583961"/>
                </a:lnTo>
                <a:close/>
              </a:path>
              <a:path w="6246495" h="6194425">
                <a:moveTo>
                  <a:pt x="6246355" y="0"/>
                </a:moveTo>
                <a:lnTo>
                  <a:pt x="4191114" y="0"/>
                </a:lnTo>
                <a:lnTo>
                  <a:pt x="4191114" y="3577310"/>
                </a:lnTo>
                <a:lnTo>
                  <a:pt x="5218912" y="3577310"/>
                </a:lnTo>
                <a:lnTo>
                  <a:pt x="6246355" y="3577310"/>
                </a:lnTo>
                <a:lnTo>
                  <a:pt x="6246355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8861" y="215899"/>
            <a:ext cx="638619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79700" marR="5080" indent="-2667635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</a:rPr>
              <a:t>Avaliação</a:t>
            </a:r>
            <a:r>
              <a:rPr dirty="0" sz="3200" spc="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de</a:t>
            </a:r>
            <a:r>
              <a:rPr dirty="0" sz="3200" spc="1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Sinais</a:t>
            </a:r>
            <a:r>
              <a:rPr dirty="0" sz="3200" spc="-65">
                <a:solidFill>
                  <a:srgbClr val="FFFFFF"/>
                </a:solidFill>
              </a:rPr>
              <a:t> </a:t>
            </a:r>
            <a:r>
              <a:rPr dirty="0" sz="3200" spc="-25">
                <a:solidFill>
                  <a:srgbClr val="FFFFFF"/>
                </a:solidFill>
              </a:rPr>
              <a:t>Vitais</a:t>
            </a:r>
            <a:r>
              <a:rPr dirty="0" sz="3200">
                <a:solidFill>
                  <a:srgbClr val="FFFFFF"/>
                </a:solidFill>
              </a:rPr>
              <a:t> e</a:t>
            </a:r>
            <a:r>
              <a:rPr dirty="0" sz="3200" spc="1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Sinais</a:t>
            </a:r>
            <a:r>
              <a:rPr dirty="0" sz="3200" spc="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de </a:t>
            </a:r>
            <a:r>
              <a:rPr dirty="0" sz="3200" spc="-78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Apoio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2242" y="754202"/>
            <a:ext cx="749935" cy="5349875"/>
          </a:xfrm>
          <a:custGeom>
            <a:avLst/>
            <a:gdLst/>
            <a:ahLst/>
            <a:cxnLst/>
            <a:rect l="l" t="t" r="r" b="b"/>
            <a:pathLst>
              <a:path w="749934" h="5349875">
                <a:moveTo>
                  <a:pt x="749515" y="0"/>
                </a:moveTo>
                <a:lnTo>
                  <a:pt x="0" y="0"/>
                </a:lnTo>
                <a:lnTo>
                  <a:pt x="0" y="5349595"/>
                </a:lnTo>
                <a:lnTo>
                  <a:pt x="749515" y="5349595"/>
                </a:lnTo>
                <a:lnTo>
                  <a:pt x="749515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704" y="787222"/>
            <a:ext cx="197103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585858"/>
                </a:solidFill>
              </a:rPr>
              <a:t>R</a:t>
            </a:r>
            <a:r>
              <a:rPr dirty="0" sz="3200" spc="5">
                <a:solidFill>
                  <a:srgbClr val="585858"/>
                </a:solidFill>
              </a:rPr>
              <a:t>e</a:t>
            </a:r>
            <a:r>
              <a:rPr dirty="0" sz="3200">
                <a:solidFill>
                  <a:srgbClr val="585858"/>
                </a:solidFill>
              </a:rPr>
              <a:t>s</a:t>
            </a:r>
            <a:r>
              <a:rPr dirty="0" sz="3200" spc="-5">
                <a:solidFill>
                  <a:srgbClr val="585858"/>
                </a:solidFill>
              </a:rPr>
              <a:t>pir</a:t>
            </a:r>
            <a:r>
              <a:rPr dirty="0" sz="3200" spc="5">
                <a:solidFill>
                  <a:srgbClr val="585858"/>
                </a:solidFill>
              </a:rPr>
              <a:t>açã</a:t>
            </a:r>
            <a:r>
              <a:rPr dirty="0" sz="3200">
                <a:solidFill>
                  <a:srgbClr val="585858"/>
                </a:solidFill>
              </a:rPr>
              <a:t>o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5183" y="1638262"/>
            <a:ext cx="687197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95580" algn="l"/>
              </a:tabLst>
            </a:pPr>
            <a:r>
              <a:rPr dirty="0" sz="1800" spc="-5">
                <a:latin typeface="Arial MT"/>
                <a:cs typeface="Arial MT"/>
              </a:rPr>
              <a:t>Uma</a:t>
            </a:r>
            <a:r>
              <a:rPr dirty="0" sz="1800" spc="3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vez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que</a:t>
            </a:r>
            <a:r>
              <a:rPr dirty="0" sz="1800" spc="3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respiração</a:t>
            </a:r>
            <a:r>
              <a:rPr dirty="0" sz="1800" spc="3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pare,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3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coração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também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parará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bater </a:t>
            </a:r>
            <a:r>
              <a:rPr dirty="0" sz="1800" spc="-5">
                <a:latin typeface="Arial MT"/>
                <a:cs typeface="Arial MT"/>
              </a:rPr>
              <a:t>pouco tempo </a:t>
            </a:r>
            <a:r>
              <a:rPr dirty="0" sz="1800" spc="-10">
                <a:latin typeface="Arial MT"/>
                <a:cs typeface="Arial MT"/>
              </a:rPr>
              <a:t>depois.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dirty="0" sz="1800" spc="-5">
                <a:latin typeface="Arial MT"/>
                <a:cs typeface="Arial MT"/>
              </a:rPr>
              <a:t>Após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quatro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ou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seis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minutos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começarão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os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danos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irreversíveis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as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células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do cérebro.</a:t>
            </a:r>
            <a:endParaRPr sz="1800">
              <a:latin typeface="Arial MT"/>
              <a:cs typeface="Arial MT"/>
            </a:endParaRPr>
          </a:p>
          <a:p>
            <a:pPr marL="138430" indent="-125730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dirty="0" sz="1800" spc="-5">
                <a:latin typeface="Arial MT"/>
                <a:cs typeface="Arial MT"/>
              </a:rPr>
              <a:t>Após </a:t>
            </a:r>
            <a:r>
              <a:rPr dirty="0" sz="1800" spc="-10">
                <a:latin typeface="Arial MT"/>
                <a:cs typeface="Arial MT"/>
              </a:rPr>
              <a:t>dez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minutos 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células</a:t>
            </a:r>
            <a:r>
              <a:rPr dirty="0" sz="1800" spc="-5">
                <a:latin typeface="Arial MT"/>
                <a:cs typeface="Arial MT"/>
              </a:rPr>
              <a:t> do cérebro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começam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morrer....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477" y="168833"/>
            <a:ext cx="267335" cy="488315"/>
          </a:xfrm>
          <a:custGeom>
            <a:avLst/>
            <a:gdLst/>
            <a:ahLst/>
            <a:cxnLst/>
            <a:rect l="l" t="t" r="r" b="b"/>
            <a:pathLst>
              <a:path w="267334" h="488315">
                <a:moveTo>
                  <a:pt x="216725" y="0"/>
                </a:moveTo>
                <a:lnTo>
                  <a:pt x="94322" y="0"/>
                </a:lnTo>
                <a:lnTo>
                  <a:pt x="91808" y="2527"/>
                </a:lnTo>
                <a:lnTo>
                  <a:pt x="88925" y="8280"/>
                </a:lnTo>
                <a:lnTo>
                  <a:pt x="0" y="274320"/>
                </a:lnTo>
                <a:lnTo>
                  <a:pt x="0" y="282600"/>
                </a:lnTo>
                <a:lnTo>
                  <a:pt x="5397" y="288010"/>
                </a:lnTo>
                <a:lnTo>
                  <a:pt x="111239" y="288010"/>
                </a:lnTo>
                <a:lnTo>
                  <a:pt x="88925" y="476643"/>
                </a:lnTo>
                <a:lnTo>
                  <a:pt x="88925" y="482041"/>
                </a:lnTo>
                <a:lnTo>
                  <a:pt x="94322" y="487807"/>
                </a:lnTo>
                <a:lnTo>
                  <a:pt x="105486" y="487807"/>
                </a:lnTo>
                <a:lnTo>
                  <a:pt x="111239" y="482041"/>
                </a:lnTo>
                <a:lnTo>
                  <a:pt x="144124" y="421208"/>
                </a:lnTo>
                <a:lnTo>
                  <a:pt x="116636" y="421208"/>
                </a:lnTo>
                <a:lnTo>
                  <a:pt x="133565" y="276847"/>
                </a:lnTo>
                <a:lnTo>
                  <a:pt x="133565" y="271449"/>
                </a:lnTo>
                <a:lnTo>
                  <a:pt x="127800" y="266052"/>
                </a:lnTo>
                <a:lnTo>
                  <a:pt x="27724" y="266052"/>
                </a:lnTo>
                <a:lnTo>
                  <a:pt x="108356" y="21971"/>
                </a:lnTo>
                <a:lnTo>
                  <a:pt x="219651" y="21971"/>
                </a:lnTo>
                <a:lnTo>
                  <a:pt x="222478" y="13690"/>
                </a:lnTo>
                <a:lnTo>
                  <a:pt x="222478" y="5410"/>
                </a:lnTo>
                <a:lnTo>
                  <a:pt x="216725" y="0"/>
                </a:lnTo>
                <a:close/>
              </a:path>
              <a:path w="267334" h="488315">
                <a:moveTo>
                  <a:pt x="219651" y="21971"/>
                </a:moveTo>
                <a:lnTo>
                  <a:pt x="194767" y="21971"/>
                </a:lnTo>
                <a:lnTo>
                  <a:pt x="141846" y="185407"/>
                </a:lnTo>
                <a:lnTo>
                  <a:pt x="141846" y="193687"/>
                </a:lnTo>
                <a:lnTo>
                  <a:pt x="144360" y="199440"/>
                </a:lnTo>
                <a:lnTo>
                  <a:pt x="236156" y="199440"/>
                </a:lnTo>
                <a:lnTo>
                  <a:pt x="116636" y="421208"/>
                </a:lnTo>
                <a:lnTo>
                  <a:pt x="144124" y="421208"/>
                </a:lnTo>
                <a:lnTo>
                  <a:pt x="267119" y="193687"/>
                </a:lnTo>
                <a:lnTo>
                  <a:pt x="267119" y="182879"/>
                </a:lnTo>
                <a:lnTo>
                  <a:pt x="261365" y="177126"/>
                </a:lnTo>
                <a:lnTo>
                  <a:pt x="166687" y="177126"/>
                </a:lnTo>
                <a:lnTo>
                  <a:pt x="219651" y="21971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17059" y="3863416"/>
            <a:ext cx="2637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Frequência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Respiratória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8334" y="4468228"/>
            <a:ext cx="988694" cy="683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Bebês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spc="-5" b="1">
                <a:latin typeface="Arial"/>
                <a:cs typeface="Arial"/>
              </a:rPr>
              <a:t>rianç</a:t>
            </a:r>
            <a:r>
              <a:rPr dirty="0" sz="1800" spc="-1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4334" y="4468228"/>
            <a:ext cx="1483360" cy="68326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800" spc="-10" b="1">
                <a:latin typeface="Arial"/>
                <a:cs typeface="Arial"/>
              </a:rPr>
              <a:t>25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50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mrpm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10" b="1">
                <a:latin typeface="Arial"/>
                <a:cs typeface="Arial"/>
              </a:rPr>
              <a:t>15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30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mrpm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8334" y="5180304"/>
            <a:ext cx="4683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2465" algn="l"/>
              </a:tabLst>
            </a:pPr>
            <a:r>
              <a:rPr dirty="0" sz="1800" spc="-5" b="1">
                <a:latin typeface="Arial"/>
                <a:cs typeface="Arial"/>
              </a:rPr>
              <a:t>Adolescentes</a:t>
            </a:r>
            <a:r>
              <a:rPr dirty="0" sz="1800" b="1">
                <a:latin typeface="Arial"/>
                <a:cs typeface="Arial"/>
              </a:rPr>
              <a:t> e</a:t>
            </a:r>
            <a:r>
              <a:rPr dirty="0" sz="1800" spc="4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Adultos	</a:t>
            </a:r>
            <a:r>
              <a:rPr dirty="0" sz="1800" spc="-10" b="1">
                <a:latin typeface="Arial"/>
                <a:cs typeface="Arial"/>
              </a:rPr>
              <a:t>12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mrpm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1563" y="168833"/>
            <a:ext cx="5020310" cy="6499225"/>
            <a:chOff x="7171563" y="168833"/>
            <a:chExt cx="5020310" cy="6499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1563" y="3146767"/>
              <a:ext cx="5020195" cy="33483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336401" y="168833"/>
              <a:ext cx="855980" cy="6499225"/>
            </a:xfrm>
            <a:custGeom>
              <a:avLst/>
              <a:gdLst/>
              <a:ahLst/>
              <a:cxnLst/>
              <a:rect l="l" t="t" r="r" b="b"/>
              <a:pathLst>
                <a:path w="855979" h="6499225">
                  <a:moveTo>
                    <a:pt x="855357" y="0"/>
                  </a:moveTo>
                  <a:lnTo>
                    <a:pt x="0" y="0"/>
                  </a:lnTo>
                  <a:lnTo>
                    <a:pt x="0" y="6498729"/>
                  </a:lnTo>
                  <a:lnTo>
                    <a:pt x="427685" y="6498729"/>
                  </a:lnTo>
                  <a:lnTo>
                    <a:pt x="855357" y="6498729"/>
                  </a:lnTo>
                  <a:lnTo>
                    <a:pt x="855357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91018" y="787222"/>
            <a:ext cx="9734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585858"/>
                </a:solidFill>
              </a:rPr>
              <a:t>P</a:t>
            </a:r>
            <a:r>
              <a:rPr dirty="0" sz="3200" spc="-15">
                <a:solidFill>
                  <a:srgbClr val="585858"/>
                </a:solidFill>
              </a:rPr>
              <a:t>u</a:t>
            </a:r>
            <a:r>
              <a:rPr dirty="0" sz="3200" spc="-5">
                <a:solidFill>
                  <a:srgbClr val="585858"/>
                </a:solidFill>
              </a:rPr>
              <a:t>l</a:t>
            </a:r>
            <a:r>
              <a:rPr dirty="0" sz="3200">
                <a:solidFill>
                  <a:srgbClr val="585858"/>
                </a:solidFill>
              </a:rPr>
              <a:t>so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75183" y="1638262"/>
            <a:ext cx="6871334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...expansão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rítmica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uma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artéria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que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é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causada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pela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ejeção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 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sangue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do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ventrículo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cardíaco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esquerdo.</a:t>
            </a:r>
            <a:r>
              <a:rPr dirty="0" sz="1800" spc="36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Pode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ser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sentido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onde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uma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artéria estiver mais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próxima </a:t>
            </a:r>
            <a:r>
              <a:rPr dirty="0" sz="1800" spc="-10">
                <a:latin typeface="Arial MT"/>
                <a:cs typeface="Arial MT"/>
              </a:rPr>
              <a:t>da</a:t>
            </a:r>
            <a:r>
              <a:rPr dirty="0" sz="1800" spc="-5">
                <a:latin typeface="Arial MT"/>
                <a:cs typeface="Arial MT"/>
              </a:rPr>
              <a:t> superfície...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4845050" algn="l"/>
              </a:tabLst>
            </a:pPr>
            <a:r>
              <a:rPr dirty="0" sz="1800" spc="-10">
                <a:latin typeface="Arial MT"/>
                <a:cs typeface="Arial MT"/>
              </a:rPr>
              <a:t>...quando</a:t>
            </a:r>
            <a:r>
              <a:rPr dirty="0" sz="1800" spc="4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49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coração</a:t>
            </a:r>
            <a:r>
              <a:rPr dirty="0" sz="1800" spc="49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pára,</a:t>
            </a:r>
            <a:r>
              <a:rPr dirty="0" sz="1800" spc="4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49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pessoa</a:t>
            </a:r>
            <a:r>
              <a:rPr dirty="0" sz="1800" spc="49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ficará	inconsciente</a:t>
            </a:r>
            <a:r>
              <a:rPr dirty="0" sz="1800" spc="4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43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sua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respiração</a:t>
            </a:r>
            <a:r>
              <a:rPr dirty="0" sz="1800" spc="-10">
                <a:latin typeface="Arial MT"/>
                <a:cs typeface="Arial MT"/>
              </a:rPr>
              <a:t> parará</a:t>
            </a:r>
            <a:r>
              <a:rPr dirty="0" sz="1800" spc="-5">
                <a:latin typeface="Arial MT"/>
                <a:cs typeface="Arial MT"/>
              </a:rPr>
              <a:t> cerca de </a:t>
            </a:r>
            <a:r>
              <a:rPr dirty="0" sz="1800" spc="-10">
                <a:latin typeface="Arial MT"/>
                <a:cs typeface="Arial MT"/>
              </a:rPr>
              <a:t>30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segundos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após...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477" y="168833"/>
            <a:ext cx="267335" cy="488315"/>
          </a:xfrm>
          <a:custGeom>
            <a:avLst/>
            <a:gdLst/>
            <a:ahLst/>
            <a:cxnLst/>
            <a:rect l="l" t="t" r="r" b="b"/>
            <a:pathLst>
              <a:path w="267334" h="488315">
                <a:moveTo>
                  <a:pt x="216725" y="0"/>
                </a:moveTo>
                <a:lnTo>
                  <a:pt x="94322" y="0"/>
                </a:lnTo>
                <a:lnTo>
                  <a:pt x="91808" y="2527"/>
                </a:lnTo>
                <a:lnTo>
                  <a:pt x="88925" y="8280"/>
                </a:lnTo>
                <a:lnTo>
                  <a:pt x="0" y="274320"/>
                </a:lnTo>
                <a:lnTo>
                  <a:pt x="0" y="282600"/>
                </a:lnTo>
                <a:lnTo>
                  <a:pt x="5397" y="288010"/>
                </a:lnTo>
                <a:lnTo>
                  <a:pt x="111239" y="288010"/>
                </a:lnTo>
                <a:lnTo>
                  <a:pt x="88925" y="476643"/>
                </a:lnTo>
                <a:lnTo>
                  <a:pt x="88925" y="482041"/>
                </a:lnTo>
                <a:lnTo>
                  <a:pt x="94322" y="487807"/>
                </a:lnTo>
                <a:lnTo>
                  <a:pt x="105486" y="487807"/>
                </a:lnTo>
                <a:lnTo>
                  <a:pt x="111239" y="482041"/>
                </a:lnTo>
                <a:lnTo>
                  <a:pt x="144124" y="421208"/>
                </a:lnTo>
                <a:lnTo>
                  <a:pt x="116636" y="421208"/>
                </a:lnTo>
                <a:lnTo>
                  <a:pt x="133565" y="276847"/>
                </a:lnTo>
                <a:lnTo>
                  <a:pt x="133565" y="271449"/>
                </a:lnTo>
                <a:lnTo>
                  <a:pt x="127800" y="266052"/>
                </a:lnTo>
                <a:lnTo>
                  <a:pt x="27724" y="266052"/>
                </a:lnTo>
                <a:lnTo>
                  <a:pt x="108356" y="21971"/>
                </a:lnTo>
                <a:lnTo>
                  <a:pt x="219651" y="21971"/>
                </a:lnTo>
                <a:lnTo>
                  <a:pt x="222478" y="13690"/>
                </a:lnTo>
                <a:lnTo>
                  <a:pt x="222478" y="5410"/>
                </a:lnTo>
                <a:lnTo>
                  <a:pt x="216725" y="0"/>
                </a:lnTo>
                <a:close/>
              </a:path>
              <a:path w="267334" h="488315">
                <a:moveTo>
                  <a:pt x="219651" y="21971"/>
                </a:moveTo>
                <a:lnTo>
                  <a:pt x="194767" y="21971"/>
                </a:lnTo>
                <a:lnTo>
                  <a:pt x="141846" y="185407"/>
                </a:lnTo>
                <a:lnTo>
                  <a:pt x="141846" y="193687"/>
                </a:lnTo>
                <a:lnTo>
                  <a:pt x="144360" y="199440"/>
                </a:lnTo>
                <a:lnTo>
                  <a:pt x="236156" y="199440"/>
                </a:lnTo>
                <a:lnTo>
                  <a:pt x="116636" y="421208"/>
                </a:lnTo>
                <a:lnTo>
                  <a:pt x="144124" y="421208"/>
                </a:lnTo>
                <a:lnTo>
                  <a:pt x="267119" y="193687"/>
                </a:lnTo>
                <a:lnTo>
                  <a:pt x="267119" y="182879"/>
                </a:lnTo>
                <a:lnTo>
                  <a:pt x="261365" y="177126"/>
                </a:lnTo>
                <a:lnTo>
                  <a:pt x="166687" y="177126"/>
                </a:lnTo>
                <a:lnTo>
                  <a:pt x="219651" y="21971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17418" y="3976458"/>
            <a:ext cx="2271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Freqüência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Cardíaca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98446" y="4833773"/>
          <a:ext cx="3910965" cy="804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045"/>
                <a:gridCol w="490219"/>
                <a:gridCol w="1281430"/>
              </a:tblGrid>
              <a:tr h="264854">
                <a:tc>
                  <a:txBody>
                    <a:bodyPr/>
                    <a:lstStyle/>
                    <a:p>
                      <a:pPr marL="31750">
                        <a:lnSpc>
                          <a:spcPts val="1985"/>
                        </a:lnSpc>
                      </a:pPr>
                      <a:r>
                        <a:rPr dirty="0" sz="1800" spc="-10" b="1" i="1">
                          <a:latin typeface="Arial"/>
                          <a:cs typeface="Arial"/>
                        </a:rPr>
                        <a:t>Recém-nascidos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165">
                        <a:lnSpc>
                          <a:spcPts val="1985"/>
                        </a:lnSpc>
                      </a:pPr>
                      <a:r>
                        <a:rPr dirty="0" sz="1800" spc="-10" b="1" i="1">
                          <a:latin typeface="Arial"/>
                          <a:cs typeface="Arial"/>
                        </a:rPr>
                        <a:t>85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985"/>
                        </a:lnSpc>
                      </a:pPr>
                      <a:r>
                        <a:rPr dirty="0" sz="1800" b="1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205</a:t>
                      </a:r>
                      <a:r>
                        <a:rPr dirty="0" sz="1800" spc="-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 i="1">
                          <a:latin typeface="Arial"/>
                          <a:cs typeface="Arial"/>
                        </a:rPr>
                        <a:t>bpm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dirty="0" sz="1800" spc="-5" b="1" i="1">
                          <a:latin typeface="Arial"/>
                          <a:cs typeface="Arial"/>
                        </a:rPr>
                        <a:t>Crianças</a:t>
                      </a:r>
                      <a:r>
                        <a:rPr dirty="0" sz="1800" spc="-2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10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165">
                        <a:lnSpc>
                          <a:spcPts val="2060"/>
                        </a:lnSpc>
                      </a:pPr>
                      <a:r>
                        <a:rPr dirty="0" sz="1800" spc="-10" b="1" i="1"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060"/>
                        </a:lnSpc>
                      </a:pPr>
                      <a:r>
                        <a:rPr dirty="0" sz="1800" b="1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140</a:t>
                      </a:r>
                      <a:r>
                        <a:rPr dirty="0" sz="1800" spc="-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 i="1">
                          <a:latin typeface="Arial"/>
                          <a:cs typeface="Arial"/>
                        </a:rPr>
                        <a:t>bpm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64854">
                <a:tc>
                  <a:txBody>
                    <a:bodyPr/>
                    <a:lstStyle/>
                    <a:p>
                      <a:pPr marL="103505">
                        <a:lnSpc>
                          <a:spcPts val="1985"/>
                        </a:lnSpc>
                      </a:pPr>
                      <a:r>
                        <a:rPr dirty="0" sz="1800" spc="-5" b="1" i="1">
                          <a:latin typeface="Arial"/>
                          <a:cs typeface="Arial"/>
                        </a:rPr>
                        <a:t>Adultos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985"/>
                        </a:lnSpc>
                      </a:pPr>
                      <a:r>
                        <a:rPr dirty="0" sz="1800" spc="-5" b="1" i="1"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985"/>
                        </a:lnSpc>
                      </a:pPr>
                      <a:r>
                        <a:rPr dirty="0" sz="1800" b="1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3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800" spc="-3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bpm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6401" y="168833"/>
            <a:ext cx="855980" cy="6499225"/>
          </a:xfrm>
          <a:custGeom>
            <a:avLst/>
            <a:gdLst/>
            <a:ahLst/>
            <a:cxnLst/>
            <a:rect l="l" t="t" r="r" b="b"/>
            <a:pathLst>
              <a:path w="855979" h="6499225">
                <a:moveTo>
                  <a:pt x="855357" y="0"/>
                </a:moveTo>
                <a:lnTo>
                  <a:pt x="0" y="0"/>
                </a:lnTo>
                <a:lnTo>
                  <a:pt x="0" y="6498729"/>
                </a:lnTo>
                <a:lnTo>
                  <a:pt x="427685" y="6498729"/>
                </a:lnTo>
                <a:lnTo>
                  <a:pt x="855357" y="6498729"/>
                </a:lnTo>
                <a:lnTo>
                  <a:pt x="855357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5183" y="1638262"/>
            <a:ext cx="3560445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209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Radial </a:t>
            </a:r>
            <a:r>
              <a:rPr dirty="0" sz="1800">
                <a:latin typeface="Arial MT"/>
                <a:cs typeface="Arial MT"/>
              </a:rPr>
              <a:t>(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lado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externo </a:t>
            </a:r>
            <a:r>
              <a:rPr dirty="0" sz="1800" spc="-5">
                <a:latin typeface="Arial MT"/>
                <a:cs typeface="Arial MT"/>
              </a:rPr>
              <a:t>do </a:t>
            </a:r>
            <a:r>
              <a:rPr dirty="0" sz="1800" spc="-10">
                <a:latin typeface="Arial MT"/>
                <a:cs typeface="Arial MT"/>
              </a:rPr>
              <a:t>punho) </a:t>
            </a:r>
            <a:r>
              <a:rPr dirty="0" sz="1800" spc="-5">
                <a:latin typeface="Arial MT"/>
                <a:cs typeface="Arial MT"/>
              </a:rPr>
              <a:t> Pulso Carotídeo (lado </a:t>
            </a:r>
            <a:r>
              <a:rPr dirty="0" sz="1800" spc="-10">
                <a:latin typeface="Arial MT"/>
                <a:cs typeface="Arial MT"/>
              </a:rPr>
              <a:t>do </a:t>
            </a:r>
            <a:r>
              <a:rPr dirty="0" sz="1800" spc="-5">
                <a:latin typeface="Arial MT"/>
                <a:cs typeface="Arial MT"/>
              </a:rPr>
              <a:t>pescoço)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Pulso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Femural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(região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inguinal)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Classifique </a:t>
            </a:r>
            <a:r>
              <a:rPr dirty="0" sz="1800" b="1">
                <a:latin typeface="Arial"/>
                <a:cs typeface="Arial"/>
              </a:rPr>
              <a:t>o </a:t>
            </a:r>
            <a:r>
              <a:rPr dirty="0" sz="1800" spc="-5" b="1">
                <a:latin typeface="Arial"/>
                <a:cs typeface="Arial"/>
              </a:rPr>
              <a:t>puls </a:t>
            </a:r>
            <a:r>
              <a:rPr dirty="0" sz="1800" spc="-10" b="1">
                <a:latin typeface="Arial"/>
                <a:cs typeface="Arial"/>
              </a:rPr>
              <a:t>em: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Frequencia: </a:t>
            </a:r>
            <a:r>
              <a:rPr dirty="0" sz="1800" spc="-10">
                <a:latin typeface="Arial MT"/>
                <a:cs typeface="Arial MT"/>
              </a:rPr>
              <a:t>normal rápido </a:t>
            </a:r>
            <a:r>
              <a:rPr dirty="0" sz="1800" spc="-5">
                <a:latin typeface="Arial MT"/>
                <a:cs typeface="Arial MT"/>
              </a:rPr>
              <a:t>ou </a:t>
            </a:r>
            <a:r>
              <a:rPr dirty="0" sz="1800" spc="-10">
                <a:latin typeface="Arial MT"/>
                <a:cs typeface="Arial MT"/>
              </a:rPr>
              <a:t>lento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Ritmo: regular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ou </a:t>
            </a:r>
            <a:r>
              <a:rPr dirty="0" sz="1800" spc="-10">
                <a:latin typeface="Arial MT"/>
                <a:cs typeface="Arial MT"/>
              </a:rPr>
              <a:t>irregular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 MT"/>
                <a:cs typeface="Arial MT"/>
              </a:rPr>
              <a:t>Força: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cheio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ou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fraco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403" y="0"/>
            <a:ext cx="2055495" cy="1555115"/>
          </a:xfrm>
          <a:custGeom>
            <a:avLst/>
            <a:gdLst/>
            <a:ahLst/>
            <a:cxnLst/>
            <a:rect l="l" t="t" r="r" b="b"/>
            <a:pathLst>
              <a:path w="2055495" h="1555115">
                <a:moveTo>
                  <a:pt x="2055240" y="0"/>
                </a:moveTo>
                <a:lnTo>
                  <a:pt x="0" y="0"/>
                </a:lnTo>
                <a:lnTo>
                  <a:pt x="0" y="1554835"/>
                </a:lnTo>
                <a:lnTo>
                  <a:pt x="1027798" y="1554835"/>
                </a:lnTo>
                <a:lnTo>
                  <a:pt x="2055240" y="1554835"/>
                </a:lnTo>
                <a:lnTo>
                  <a:pt x="205524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25" y="337578"/>
            <a:ext cx="110109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Pulso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892395" y="1088999"/>
            <a:ext cx="6173470" cy="5220970"/>
            <a:chOff x="4892395" y="1088999"/>
            <a:chExt cx="6173470" cy="52209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395" y="1088999"/>
              <a:ext cx="3252596" cy="32525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6159" y="3634193"/>
              <a:ext cx="3539159" cy="2675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7036" y="12"/>
            <a:ext cx="4262120" cy="6858000"/>
            <a:chOff x="7277036" y="12"/>
            <a:chExt cx="4262120" cy="6858000"/>
          </a:xfrm>
        </p:grpSpPr>
        <p:sp>
          <p:nvSpPr>
            <p:cNvPr id="3" name="object 3"/>
            <p:cNvSpPr/>
            <p:nvPr/>
          </p:nvSpPr>
          <p:spPr>
            <a:xfrm>
              <a:off x="7884718" y="12"/>
              <a:ext cx="3046095" cy="6858000"/>
            </a:xfrm>
            <a:custGeom>
              <a:avLst/>
              <a:gdLst/>
              <a:ahLst/>
              <a:cxnLst/>
              <a:rect l="l" t="t" r="r" b="b"/>
              <a:pathLst>
                <a:path w="3046095" h="6858000">
                  <a:moveTo>
                    <a:pt x="3045955" y="6857631"/>
                  </a:moveTo>
                  <a:lnTo>
                    <a:pt x="0" y="6857631"/>
                  </a:lnTo>
                  <a:lnTo>
                    <a:pt x="0" y="0"/>
                  </a:lnTo>
                  <a:lnTo>
                    <a:pt x="3045955" y="0"/>
                  </a:lnTo>
                  <a:lnTo>
                    <a:pt x="3045955" y="6857631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7036" y="1463763"/>
              <a:ext cx="4262031" cy="31647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3694" y="2565260"/>
            <a:ext cx="568325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E3E3E"/>
                </a:solidFill>
                <a:latin typeface="Times New Roman"/>
                <a:cs typeface="Times New Roman"/>
              </a:rPr>
              <a:t>Definição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São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sinais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encontrados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 no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paciente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que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nos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auxiliam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na 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avaliação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do quadro de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estado geral,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mas que não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devem ser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analisados</a:t>
            </a:r>
            <a:r>
              <a:rPr dirty="0" sz="1800" spc="-1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de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forma</a:t>
            </a:r>
            <a:r>
              <a:rPr dirty="0" sz="1800" spc="1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exclusiva.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3694" y="931938"/>
            <a:ext cx="235712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</a:t>
            </a:r>
            <a:r>
              <a:rPr dirty="0"/>
              <a:t>i</a:t>
            </a:r>
            <a:r>
              <a:rPr dirty="0" spc="-5"/>
              <a:t>na</a:t>
            </a:r>
            <a:r>
              <a:rPr dirty="0"/>
              <a:t>is</a:t>
            </a:r>
            <a:r>
              <a:rPr dirty="0" spc="-5"/>
              <a:t> d</a:t>
            </a:r>
            <a:r>
              <a:rPr dirty="0"/>
              <a:t>e</a:t>
            </a:r>
            <a:r>
              <a:rPr dirty="0" spc="-165"/>
              <a:t> </a:t>
            </a:r>
            <a:r>
              <a:rPr dirty="0" spc="-15"/>
              <a:t>A</a:t>
            </a:r>
            <a:r>
              <a:rPr dirty="0" spc="-5"/>
              <a:t>p</a:t>
            </a:r>
            <a:r>
              <a:rPr dirty="0" spc="5"/>
              <a:t>o</a:t>
            </a:r>
            <a:r>
              <a:rPr dirty="0"/>
              <a:t>io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2242" y="754202"/>
            <a:ext cx="749935" cy="5349875"/>
          </a:xfrm>
          <a:custGeom>
            <a:avLst/>
            <a:gdLst/>
            <a:ahLst/>
            <a:cxnLst/>
            <a:rect l="l" t="t" r="r" b="b"/>
            <a:pathLst>
              <a:path w="749934" h="5349875">
                <a:moveTo>
                  <a:pt x="749515" y="0"/>
                </a:moveTo>
                <a:lnTo>
                  <a:pt x="0" y="0"/>
                </a:lnTo>
                <a:lnTo>
                  <a:pt x="0" y="5349595"/>
                </a:lnTo>
                <a:lnTo>
                  <a:pt x="749515" y="5349595"/>
                </a:lnTo>
                <a:lnTo>
                  <a:pt x="749515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1621" y="787222"/>
            <a:ext cx="19926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585858"/>
                </a:solidFill>
              </a:rPr>
              <a:t>Convulsões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5183" y="1638262"/>
            <a:ext cx="5766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-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Aparecem praticamente</a:t>
            </a:r>
            <a:r>
              <a:rPr dirty="0" sz="1800" spc="-10">
                <a:latin typeface="Arial MT"/>
                <a:cs typeface="Arial MT"/>
              </a:rPr>
              <a:t> em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todo</a:t>
            </a:r>
            <a:r>
              <a:rPr dirty="0" sz="1800" spc="-5">
                <a:latin typeface="Arial MT"/>
                <a:cs typeface="Arial MT"/>
              </a:rPr>
              <a:t> tipo</a:t>
            </a:r>
            <a:r>
              <a:rPr dirty="0" sz="1800" spc="-10">
                <a:latin typeface="Arial MT"/>
                <a:cs typeface="Arial MT"/>
              </a:rPr>
              <a:t> 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lesão</a:t>
            </a:r>
            <a:r>
              <a:rPr dirty="0" sz="1800" spc="-5">
                <a:latin typeface="Arial MT"/>
                <a:cs typeface="Arial MT"/>
              </a:rPr>
              <a:t> cerebral.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021" y="2641587"/>
            <a:ext cx="6251575" cy="139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834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585858"/>
                </a:solidFill>
                <a:latin typeface="Times New Roman"/>
                <a:cs typeface="Times New Roman"/>
              </a:rPr>
              <a:t>Paralisia</a:t>
            </a:r>
            <a:r>
              <a:rPr dirty="0" sz="3200" spc="-15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585858"/>
                </a:solidFill>
                <a:latin typeface="Times New Roman"/>
                <a:cs typeface="Times New Roman"/>
              </a:rPr>
              <a:t>e</a:t>
            </a:r>
            <a:r>
              <a:rPr dirty="0" sz="3200" spc="-5" b="1">
                <a:solidFill>
                  <a:srgbClr val="585858"/>
                </a:solidFill>
                <a:latin typeface="Times New Roman"/>
                <a:cs typeface="Times New Roman"/>
              </a:rPr>
              <a:t> perda</a:t>
            </a:r>
            <a:r>
              <a:rPr dirty="0" sz="3200" spc="-1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3200" spc="-1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585858"/>
                </a:solidFill>
                <a:latin typeface="Times New Roman"/>
                <a:cs typeface="Times New Roman"/>
              </a:rPr>
              <a:t>sensibilidade</a:t>
            </a:r>
            <a:endParaRPr sz="3200">
              <a:latin typeface="Times New Roman"/>
              <a:cs typeface="Times New Roman"/>
            </a:endParaRPr>
          </a:p>
          <a:p>
            <a:pPr marL="12700" marR="2784475">
              <a:lnSpc>
                <a:spcPct val="100000"/>
              </a:lnSpc>
              <a:spcBef>
                <a:spcPts val="2620"/>
              </a:spcBef>
            </a:pPr>
            <a:r>
              <a:rPr dirty="0" sz="1800" spc="-10">
                <a:latin typeface="Arial MT"/>
                <a:cs typeface="Arial MT"/>
              </a:rPr>
              <a:t>Unilateral </a:t>
            </a:r>
            <a:r>
              <a:rPr dirty="0" sz="1800">
                <a:latin typeface="Arial MT"/>
                <a:cs typeface="Arial MT"/>
              </a:rPr>
              <a:t>- </a:t>
            </a:r>
            <a:r>
              <a:rPr dirty="0" sz="1800" spc="-5">
                <a:latin typeface="Arial MT"/>
                <a:cs typeface="Arial MT"/>
              </a:rPr>
              <a:t>lesão cerebral ou </a:t>
            </a:r>
            <a:r>
              <a:rPr dirty="0" sz="1800" spc="-10">
                <a:latin typeface="Arial MT"/>
                <a:cs typeface="Arial MT"/>
              </a:rPr>
              <a:t>local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Bilateral </a:t>
            </a:r>
            <a:r>
              <a:rPr dirty="0" sz="1800">
                <a:latin typeface="Arial MT"/>
                <a:cs typeface="Arial MT"/>
              </a:rPr>
              <a:t>-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lesão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medular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183" y="3449421"/>
            <a:ext cx="101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6777" y="4485500"/>
            <a:ext cx="2509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065" algn="l"/>
              </a:tabLst>
            </a:pPr>
            <a:r>
              <a:rPr dirty="0" sz="2000">
                <a:latin typeface="Arial Black"/>
                <a:cs typeface="Arial Black"/>
              </a:rPr>
              <a:t>Al</a:t>
            </a:r>
            <a:r>
              <a:rPr dirty="0" sz="2000" spc="-5">
                <a:latin typeface="Arial Black"/>
                <a:cs typeface="Arial Black"/>
              </a:rPr>
              <a:t>e</a:t>
            </a:r>
            <a:r>
              <a:rPr dirty="0" sz="2000" spc="100">
                <a:latin typeface="Arial Black"/>
                <a:cs typeface="Arial Black"/>
              </a:rPr>
              <a:t>r</a:t>
            </a:r>
            <a:r>
              <a:rPr dirty="0" sz="2000" spc="-10">
                <a:latin typeface="Arial Black"/>
                <a:cs typeface="Arial Black"/>
              </a:rPr>
              <a:t>t</a:t>
            </a:r>
            <a:r>
              <a:rPr dirty="0" sz="2000">
                <a:latin typeface="Arial Black"/>
                <a:cs typeface="Arial Black"/>
              </a:rPr>
              <a:t>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6777" y="4790414"/>
            <a:ext cx="21799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Estímulo</a:t>
            </a:r>
            <a:r>
              <a:rPr dirty="0" sz="2000" spc="-8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verbal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9977" y="4790414"/>
            <a:ext cx="2235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V</a:t>
            </a:r>
            <a:endParaRPr sz="2000">
              <a:latin typeface="Arial Black"/>
              <a:cs typeface="Arial Black"/>
            </a:endParaRPr>
          </a:p>
          <a:p>
            <a:pPr marL="9715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6777" y="5094973"/>
            <a:ext cx="25298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Estímulo</a:t>
            </a:r>
            <a:r>
              <a:rPr dirty="0" sz="2000" spc="-8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doloroso </a:t>
            </a:r>
            <a:r>
              <a:rPr dirty="0" sz="2000" spc="-650">
                <a:latin typeface="Arial Black"/>
                <a:cs typeface="Arial Black"/>
              </a:rPr>
              <a:t> </a:t>
            </a:r>
            <a:r>
              <a:rPr dirty="0" sz="2000" spc="-5">
                <a:latin typeface="Arial Black"/>
                <a:cs typeface="Arial Black"/>
              </a:rPr>
              <a:t>Inconsciente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7177" y="5094973"/>
            <a:ext cx="223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D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5793" y="4411805"/>
            <a:ext cx="76200" cy="1306830"/>
            <a:chOff x="3835793" y="4411805"/>
            <a:chExt cx="76200" cy="1306830"/>
          </a:xfrm>
        </p:grpSpPr>
        <p:sp>
          <p:nvSpPr>
            <p:cNvPr id="13" name="object 13"/>
            <p:cNvSpPr/>
            <p:nvPr/>
          </p:nvSpPr>
          <p:spPr>
            <a:xfrm>
              <a:off x="3873246" y="4422965"/>
              <a:ext cx="635" cy="1224915"/>
            </a:xfrm>
            <a:custGeom>
              <a:avLst/>
              <a:gdLst/>
              <a:ahLst/>
              <a:cxnLst/>
              <a:rect l="l" t="t" r="r" b="b"/>
              <a:pathLst>
                <a:path w="635" h="1224914">
                  <a:moveTo>
                    <a:pt x="0" y="0"/>
                  </a:moveTo>
                  <a:lnTo>
                    <a:pt x="355" y="1224711"/>
                  </a:lnTo>
                </a:path>
              </a:pathLst>
            </a:custGeom>
            <a:ln w="22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35793" y="564263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603" y="0"/>
                  </a:moveTo>
                  <a:lnTo>
                    <a:pt x="0" y="0"/>
                  </a:lnTo>
                  <a:lnTo>
                    <a:pt x="37807" y="75603"/>
                  </a:lnTo>
                  <a:lnTo>
                    <a:pt x="75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636393" y="4422965"/>
            <a:ext cx="76200" cy="1383030"/>
            <a:chOff x="8636393" y="4422965"/>
            <a:chExt cx="76200" cy="1383030"/>
          </a:xfrm>
        </p:grpSpPr>
        <p:sp>
          <p:nvSpPr>
            <p:cNvPr id="16" name="object 16"/>
            <p:cNvSpPr/>
            <p:nvPr/>
          </p:nvSpPr>
          <p:spPr>
            <a:xfrm>
              <a:off x="8673846" y="4493514"/>
              <a:ext cx="635" cy="1301115"/>
            </a:xfrm>
            <a:custGeom>
              <a:avLst/>
              <a:gdLst/>
              <a:ahLst/>
              <a:cxnLst/>
              <a:rect l="l" t="t" r="r" b="b"/>
              <a:pathLst>
                <a:path w="634" h="1301114">
                  <a:moveTo>
                    <a:pt x="0" y="1301051"/>
                  </a:moveTo>
                  <a:lnTo>
                    <a:pt x="355" y="0"/>
                  </a:lnTo>
                </a:path>
              </a:pathLst>
            </a:custGeom>
            <a:ln w="22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636393" y="442296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7807" y="0"/>
                  </a:moveTo>
                  <a:lnTo>
                    <a:pt x="0" y="75590"/>
                  </a:lnTo>
                  <a:lnTo>
                    <a:pt x="75603" y="75590"/>
                  </a:lnTo>
                  <a:lnTo>
                    <a:pt x="378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334" y="105384"/>
            <a:ext cx="317627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64590" marR="5080" indent="-1152525">
              <a:lnSpc>
                <a:spcPct val="100000"/>
              </a:lnSpc>
              <a:spcBef>
                <a:spcPts val="100"/>
              </a:spcBef>
            </a:pP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Avaliação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de Sinais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pc="-6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Apoio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77034" y="3141370"/>
            <a:ext cx="3505200" cy="967740"/>
            <a:chOff x="8177034" y="3141370"/>
            <a:chExt cx="3505200" cy="967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3006" y="3216948"/>
              <a:ext cx="3429000" cy="8920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034" y="3141370"/>
              <a:ext cx="3428631" cy="89171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177034" y="1467383"/>
            <a:ext cx="3505200" cy="831215"/>
            <a:chOff x="8177034" y="1467383"/>
            <a:chExt cx="3505200" cy="8312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3006" y="1542961"/>
              <a:ext cx="3429000" cy="7556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7034" y="1467383"/>
              <a:ext cx="3428631" cy="75526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178837" y="4960810"/>
            <a:ext cx="3505200" cy="892175"/>
            <a:chOff x="8178837" y="4960810"/>
            <a:chExt cx="3505200" cy="8921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4796" y="5036400"/>
              <a:ext cx="3429000" cy="8161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8837" y="4960810"/>
              <a:ext cx="3428631" cy="8157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99424" y="1467980"/>
            <a:ext cx="4582160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Dilatadas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ou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Midríase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939"/>
              </a:lnSpc>
              <a:spcBef>
                <a:spcPts val="135"/>
              </a:spcBef>
            </a:pP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3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Falta</a:t>
            </a:r>
            <a:r>
              <a:rPr dirty="0" sz="1800" spc="3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de</a:t>
            </a:r>
            <a:r>
              <a:rPr dirty="0" sz="1800" spc="3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oxigênio</a:t>
            </a:r>
            <a:r>
              <a:rPr dirty="0" sz="1800" spc="3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</a:t>
            </a:r>
            <a:r>
              <a:rPr dirty="0" sz="1800" spc="3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cérebro,</a:t>
            </a:r>
            <a:r>
              <a:rPr dirty="0" sz="1800" spc="3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choque,</a:t>
            </a:r>
            <a:r>
              <a:rPr dirty="0" sz="1800" spc="3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parada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cardíaca,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sangramento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medicamento.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9424" y="2947580"/>
            <a:ext cx="4586605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Contraídas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ou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Miose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939"/>
              </a:lnSpc>
              <a:spcBef>
                <a:spcPts val="135"/>
              </a:spcBef>
              <a:tabLst>
                <a:tab pos="231775" algn="l"/>
                <a:tab pos="920750" algn="l"/>
                <a:tab pos="1292225" algn="l"/>
                <a:tab pos="1878964" algn="l"/>
                <a:tab pos="2124710" algn="l"/>
                <a:tab pos="3590290" algn="l"/>
                <a:tab pos="3962400" algn="l"/>
              </a:tabLst>
            </a:pPr>
            <a:r>
              <a:rPr dirty="0" sz="1800">
                <a:latin typeface="Times New Roman"/>
                <a:cs typeface="Times New Roman"/>
              </a:rPr>
              <a:t>-	</a:t>
            </a:r>
            <a:r>
              <a:rPr dirty="0" sz="1800" spc="5">
                <a:latin typeface="Times New Roman"/>
                <a:cs typeface="Times New Roman"/>
              </a:rPr>
              <a:t>L</a:t>
            </a:r>
            <a:r>
              <a:rPr dirty="0" sz="1800" spc="-5">
                <a:latin typeface="Times New Roman"/>
                <a:cs typeface="Times New Roman"/>
              </a:rPr>
              <a:t>esã</a:t>
            </a:r>
            <a:r>
              <a:rPr dirty="0" sz="1800">
                <a:latin typeface="Times New Roman"/>
                <a:cs typeface="Times New Roman"/>
              </a:rPr>
              <a:t>o	no	</a:t>
            </a:r>
            <a:r>
              <a:rPr dirty="0" sz="1800" spc="-5">
                <a:latin typeface="Times New Roman"/>
                <a:cs typeface="Times New Roman"/>
              </a:rPr>
              <a:t>S</a:t>
            </a:r>
            <a:r>
              <a:rPr dirty="0" sz="1800" spc="-10">
                <a:latin typeface="Times New Roman"/>
                <a:cs typeface="Times New Roman"/>
              </a:rPr>
              <a:t>N</a:t>
            </a:r>
            <a:r>
              <a:rPr dirty="0" sz="1800">
                <a:latin typeface="Times New Roman"/>
                <a:cs typeface="Times New Roman"/>
              </a:rPr>
              <a:t>C	e	</a:t>
            </a:r>
            <a:r>
              <a:rPr dirty="0" sz="1800" spc="-5">
                <a:latin typeface="Times New Roman"/>
                <a:cs typeface="Times New Roman"/>
              </a:rPr>
              <a:t>m</a:t>
            </a:r>
            <a:r>
              <a:rPr dirty="0" sz="1800" spc="5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dic</a:t>
            </a:r>
            <a:r>
              <a:rPr dirty="0" sz="1800" spc="1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m</a:t>
            </a:r>
            <a:r>
              <a:rPr dirty="0" sz="1800" spc="5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ntos	ou	drog</a:t>
            </a:r>
            <a:r>
              <a:rPr dirty="0" sz="1800" spc="10"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s  </a:t>
            </a:r>
            <a:r>
              <a:rPr dirty="0" sz="1800" spc="-5">
                <a:latin typeface="Times New Roman"/>
                <a:cs typeface="Times New Roman"/>
              </a:rPr>
              <a:t>derivados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-5">
                <a:latin typeface="Times New Roman"/>
                <a:cs typeface="Times New Roman"/>
              </a:rPr>
              <a:t> opiáceos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9424" y="4673777"/>
            <a:ext cx="2667635" cy="54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A</a:t>
            </a:r>
            <a:r>
              <a:rPr dirty="0" sz="1800" spc="-15" b="1">
                <a:latin typeface="Times New Roman"/>
                <a:cs typeface="Times New Roman"/>
              </a:rPr>
              <a:t>s</a:t>
            </a:r>
            <a:r>
              <a:rPr dirty="0" sz="1800" spc="-5" b="1">
                <a:latin typeface="Times New Roman"/>
                <a:cs typeface="Times New Roman"/>
              </a:rPr>
              <a:t>sim</a:t>
            </a:r>
            <a:r>
              <a:rPr dirty="0" sz="1800" spc="10" b="1">
                <a:latin typeface="Times New Roman"/>
                <a:cs typeface="Times New Roman"/>
              </a:rPr>
              <a:t>é</a:t>
            </a:r>
            <a:r>
              <a:rPr dirty="0" sz="1800" b="1">
                <a:latin typeface="Times New Roman"/>
                <a:cs typeface="Times New Roman"/>
              </a:rPr>
              <a:t>tri</a:t>
            </a:r>
            <a:r>
              <a:rPr dirty="0" sz="1800" spc="10" b="1">
                <a:latin typeface="Times New Roman"/>
                <a:cs typeface="Times New Roman"/>
              </a:rPr>
              <a:t>c</a:t>
            </a:r>
            <a:r>
              <a:rPr dirty="0" sz="1800" b="1">
                <a:latin typeface="Times New Roman"/>
                <a:cs typeface="Times New Roman"/>
              </a:rPr>
              <a:t>as ou</a:t>
            </a:r>
            <a:r>
              <a:rPr dirty="0" sz="1800" spc="-1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Anisocor</a:t>
            </a:r>
            <a:r>
              <a:rPr dirty="0" sz="1800" spc="5" b="1">
                <a:latin typeface="Times New Roman"/>
                <a:cs typeface="Times New Roman"/>
              </a:rPr>
              <a:t>i</a:t>
            </a:r>
            <a:r>
              <a:rPr dirty="0" sz="1800" b="1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dirty="0" sz="1800" spc="-10">
                <a:latin typeface="Times New Roman"/>
                <a:cs typeface="Times New Roman"/>
              </a:rPr>
              <a:t>-Trauma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craniano.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6323" y="1703791"/>
            <a:ext cx="2430145" cy="266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15"/>
              </a:lnSpc>
            </a:pPr>
            <a:r>
              <a:rPr dirty="0" sz="1100">
                <a:latin typeface="Arial MT"/>
                <a:cs typeface="Arial MT"/>
              </a:rPr>
              <a:t>Esse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material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foi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desenvolvido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pela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 sz="1100" spc="-5">
                <a:latin typeface="Arial MT"/>
                <a:cs typeface="Arial MT"/>
              </a:rPr>
              <a:t>Escola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da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Prevenção.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 MT"/>
              <a:cs typeface="Arial MT"/>
            </a:endParaRPr>
          </a:p>
          <a:p>
            <a:pPr marR="44450">
              <a:lnSpc>
                <a:spcPct val="99500"/>
              </a:lnSpc>
            </a:pPr>
            <a:r>
              <a:rPr dirty="0" sz="1100">
                <a:latin typeface="Arial MT"/>
                <a:cs typeface="Arial MT"/>
              </a:rPr>
              <a:t>Caso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você</a:t>
            </a:r>
            <a:r>
              <a:rPr dirty="0" sz="1100" spc="-5">
                <a:latin typeface="Arial MT"/>
                <a:cs typeface="Arial MT"/>
              </a:rPr>
              <a:t> tenha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adquirido em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nosso 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site,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ótimo.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Obrigado</a:t>
            </a:r>
            <a:r>
              <a:rPr dirty="0" sz="1100">
                <a:latin typeface="Arial MT"/>
                <a:cs typeface="Arial MT"/>
              </a:rPr>
              <a:t> por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apoiar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nossa </a:t>
            </a:r>
            <a:r>
              <a:rPr dirty="0" sz="1100" spc="-29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missão.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R="38100">
              <a:lnSpc>
                <a:spcPct val="100000"/>
              </a:lnSpc>
            </a:pPr>
            <a:r>
              <a:rPr dirty="0" sz="1100" spc="-5">
                <a:latin typeface="Arial MT"/>
                <a:cs typeface="Arial MT"/>
              </a:rPr>
              <a:t>Conheça mais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produtos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em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nosso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site </a:t>
            </a:r>
            <a:r>
              <a:rPr dirty="0" sz="1100" spc="-29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  <a:hlinkClick r:id="rId2"/>
              </a:rPr>
              <a:t>www.escoladaprevencao.com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 MT"/>
              <a:cs typeface="Arial MT"/>
            </a:endParaRPr>
          </a:p>
          <a:p>
            <a:pPr marR="86360">
              <a:lnSpc>
                <a:spcPct val="100000"/>
              </a:lnSpc>
            </a:pPr>
            <a:r>
              <a:rPr dirty="0" sz="1100" spc="-5">
                <a:latin typeface="Arial MT"/>
                <a:cs typeface="Arial MT"/>
              </a:rPr>
              <a:t>Ajude </a:t>
            </a:r>
            <a:r>
              <a:rPr dirty="0" sz="1100">
                <a:latin typeface="Arial MT"/>
                <a:cs typeface="Arial MT"/>
              </a:rPr>
              <a:t>as empresas </a:t>
            </a:r>
            <a:r>
              <a:rPr dirty="0" sz="1100" spc="-5">
                <a:latin typeface="Arial MT"/>
                <a:cs typeface="Arial MT"/>
              </a:rPr>
              <a:t>brasileiras que </a:t>
            </a:r>
            <a:r>
              <a:rPr dirty="0" sz="1100">
                <a:latin typeface="Arial MT"/>
                <a:cs typeface="Arial MT"/>
              </a:rPr>
              <a:t>se </a:t>
            </a:r>
            <a:r>
              <a:rPr dirty="0" sz="1100" spc="-29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dedicam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 </a:t>
            </a:r>
            <a:r>
              <a:rPr dirty="0" sz="1100" spc="-5">
                <a:latin typeface="Arial MT"/>
                <a:cs typeface="Arial MT"/>
              </a:rPr>
              <a:t>produção de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conteúdo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na </a:t>
            </a:r>
            <a:r>
              <a:rPr dirty="0" sz="1100">
                <a:latin typeface="Arial MT"/>
                <a:cs typeface="Arial MT"/>
              </a:rPr>
              <a:t> área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 </a:t>
            </a:r>
            <a:r>
              <a:rPr dirty="0" sz="1100" spc="-5">
                <a:latin typeface="Arial MT"/>
                <a:cs typeface="Arial MT"/>
              </a:rPr>
              <a:t>segurança do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trabalho.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 sz="1100" spc="-5">
                <a:latin typeface="Arial MT"/>
                <a:cs typeface="Arial MT"/>
              </a:rPr>
              <a:t>Obrigado!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Herbert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Bento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da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Escola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da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Prevenção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84718" y="12"/>
            <a:ext cx="3046095" cy="6858000"/>
          </a:xfrm>
          <a:custGeom>
            <a:avLst/>
            <a:gdLst/>
            <a:ahLst/>
            <a:cxnLst/>
            <a:rect l="l" t="t" r="r" b="b"/>
            <a:pathLst>
              <a:path w="3046095" h="6858000">
                <a:moveTo>
                  <a:pt x="3045955" y="6857631"/>
                </a:moveTo>
                <a:lnTo>
                  <a:pt x="0" y="6857631"/>
                </a:lnTo>
                <a:lnTo>
                  <a:pt x="0" y="0"/>
                </a:lnTo>
                <a:lnTo>
                  <a:pt x="3045955" y="0"/>
                </a:lnTo>
                <a:lnTo>
                  <a:pt x="3045955" y="6857631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3694" y="2565260"/>
            <a:ext cx="568071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E3E3E"/>
                </a:solidFill>
                <a:latin typeface="Times New Roman"/>
                <a:cs typeface="Times New Roman"/>
              </a:rPr>
              <a:t>Definição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É o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pronto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atendimento a partir de um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sinistro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até a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chegada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 de uma equipe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especializada. Não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é um atendimento 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médico,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 porém representa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a diferença</a:t>
            </a:r>
            <a:r>
              <a:rPr dirty="0" sz="1800" spc="1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entre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a</a:t>
            </a:r>
            <a:r>
              <a:rPr dirty="0" sz="1800" spc="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vida</a:t>
            </a:r>
            <a:r>
              <a:rPr dirty="0" sz="1800" spc="-1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e</a:t>
            </a:r>
            <a:r>
              <a:rPr dirty="0" sz="1800" spc="1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a</a:t>
            </a:r>
            <a:r>
              <a:rPr dirty="0" sz="1800" spc="-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E3E3E"/>
                </a:solidFill>
                <a:latin typeface="Times New Roman"/>
                <a:cs typeface="Times New Roman"/>
              </a:rPr>
              <a:t>morte.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3694" y="931938"/>
            <a:ext cx="415671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PRIMEIROS</a:t>
            </a:r>
            <a:r>
              <a:rPr dirty="0" spc="-50"/>
              <a:t> </a:t>
            </a:r>
            <a:r>
              <a:rPr dirty="0" spc="-10"/>
              <a:t>SOCORROS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036" y="1463763"/>
            <a:ext cx="4262031" cy="31647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334" y="105384"/>
            <a:ext cx="317627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64590" marR="5080" indent="-1152525">
              <a:lnSpc>
                <a:spcPct val="100000"/>
              </a:lnSpc>
              <a:spcBef>
                <a:spcPts val="100"/>
              </a:spcBef>
            </a:pP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Avaliação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de Sinais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pc="-6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Apoio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9424" y="1467980"/>
            <a:ext cx="4586605" cy="2518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Cor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da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Pele</a:t>
            </a:r>
            <a:endParaRPr sz="1800">
              <a:latin typeface="Times New Roman"/>
              <a:cs typeface="Times New Roman"/>
            </a:endParaRPr>
          </a:p>
          <a:p>
            <a:pPr marL="297815" indent="-285750">
              <a:lnSpc>
                <a:spcPts val="2050"/>
              </a:lnSpc>
              <a:spcBef>
                <a:spcPts val="1720"/>
              </a:spcBef>
              <a:buFont typeface="Arial MT"/>
              <a:buChar char="-"/>
              <a:tabLst>
                <a:tab pos="297815" algn="l"/>
                <a:tab pos="298450" algn="l"/>
              </a:tabLst>
            </a:pPr>
            <a:r>
              <a:rPr dirty="0" sz="1800" spc="-5">
                <a:latin typeface="Times New Roman"/>
                <a:cs typeface="Times New Roman"/>
              </a:rPr>
              <a:t>Cor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azulada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cianótica</a:t>
            </a:r>
            <a:endParaRPr sz="1800">
              <a:latin typeface="Times New Roman"/>
              <a:cs typeface="Times New Roman"/>
            </a:endParaRPr>
          </a:p>
          <a:p>
            <a:pPr marL="12700" marR="8255">
              <a:lnSpc>
                <a:spcPts val="1950"/>
              </a:lnSpc>
              <a:spcBef>
                <a:spcPts val="130"/>
              </a:spcBef>
            </a:pPr>
            <a:r>
              <a:rPr dirty="0" sz="1800" spc="-5">
                <a:latin typeface="Times New Roman"/>
                <a:cs typeface="Times New Roman"/>
              </a:rPr>
              <a:t>Sinal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insuficiência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respiratória,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presença</a:t>
            </a:r>
            <a:r>
              <a:rPr dirty="0" sz="1800" spc="459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gás </a:t>
            </a:r>
            <a:r>
              <a:rPr dirty="0" sz="1800" spc="-5">
                <a:latin typeface="Times New Roman"/>
                <a:cs typeface="Times New Roman"/>
              </a:rPr>
              <a:t>carbônico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 </a:t>
            </a:r>
            <a:r>
              <a:rPr dirty="0" sz="1800" spc="-5">
                <a:latin typeface="Times New Roman"/>
                <a:cs typeface="Times New Roman"/>
              </a:rPr>
              <a:t>organismo.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97815" indent="-285750">
              <a:lnSpc>
                <a:spcPts val="2050"/>
              </a:lnSpc>
              <a:spcBef>
                <a:spcPts val="1330"/>
              </a:spcBef>
              <a:buFont typeface="Arial MT"/>
              <a:buChar char="-"/>
              <a:tabLst>
                <a:tab pos="297815" algn="l"/>
                <a:tab pos="298450" algn="l"/>
              </a:tabLst>
            </a:pPr>
            <a:r>
              <a:rPr dirty="0" sz="1800" spc="-5">
                <a:latin typeface="Times New Roman"/>
                <a:cs typeface="Times New Roman"/>
              </a:rPr>
              <a:t>Pálida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939"/>
              </a:lnSpc>
              <a:spcBef>
                <a:spcPts val="135"/>
              </a:spcBef>
              <a:tabLst>
                <a:tab pos="911860" algn="l"/>
                <a:tab pos="2219325" algn="l"/>
                <a:tab pos="2585085" algn="l"/>
                <a:tab pos="3612515" algn="l"/>
                <a:tab pos="4065904" algn="l"/>
              </a:tabLst>
            </a:pPr>
            <a:r>
              <a:rPr dirty="0" sz="1800" spc="-5">
                <a:latin typeface="Times New Roman"/>
                <a:cs typeface="Times New Roman"/>
              </a:rPr>
              <a:t>Po</a:t>
            </a:r>
            <a:r>
              <a:rPr dirty="0" sz="1800" spc="-15">
                <a:latin typeface="Times New Roman"/>
                <a:cs typeface="Times New Roman"/>
              </a:rPr>
              <a:t>s</a:t>
            </a:r>
            <a:r>
              <a:rPr dirty="0" sz="1800" spc="-5">
                <a:latin typeface="Times New Roman"/>
                <a:cs typeface="Times New Roman"/>
              </a:rPr>
              <a:t>sív</a:t>
            </a:r>
            <a:r>
              <a:rPr dirty="0" sz="1800" spc="10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l	</a:t>
            </a:r>
            <a:r>
              <a:rPr dirty="0" sz="1800" spc="-15">
                <a:latin typeface="Times New Roman"/>
                <a:cs typeface="Times New Roman"/>
              </a:rPr>
              <a:t>s</a:t>
            </a:r>
            <a:r>
              <a:rPr dirty="0" sz="1800" spc="5"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ngram</a:t>
            </a:r>
            <a:r>
              <a:rPr dirty="0" sz="1800" spc="10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nto	ou	obstru</a:t>
            </a:r>
            <a:r>
              <a:rPr dirty="0" sz="1800" spc="10">
                <a:latin typeface="Times New Roman"/>
                <a:cs typeface="Times New Roman"/>
              </a:rPr>
              <a:t>ç</a:t>
            </a:r>
            <a:r>
              <a:rPr dirty="0" sz="1800" spc="-5">
                <a:latin typeface="Times New Roman"/>
                <a:cs typeface="Times New Roman"/>
              </a:rPr>
              <a:t>ã</a:t>
            </a:r>
            <a:r>
              <a:rPr dirty="0" sz="1800">
                <a:latin typeface="Times New Roman"/>
                <a:cs typeface="Times New Roman"/>
              </a:rPr>
              <a:t>o	dos	</a:t>
            </a:r>
            <a:r>
              <a:rPr dirty="0" sz="1800" spc="5">
                <a:latin typeface="Times New Roman"/>
                <a:cs typeface="Times New Roman"/>
              </a:rPr>
              <a:t>v</a:t>
            </a:r>
            <a:r>
              <a:rPr dirty="0" sz="1800" spc="-5">
                <a:latin typeface="Times New Roman"/>
                <a:cs typeface="Times New Roman"/>
              </a:rPr>
              <a:t>as</a:t>
            </a:r>
            <a:r>
              <a:rPr dirty="0" sz="1800" spc="-15">
                <a:latin typeface="Times New Roman"/>
                <a:cs typeface="Times New Roman"/>
              </a:rPr>
              <a:t>o</a:t>
            </a:r>
            <a:r>
              <a:rPr dirty="0" sz="1800">
                <a:latin typeface="Times New Roman"/>
                <a:cs typeface="Times New Roman"/>
              </a:rPr>
              <a:t>s  </a:t>
            </a:r>
            <a:r>
              <a:rPr dirty="0" sz="1800" spc="-5">
                <a:latin typeface="Times New Roman"/>
                <a:cs typeface="Times New Roman"/>
              </a:rPr>
              <a:t>sanguíneos </a:t>
            </a:r>
            <a:r>
              <a:rPr dirty="0" sz="1800">
                <a:latin typeface="Times New Roman"/>
                <a:cs typeface="Times New Roman"/>
              </a:rPr>
              <a:t>para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área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pálida.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236" y="1466989"/>
            <a:ext cx="4828324" cy="36208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346" y="318858"/>
            <a:ext cx="232981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Avaliando</a:t>
            </a:r>
            <a:r>
              <a:rPr dirty="0" spc="-10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ABCD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0655" y="1317142"/>
            <a:ext cx="4864100" cy="1252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A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10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Ai</a:t>
            </a:r>
            <a:r>
              <a:rPr dirty="0" sz="1800" spc="10" b="1">
                <a:latin typeface="Times New Roman"/>
                <a:cs typeface="Times New Roman"/>
              </a:rPr>
              <a:t>r</a:t>
            </a:r>
            <a:r>
              <a:rPr dirty="0" sz="1800" spc="-10" b="1">
                <a:latin typeface="Times New Roman"/>
                <a:cs typeface="Times New Roman"/>
              </a:rPr>
              <a:t>w</a:t>
            </a:r>
            <a:r>
              <a:rPr dirty="0" sz="1800" b="1">
                <a:latin typeface="Times New Roman"/>
                <a:cs typeface="Times New Roman"/>
              </a:rPr>
              <a:t>ay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75" b="1">
                <a:latin typeface="Times New Roman"/>
                <a:cs typeface="Times New Roman"/>
              </a:rPr>
              <a:t>V</a:t>
            </a:r>
            <a:r>
              <a:rPr dirty="0" sz="1800" spc="5" b="1">
                <a:latin typeface="Times New Roman"/>
                <a:cs typeface="Times New Roman"/>
              </a:rPr>
              <a:t>i</a:t>
            </a:r>
            <a:r>
              <a:rPr dirty="0" sz="1800" b="1">
                <a:latin typeface="Times New Roman"/>
                <a:cs typeface="Times New Roman"/>
              </a:rPr>
              <a:t>a</a:t>
            </a:r>
            <a:r>
              <a:rPr dirty="0" sz="1800" spc="-10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A</a:t>
            </a:r>
            <a:r>
              <a:rPr dirty="0" sz="1800" spc="5" b="1">
                <a:latin typeface="Times New Roman"/>
                <a:cs typeface="Times New Roman"/>
              </a:rPr>
              <a:t>é</a:t>
            </a:r>
            <a:r>
              <a:rPr dirty="0" sz="1800" spc="-30" b="1">
                <a:latin typeface="Times New Roman"/>
                <a:cs typeface="Times New Roman"/>
              </a:rPr>
              <a:t>r</a:t>
            </a:r>
            <a:r>
              <a:rPr dirty="0" sz="1800" spc="-5" b="1">
                <a:latin typeface="Times New Roman"/>
                <a:cs typeface="Times New Roman"/>
              </a:rPr>
              <a:t>ea</a:t>
            </a:r>
            <a:endParaRPr sz="1800">
              <a:latin typeface="Times New Roman"/>
              <a:cs typeface="Times New Roman"/>
            </a:endParaRPr>
          </a:p>
          <a:p>
            <a:pPr algn="ctr" marL="12700" marR="5080" indent="-1905">
              <a:lnSpc>
                <a:spcPts val="1939"/>
              </a:lnSpc>
              <a:spcBef>
                <a:spcPts val="1705"/>
              </a:spcBef>
            </a:pPr>
            <a:r>
              <a:rPr dirty="0" sz="1800">
                <a:latin typeface="Times New Roman"/>
                <a:cs typeface="Times New Roman"/>
              </a:rPr>
              <a:t>A </a:t>
            </a:r>
            <a:r>
              <a:rPr dirty="0" sz="1800" spc="-5">
                <a:latin typeface="Times New Roman"/>
                <a:cs typeface="Times New Roman"/>
              </a:rPr>
              <a:t>cabeça </a:t>
            </a:r>
            <a:r>
              <a:rPr dirty="0" sz="1800">
                <a:latin typeface="Times New Roman"/>
                <a:cs typeface="Times New Roman"/>
              </a:rPr>
              <a:t>e o pescoço deverão </a:t>
            </a:r>
            <a:r>
              <a:rPr dirty="0" sz="1800" spc="-5">
                <a:latin typeface="Times New Roman"/>
                <a:cs typeface="Times New Roman"/>
              </a:rPr>
              <a:t>ser mantidas em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alinhamento</a:t>
            </a:r>
            <a:r>
              <a:rPr dirty="0" sz="1800">
                <a:latin typeface="Times New Roman"/>
                <a:cs typeface="Times New Roman"/>
              </a:rPr>
              <a:t> 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somente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queixo 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maxilar </a:t>
            </a:r>
            <a:r>
              <a:rPr dirty="0" sz="1800" spc="-5">
                <a:latin typeface="Times New Roman"/>
                <a:cs typeface="Times New Roman"/>
              </a:rPr>
              <a:t>deverão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ser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colocados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para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frente.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003" y="3141002"/>
            <a:ext cx="6138722" cy="30383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346" y="318858"/>
            <a:ext cx="232981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Avaliando</a:t>
            </a:r>
            <a:r>
              <a:rPr dirty="0" spc="-10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ABCD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0218" y="1797024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376" y="1346301"/>
            <a:ext cx="6675120" cy="100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00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B –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Breathing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Ventilação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oxigenação</a:t>
            </a:r>
            <a:endParaRPr sz="1800">
              <a:latin typeface="Times New Roman"/>
              <a:cs typeface="Times New Roman"/>
            </a:endParaRPr>
          </a:p>
          <a:p>
            <a:pPr marL="12700" marR="5080" indent="64769">
              <a:lnSpc>
                <a:spcPts val="1939"/>
              </a:lnSpc>
              <a:spcBef>
                <a:spcPts val="1705"/>
              </a:spcBef>
            </a:pPr>
            <a:r>
              <a:rPr dirty="0" sz="1800" spc="-25">
                <a:latin typeface="Times New Roman"/>
                <a:cs typeface="Times New Roman"/>
              </a:rPr>
              <a:t>Verifique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existe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algum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corpo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estranho </a:t>
            </a:r>
            <a:r>
              <a:rPr dirty="0" sz="1800">
                <a:latin typeface="Times New Roman"/>
                <a:cs typeface="Times New Roman"/>
              </a:rPr>
              <a:t>na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cavidade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oral,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retirando-o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realizando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varredura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digital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(somente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se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 </a:t>
            </a:r>
            <a:r>
              <a:rPr dirty="0" sz="1800" spc="-5">
                <a:latin typeface="Times New Roman"/>
                <a:cs typeface="Times New Roman"/>
              </a:rPr>
              <a:t>vítima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estiver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inconsciente).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654" y="2536101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4938" y="2545105"/>
            <a:ext cx="6334125" cy="5461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866264" marR="5080" indent="-1854200">
              <a:lnSpc>
                <a:spcPts val="1939"/>
              </a:lnSpc>
              <a:spcBef>
                <a:spcPts val="345"/>
              </a:spcBef>
            </a:pPr>
            <a:r>
              <a:rPr dirty="0" sz="1800" spc="-25">
                <a:latin typeface="Times New Roman"/>
                <a:cs typeface="Times New Roman"/>
              </a:rPr>
              <a:t>Verifique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ela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respira,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VER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-5">
                <a:latin typeface="Times New Roman"/>
                <a:cs typeface="Times New Roman"/>
              </a:rPr>
              <a:t> OUVIR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SENTIR;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negativo,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faça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respiração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boca-máscara.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6036" y="3428644"/>
            <a:ext cx="5719317" cy="31985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346" y="318858"/>
            <a:ext cx="232981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Avaliando</a:t>
            </a:r>
            <a:r>
              <a:rPr dirty="0" spc="-10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ABCD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8782" y="1467980"/>
            <a:ext cx="6439535" cy="134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4828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C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Circulation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circulação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70"/>
              </a:spcBef>
            </a:pPr>
            <a:r>
              <a:rPr dirty="0" sz="1800" spc="-20">
                <a:latin typeface="Arial MT"/>
                <a:cs typeface="Arial MT"/>
              </a:rPr>
              <a:t>Verifique</a:t>
            </a:r>
            <a:r>
              <a:rPr dirty="0" sz="1800">
                <a:latin typeface="Arial MT"/>
                <a:cs typeface="Arial MT"/>
              </a:rPr>
              <a:t> o </a:t>
            </a:r>
            <a:r>
              <a:rPr dirty="0" sz="1800" spc="-10">
                <a:latin typeface="Arial MT"/>
                <a:cs typeface="Arial MT"/>
              </a:rPr>
              <a:t>pulso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radial,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ausente,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verifique</a:t>
            </a:r>
            <a:r>
              <a:rPr dirty="0" sz="1800">
                <a:latin typeface="Arial MT"/>
                <a:cs typeface="Arial MT"/>
              </a:rPr>
              <a:t> o </a:t>
            </a:r>
            <a:r>
              <a:rPr dirty="0" sz="1800" spc="-10">
                <a:latin typeface="Arial MT"/>
                <a:cs typeface="Arial MT"/>
              </a:rPr>
              <a:t>pulso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carotídeo.</a:t>
            </a:r>
            <a:endParaRPr sz="1800">
              <a:latin typeface="Arial MT"/>
              <a:cs typeface="Arial MT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5">
                <a:latin typeface="Arial MT"/>
                <a:cs typeface="Arial MT"/>
              </a:rPr>
              <a:t>Caso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ausente,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inicie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compressão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cardíaca.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330" y="3002038"/>
            <a:ext cx="7048941" cy="35963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346" y="318858"/>
            <a:ext cx="232981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Avaliando</a:t>
            </a:r>
            <a:r>
              <a:rPr dirty="0" spc="-10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ABCD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5981" y="1667421"/>
            <a:ext cx="3791585" cy="243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5865" marR="382905" indent="-10718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D – </a:t>
            </a:r>
            <a:r>
              <a:rPr dirty="0" sz="1800" spc="-5" b="1">
                <a:latin typeface="Times New Roman"/>
                <a:cs typeface="Times New Roman"/>
              </a:rPr>
              <a:t>Desfibrilation </a:t>
            </a:r>
            <a:r>
              <a:rPr dirty="0" sz="1800" b="1">
                <a:latin typeface="Times New Roman"/>
                <a:cs typeface="Times New Roman"/>
              </a:rPr>
              <a:t>– </a:t>
            </a:r>
            <a:r>
              <a:rPr dirty="0" sz="1800" spc="-5" b="1">
                <a:latin typeface="Times New Roman"/>
                <a:cs typeface="Times New Roman"/>
              </a:rPr>
              <a:t>Desfibrilação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Ventricular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 indent="63500">
              <a:lnSpc>
                <a:spcPct val="100000"/>
              </a:lnSpc>
              <a:spcBef>
                <a:spcPts val="1530"/>
              </a:spcBef>
            </a:pPr>
            <a:r>
              <a:rPr dirty="0" sz="1800" spc="-5">
                <a:latin typeface="Arial MT"/>
                <a:cs typeface="Arial MT"/>
              </a:rPr>
              <a:t>Está presente </a:t>
            </a:r>
            <a:r>
              <a:rPr dirty="0" sz="1800" spc="-10">
                <a:latin typeface="Arial MT"/>
                <a:cs typeface="Arial MT"/>
              </a:rPr>
              <a:t>em </a:t>
            </a:r>
            <a:r>
              <a:rPr dirty="0" sz="1800" spc="-5">
                <a:latin typeface="Arial MT"/>
                <a:cs typeface="Arial MT"/>
              </a:rPr>
              <a:t>muitas vítimas </a:t>
            </a:r>
            <a:r>
              <a:rPr dirty="0" sz="1800" spc="-10">
                <a:latin typeface="Arial MT"/>
                <a:cs typeface="Arial MT"/>
              </a:rPr>
              <a:t>por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parada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cardíaca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10">
                <a:latin typeface="Arial MT"/>
                <a:cs typeface="Arial MT"/>
              </a:rPr>
              <a:t> choque </a:t>
            </a:r>
            <a:r>
              <a:rPr dirty="0" sz="1800" spc="-5">
                <a:latin typeface="Arial MT"/>
                <a:cs typeface="Arial MT"/>
              </a:rPr>
              <a:t>elétrico.</a:t>
            </a:r>
            <a:endParaRPr sz="1800">
              <a:latin typeface="Arial MT"/>
              <a:cs typeface="Arial MT"/>
            </a:endParaRPr>
          </a:p>
          <a:p>
            <a:pPr marL="194945" marR="207645" indent="86360">
              <a:lnSpc>
                <a:spcPct val="100000"/>
              </a:lnSpc>
            </a:pPr>
            <a:r>
              <a:rPr dirty="0" sz="1800" spc="-10">
                <a:latin typeface="Arial MT"/>
                <a:cs typeface="Arial MT"/>
              </a:rPr>
              <a:t>Deverá </a:t>
            </a:r>
            <a:r>
              <a:rPr dirty="0" sz="1800" spc="-5">
                <a:latin typeface="Arial MT"/>
                <a:cs typeface="Arial MT"/>
              </a:rPr>
              <a:t>ser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usado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desfibrilador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(cardioversor</a:t>
            </a:r>
            <a:r>
              <a:rPr dirty="0" sz="1800" spc="-10">
                <a:latin typeface="Arial MT"/>
                <a:cs typeface="Arial MT"/>
              </a:rPr>
              <a:t> elétrico),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fim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 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estabelecer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ritmo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cardíaco.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885" y="1229753"/>
            <a:ext cx="5206314" cy="39391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6214" y="318858"/>
            <a:ext cx="15849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dirty="0" spc="-80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333" y="1522557"/>
            <a:ext cx="8981985" cy="44577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821" y="318858"/>
            <a:ext cx="152590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Ventilação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4583" y="1453934"/>
            <a:ext cx="343407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latin typeface="Arial MT"/>
                <a:cs typeface="Arial MT"/>
              </a:rPr>
              <a:t>Volume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Respiratório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no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adulto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5304" y="2576779"/>
            <a:ext cx="3941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Volume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corrente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em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uma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inspiração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9102" y="2576779"/>
            <a:ext cx="735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500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6237" y="3239274"/>
            <a:ext cx="6659880" cy="1002665"/>
          </a:xfrm>
          <a:custGeom>
            <a:avLst/>
            <a:gdLst/>
            <a:ahLst/>
            <a:cxnLst/>
            <a:rect l="l" t="t" r="r" b="b"/>
            <a:pathLst>
              <a:path w="6659880" h="1002664">
                <a:moveTo>
                  <a:pt x="6659639" y="0"/>
                </a:moveTo>
                <a:lnTo>
                  <a:pt x="5262486" y="0"/>
                </a:lnTo>
                <a:lnTo>
                  <a:pt x="0" y="0"/>
                </a:lnTo>
                <a:lnTo>
                  <a:pt x="0" y="1002245"/>
                </a:lnTo>
                <a:lnTo>
                  <a:pt x="5262486" y="1002245"/>
                </a:lnTo>
                <a:lnTo>
                  <a:pt x="6659639" y="1002245"/>
                </a:lnTo>
                <a:lnTo>
                  <a:pt x="6659639" y="0"/>
                </a:lnTo>
                <a:close/>
              </a:path>
            </a:pathLst>
          </a:custGeom>
          <a:solidFill>
            <a:srgbClr val="4371C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66237" y="3579024"/>
            <a:ext cx="6659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4745">
              <a:lnSpc>
                <a:spcPct val="100000"/>
              </a:lnSpc>
              <a:spcBef>
                <a:spcPts val="100"/>
              </a:spcBef>
              <a:tabLst>
                <a:tab pos="5509895" algn="l"/>
              </a:tabLst>
            </a:pPr>
            <a:r>
              <a:rPr dirty="0" sz="1800" spc="-25" b="1">
                <a:latin typeface="Arial"/>
                <a:cs typeface="Arial"/>
              </a:rPr>
              <a:t>Volume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reserva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inspiratória	3.000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177" y="4652174"/>
            <a:ext cx="4239895" cy="5549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29209">
              <a:lnSpc>
                <a:spcPts val="2010"/>
              </a:lnSpc>
              <a:spcBef>
                <a:spcPts val="290"/>
              </a:spcBef>
            </a:pPr>
            <a:r>
              <a:rPr dirty="0" sz="1800" spc="-30" b="1">
                <a:latin typeface="Arial"/>
                <a:cs typeface="Arial"/>
              </a:rPr>
              <a:t>Volume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residual que </a:t>
            </a:r>
            <a:r>
              <a:rPr dirty="0" sz="1800" spc="-10" b="1">
                <a:latin typeface="Arial"/>
                <a:cs typeface="Arial"/>
              </a:rPr>
              <a:t>permanecem </a:t>
            </a:r>
            <a:r>
              <a:rPr dirty="0" sz="1800" spc="-5" b="1">
                <a:latin typeface="Arial"/>
                <a:cs typeface="Arial"/>
              </a:rPr>
              <a:t>nos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alvéolos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bronquíolos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após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expiração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4055" y="4778895"/>
            <a:ext cx="925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1.200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6237" y="2237041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638" y="0"/>
                </a:lnTo>
              </a:path>
            </a:pathLst>
          </a:custGeom>
          <a:ln w="10796">
            <a:solidFill>
              <a:srgbClr val="4371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66237" y="3239274"/>
            <a:ext cx="6659880" cy="1002665"/>
          </a:xfrm>
          <a:custGeom>
            <a:avLst/>
            <a:gdLst/>
            <a:ahLst/>
            <a:cxnLst/>
            <a:rect l="l" t="t" r="r" b="b"/>
            <a:pathLst>
              <a:path w="6659880" h="1002664">
                <a:moveTo>
                  <a:pt x="0" y="0"/>
                </a:moveTo>
                <a:lnTo>
                  <a:pt x="6659638" y="0"/>
                </a:lnTo>
              </a:path>
              <a:path w="6659880" h="1002664">
                <a:moveTo>
                  <a:pt x="0" y="1002245"/>
                </a:moveTo>
                <a:lnTo>
                  <a:pt x="6659638" y="1002245"/>
                </a:lnTo>
              </a:path>
            </a:pathLst>
          </a:custGeom>
          <a:ln w="10796">
            <a:solidFill>
              <a:srgbClr val="4371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66237" y="5641556"/>
            <a:ext cx="6659880" cy="0"/>
          </a:xfrm>
          <a:custGeom>
            <a:avLst/>
            <a:gdLst/>
            <a:ahLst/>
            <a:cxnLst/>
            <a:rect l="l" t="t" r="r" b="b"/>
            <a:pathLst>
              <a:path w="6659880" h="0">
                <a:moveTo>
                  <a:pt x="0" y="0"/>
                </a:moveTo>
                <a:lnTo>
                  <a:pt x="6659638" y="0"/>
                </a:lnTo>
              </a:path>
            </a:pathLst>
          </a:custGeom>
          <a:ln w="10796">
            <a:solidFill>
              <a:srgbClr val="4371C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6214" y="318858"/>
            <a:ext cx="15849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dirty="0" spc="-80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2463" y="1626742"/>
            <a:ext cx="410717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Obstrução das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vias </a:t>
            </a:r>
            <a:r>
              <a:rPr dirty="0" sz="1800" spc="-10" b="1">
                <a:latin typeface="Times New Roman"/>
                <a:cs typeface="Times New Roman"/>
              </a:rPr>
              <a:t>aéreas superiores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Sinais, </a:t>
            </a:r>
            <a:r>
              <a:rPr dirty="0" sz="1800">
                <a:latin typeface="Times New Roman"/>
                <a:cs typeface="Times New Roman"/>
              </a:rPr>
              <a:t>sintomas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-5">
                <a:latin typeface="Times New Roman"/>
                <a:cs typeface="Times New Roman"/>
              </a:rPr>
              <a:t> causas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2463" y="2437104"/>
            <a:ext cx="106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8301" y="2449703"/>
            <a:ext cx="328993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8775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Dificuldade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respiratória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Ansiedade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Ronco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queda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da</a:t>
            </a:r>
            <a:r>
              <a:rPr dirty="0" sz="1800" spc="-5">
                <a:latin typeface="Times New Roman"/>
                <a:cs typeface="Times New Roman"/>
              </a:rPr>
              <a:t> língua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Times New Roman"/>
                <a:cs typeface="Times New Roman"/>
              </a:rPr>
              <a:t>Gorgolejo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sangue,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saliva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vômito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Pequenos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objetos,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próteses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dentes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39954" y="1267917"/>
            <a:ext cx="4658360" cy="4240530"/>
            <a:chOff x="6339954" y="1267917"/>
            <a:chExt cx="4658360" cy="42405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9954" y="1267917"/>
              <a:ext cx="4657745" cy="38062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9882" y="3305149"/>
              <a:ext cx="1086840" cy="22028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58000" y="3516122"/>
              <a:ext cx="871219" cy="1891030"/>
            </a:xfrm>
            <a:custGeom>
              <a:avLst/>
              <a:gdLst/>
              <a:ahLst/>
              <a:cxnLst/>
              <a:rect l="l" t="t" r="r" b="b"/>
              <a:pathLst>
                <a:path w="871220" h="1891029">
                  <a:moveTo>
                    <a:pt x="0" y="1890712"/>
                  </a:moveTo>
                  <a:lnTo>
                    <a:pt x="870839" y="0"/>
                  </a:lnTo>
                </a:path>
              </a:pathLst>
            </a:custGeom>
            <a:ln w="7631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18323" y="3322078"/>
              <a:ext cx="208279" cy="256540"/>
            </a:xfrm>
            <a:custGeom>
              <a:avLst/>
              <a:gdLst/>
              <a:ahLst/>
              <a:cxnLst/>
              <a:rect l="l" t="t" r="r" b="b"/>
              <a:pathLst>
                <a:path w="208279" h="256539">
                  <a:moveTo>
                    <a:pt x="199796" y="0"/>
                  </a:moveTo>
                  <a:lnTo>
                    <a:pt x="0" y="160197"/>
                  </a:lnTo>
                  <a:lnTo>
                    <a:pt x="208076" y="255955"/>
                  </a:lnTo>
                  <a:lnTo>
                    <a:pt x="19979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6214" y="318858"/>
            <a:ext cx="15849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dirty="0" spc="-80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2463" y="1715655"/>
            <a:ext cx="106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9736" y="1454302"/>
            <a:ext cx="428180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0106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Sinais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insuficiência </a:t>
            </a:r>
            <a:r>
              <a:rPr dirty="0" sz="1800" spc="-10" b="1">
                <a:latin typeface="Times New Roman"/>
                <a:cs typeface="Times New Roman"/>
              </a:rPr>
              <a:t>respiratória</a:t>
            </a:r>
            <a:endParaRPr sz="1800">
              <a:latin typeface="Times New Roman"/>
              <a:cs typeface="Times New Roman"/>
            </a:endParaRPr>
          </a:p>
          <a:p>
            <a:pPr algn="just" marL="12700" marR="174625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Narinas sempre expandidas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Respirando </a:t>
            </a:r>
            <a:r>
              <a:rPr dirty="0" sz="1800">
                <a:latin typeface="Times New Roman"/>
                <a:cs typeface="Times New Roman"/>
              </a:rPr>
              <a:t>forte pela boca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Ruídos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respiração</a:t>
            </a:r>
            <a:endParaRPr sz="1800">
              <a:latin typeface="Times New Roman"/>
              <a:cs typeface="Times New Roman"/>
            </a:endParaRPr>
          </a:p>
          <a:p>
            <a:pPr algn="just" marL="12700" marR="50927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Ritmo respiratório </a:t>
            </a:r>
            <a:r>
              <a:rPr dirty="0" sz="1800">
                <a:latin typeface="Times New Roman"/>
                <a:cs typeface="Times New Roman"/>
              </a:rPr>
              <a:t>irregular ou </a:t>
            </a:r>
            <a:r>
              <a:rPr dirty="0" sz="1800" spc="-5">
                <a:latin typeface="Times New Roman"/>
                <a:cs typeface="Times New Roman"/>
              </a:rPr>
              <a:t>acelerado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Inconsciência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78" y="318858"/>
            <a:ext cx="15081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Circulação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0395" y="2347556"/>
            <a:ext cx="2043430" cy="456565"/>
          </a:xfrm>
          <a:prstGeom prst="rect">
            <a:avLst/>
          </a:prstGeom>
          <a:ln w="22319">
            <a:solidFill>
              <a:srgbClr val="FF9933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</a:pPr>
            <a:r>
              <a:rPr dirty="0" sz="2400" spc="-5" b="1">
                <a:latin typeface="Arial"/>
                <a:cs typeface="Arial"/>
              </a:rPr>
              <a:t>Hemorragias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556" y="5037480"/>
            <a:ext cx="1283335" cy="456565"/>
          </a:xfrm>
          <a:prstGeom prst="rect">
            <a:avLst/>
          </a:prstGeom>
          <a:ln w="22319">
            <a:solidFill>
              <a:srgbClr val="FF9933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</a:pPr>
            <a:r>
              <a:rPr dirty="0" sz="2400" spc="-5">
                <a:latin typeface="Arial MT"/>
                <a:cs typeface="Arial MT"/>
              </a:rPr>
              <a:t>Internas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6634" y="5037480"/>
            <a:ext cx="1383665" cy="456565"/>
          </a:xfrm>
          <a:prstGeom prst="rect">
            <a:avLst/>
          </a:prstGeom>
          <a:ln w="22319">
            <a:solidFill>
              <a:srgbClr val="FF9933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55"/>
              </a:spcBef>
            </a:pPr>
            <a:r>
              <a:rPr dirty="0" sz="2400" spc="-5">
                <a:latin typeface="Arial MT"/>
                <a:cs typeface="Arial MT"/>
              </a:rPr>
              <a:t>Externas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9404" y="3398939"/>
            <a:ext cx="988694" cy="456565"/>
          </a:xfrm>
          <a:prstGeom prst="rect">
            <a:avLst/>
          </a:prstGeom>
          <a:ln w="22319">
            <a:solidFill>
              <a:srgbClr val="FF9933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345"/>
              </a:spcBef>
            </a:pPr>
            <a:r>
              <a:rPr dirty="0" sz="2400" spc="-5">
                <a:latin typeface="Arial MT"/>
                <a:cs typeface="Arial MT"/>
              </a:rPr>
              <a:t>Leves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6438" y="3398939"/>
            <a:ext cx="1164590" cy="456565"/>
          </a:xfrm>
          <a:prstGeom prst="rect">
            <a:avLst/>
          </a:prstGeom>
          <a:ln w="22319">
            <a:solidFill>
              <a:srgbClr val="FF9933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65"/>
              </a:spcBef>
            </a:pPr>
            <a:r>
              <a:rPr dirty="0" sz="2400" spc="-5">
                <a:latin typeface="Arial MT"/>
                <a:cs typeface="Arial MT"/>
              </a:rPr>
              <a:t>Graves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21878" y="2809443"/>
            <a:ext cx="1607820" cy="590550"/>
          </a:xfrm>
          <a:custGeom>
            <a:avLst/>
            <a:gdLst/>
            <a:ahLst/>
            <a:cxnLst/>
            <a:rect l="l" t="t" r="r" b="b"/>
            <a:pathLst>
              <a:path w="1607820" h="590550">
                <a:moveTo>
                  <a:pt x="790206" y="0"/>
                </a:moveTo>
                <a:lnTo>
                  <a:pt x="790206" y="294474"/>
                </a:lnTo>
                <a:lnTo>
                  <a:pt x="0" y="294474"/>
                </a:lnTo>
                <a:lnTo>
                  <a:pt x="0" y="588962"/>
                </a:lnTo>
              </a:path>
              <a:path w="1607820" h="590550">
                <a:moveTo>
                  <a:pt x="790562" y="0"/>
                </a:moveTo>
                <a:lnTo>
                  <a:pt x="790562" y="295198"/>
                </a:lnTo>
                <a:lnTo>
                  <a:pt x="1607400" y="295198"/>
                </a:lnTo>
                <a:lnTo>
                  <a:pt x="1607400" y="590397"/>
                </a:lnTo>
              </a:path>
            </a:pathLst>
          </a:custGeom>
          <a:ln w="2231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522924" y="3849119"/>
            <a:ext cx="2117725" cy="1200150"/>
            <a:chOff x="7522924" y="3849119"/>
            <a:chExt cx="2117725" cy="1200150"/>
          </a:xfrm>
        </p:grpSpPr>
        <p:sp>
          <p:nvSpPr>
            <p:cNvPr id="10" name="object 10"/>
            <p:cNvSpPr/>
            <p:nvPr/>
          </p:nvSpPr>
          <p:spPr>
            <a:xfrm>
              <a:off x="7534084" y="3860279"/>
              <a:ext cx="488315" cy="1177925"/>
            </a:xfrm>
            <a:custGeom>
              <a:avLst/>
              <a:gdLst/>
              <a:ahLst/>
              <a:cxnLst/>
              <a:rect l="l" t="t" r="r" b="b"/>
              <a:pathLst>
                <a:path w="488315" h="1177925">
                  <a:moveTo>
                    <a:pt x="487794" y="0"/>
                  </a:moveTo>
                  <a:lnTo>
                    <a:pt x="487794" y="588606"/>
                  </a:lnTo>
                  <a:lnTo>
                    <a:pt x="0" y="588606"/>
                  </a:lnTo>
                  <a:lnTo>
                    <a:pt x="0" y="1177556"/>
                  </a:lnTo>
                </a:path>
              </a:pathLst>
            </a:custGeom>
            <a:ln w="2231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021523" y="3860279"/>
              <a:ext cx="1607185" cy="1177925"/>
            </a:xfrm>
            <a:custGeom>
              <a:avLst/>
              <a:gdLst/>
              <a:ahLst/>
              <a:cxnLst/>
              <a:rect l="l" t="t" r="r" b="b"/>
              <a:pathLst>
                <a:path w="1607184" h="1177925">
                  <a:moveTo>
                    <a:pt x="0" y="0"/>
                  </a:moveTo>
                  <a:lnTo>
                    <a:pt x="0" y="588606"/>
                  </a:lnTo>
                  <a:lnTo>
                    <a:pt x="1607032" y="588606"/>
                  </a:lnTo>
                  <a:lnTo>
                    <a:pt x="1607032" y="1177556"/>
                  </a:lnTo>
                </a:path>
              </a:pathLst>
            </a:custGeom>
            <a:ln w="22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28200" y="3861714"/>
              <a:ext cx="1270" cy="1176655"/>
            </a:xfrm>
            <a:custGeom>
              <a:avLst/>
              <a:gdLst/>
              <a:ahLst/>
              <a:cxnLst/>
              <a:rect l="l" t="t" r="r" b="b"/>
              <a:pathLst>
                <a:path w="1270" h="1176654">
                  <a:moveTo>
                    <a:pt x="361" y="-11159"/>
                  </a:moveTo>
                  <a:lnTo>
                    <a:pt x="361" y="1187281"/>
                  </a:lnTo>
                </a:path>
              </a:pathLst>
            </a:custGeom>
            <a:ln w="23043">
              <a:solidFill>
                <a:srgbClr val="FF26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34084" y="3861714"/>
              <a:ext cx="2094864" cy="1176655"/>
            </a:xfrm>
            <a:custGeom>
              <a:avLst/>
              <a:gdLst/>
              <a:ahLst/>
              <a:cxnLst/>
              <a:rect l="l" t="t" r="r" b="b"/>
              <a:pathLst>
                <a:path w="2094865" h="1176654">
                  <a:moveTo>
                    <a:pt x="2094839" y="0"/>
                  </a:moveTo>
                  <a:lnTo>
                    <a:pt x="2094839" y="587882"/>
                  </a:lnTo>
                  <a:lnTo>
                    <a:pt x="0" y="587882"/>
                  </a:lnTo>
                  <a:lnTo>
                    <a:pt x="0" y="1176121"/>
                  </a:lnTo>
                </a:path>
              </a:pathLst>
            </a:custGeom>
            <a:ln w="22319">
              <a:solidFill>
                <a:srgbClr val="FF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466278" y="1182624"/>
            <a:ext cx="4477385" cy="3119755"/>
            <a:chOff x="1466278" y="1182624"/>
            <a:chExt cx="4477385" cy="311975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2237" y="1258201"/>
              <a:ext cx="4400994" cy="30437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278" y="1182624"/>
              <a:ext cx="4400638" cy="304342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022843" y="4569472"/>
            <a:ext cx="3373754" cy="2122805"/>
            <a:chOff x="2022843" y="4569472"/>
            <a:chExt cx="3373754" cy="212280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8802" y="4645444"/>
              <a:ext cx="3297237" cy="20462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2843" y="4569472"/>
              <a:ext cx="3296881" cy="20458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9578" y="471144"/>
            <a:ext cx="467233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</a:t>
            </a:r>
            <a:r>
              <a:rPr dirty="0" spc="-10"/>
              <a:t>EG</a:t>
            </a:r>
            <a:r>
              <a:rPr dirty="0" spc="-5"/>
              <a:t>U</a:t>
            </a:r>
            <a:r>
              <a:rPr dirty="0" spc="-15"/>
              <a:t>R</a:t>
            </a:r>
            <a:r>
              <a:rPr dirty="0" spc="-5"/>
              <a:t>AN</a:t>
            </a:r>
            <a:r>
              <a:rPr dirty="0" spc="-15"/>
              <a:t>Ç</a:t>
            </a:r>
            <a:r>
              <a:rPr dirty="0"/>
              <a:t>A</a:t>
            </a:r>
            <a:r>
              <a:rPr dirty="0" spc="-175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 spc="-5"/>
              <a:t>P</a:t>
            </a:r>
            <a:r>
              <a:rPr dirty="0" spc="-15"/>
              <a:t>R</a:t>
            </a:r>
            <a:r>
              <a:rPr dirty="0" spc="-10"/>
              <a:t>OTE</a:t>
            </a:r>
            <a:r>
              <a:rPr dirty="0" spc="-5"/>
              <a:t>Ç</a:t>
            </a:r>
            <a:r>
              <a:rPr dirty="0" spc="-15"/>
              <a:t>Ã</a:t>
            </a:r>
            <a:r>
              <a:rPr dirty="0"/>
              <a:t>O  </a:t>
            </a:r>
            <a:r>
              <a:rPr dirty="0" spc="-10"/>
              <a:t>PESSOAL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4299" y="2438171"/>
            <a:ext cx="41471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  <a:tab pos="2088514" algn="l"/>
                <a:tab pos="2989580" algn="l"/>
                <a:tab pos="3594100" algn="l"/>
              </a:tabLst>
            </a:pPr>
            <a:r>
              <a:rPr dirty="0" sz="2000">
                <a:latin typeface="Arial MT"/>
                <a:cs typeface="Arial MT"/>
              </a:rPr>
              <a:t>O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>
                <a:latin typeface="Arial MT"/>
                <a:cs typeface="Arial MT"/>
              </a:rPr>
              <a:t>s</a:t>
            </a:r>
            <a:r>
              <a:rPr dirty="0" sz="2000" spc="5">
                <a:latin typeface="Arial MT"/>
                <a:cs typeface="Arial MT"/>
              </a:rPr>
              <a:t>oc</a:t>
            </a:r>
            <a:r>
              <a:rPr dirty="0" sz="2000" spc="-5">
                <a:latin typeface="Arial MT"/>
                <a:cs typeface="Arial MT"/>
              </a:rPr>
              <a:t>o</a:t>
            </a:r>
            <a:r>
              <a:rPr dirty="0" sz="2000">
                <a:latin typeface="Arial MT"/>
                <a:cs typeface="Arial MT"/>
              </a:rPr>
              <a:t>r</a:t>
            </a:r>
            <a:r>
              <a:rPr dirty="0" sz="2000" spc="10">
                <a:latin typeface="Arial MT"/>
                <a:cs typeface="Arial MT"/>
              </a:rPr>
              <a:t>r</a:t>
            </a:r>
            <a:r>
              <a:rPr dirty="0" sz="2000" spc="-5">
                <a:latin typeface="Arial MT"/>
                <a:cs typeface="Arial MT"/>
              </a:rPr>
              <a:t>i</a:t>
            </a:r>
            <a:r>
              <a:rPr dirty="0" sz="2000" spc="5">
                <a:latin typeface="Arial MT"/>
                <a:cs typeface="Arial MT"/>
              </a:rPr>
              <a:t>s</a:t>
            </a:r>
            <a:r>
              <a:rPr dirty="0" sz="2000" spc="-10">
                <a:latin typeface="Arial MT"/>
                <a:cs typeface="Arial MT"/>
              </a:rPr>
              <a:t>t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5">
                <a:latin typeface="Arial MT"/>
                <a:cs typeface="Arial MT"/>
              </a:rPr>
              <a:t>e</a:t>
            </a:r>
            <a:r>
              <a:rPr dirty="0" sz="2000">
                <a:latin typeface="Arial MT"/>
                <a:cs typeface="Arial MT"/>
              </a:rPr>
              <a:t>st</a:t>
            </a:r>
            <a:r>
              <a:rPr dirty="0" sz="2000" spc="-5">
                <a:latin typeface="Arial MT"/>
                <a:cs typeface="Arial MT"/>
              </a:rPr>
              <a:t>a</a:t>
            </a:r>
            <a:r>
              <a:rPr dirty="0" sz="2000">
                <a:latin typeface="Arial MT"/>
                <a:cs typeface="Arial MT"/>
              </a:rPr>
              <a:t>rá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5">
                <a:latin typeface="Arial MT"/>
                <a:cs typeface="Arial MT"/>
              </a:rPr>
              <a:t>so</a:t>
            </a:r>
            <a:r>
              <a:rPr dirty="0" sz="2000">
                <a:latin typeface="Arial MT"/>
                <a:cs typeface="Arial MT"/>
              </a:rPr>
              <a:t>b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10">
                <a:latin typeface="Arial MT"/>
                <a:cs typeface="Arial MT"/>
              </a:rPr>
              <a:t>r</a:t>
            </a:r>
            <a:r>
              <a:rPr dirty="0" sz="2000" spc="-5">
                <a:latin typeface="Arial MT"/>
                <a:cs typeface="Arial MT"/>
              </a:rPr>
              <a:t>i</a:t>
            </a:r>
            <a:r>
              <a:rPr dirty="0" sz="2000" spc="5">
                <a:latin typeface="Arial MT"/>
                <a:cs typeface="Arial MT"/>
              </a:rPr>
              <a:t>sc</a:t>
            </a:r>
            <a:r>
              <a:rPr dirty="0" sz="2000">
                <a:latin typeface="Arial MT"/>
                <a:cs typeface="Arial MT"/>
              </a:rPr>
              <a:t>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8239" y="2438171"/>
            <a:ext cx="15633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" algn="l"/>
              </a:tabLst>
            </a:pPr>
            <a:r>
              <a:rPr dirty="0" sz="2000" spc="5">
                <a:latin typeface="Arial MT"/>
                <a:cs typeface="Arial MT"/>
              </a:rPr>
              <a:t>e</a:t>
            </a:r>
            <a:r>
              <a:rPr dirty="0" sz="2000">
                <a:latin typeface="Arial MT"/>
                <a:cs typeface="Arial MT"/>
              </a:rPr>
              <a:t>m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5">
                <a:latin typeface="Arial MT"/>
                <a:cs typeface="Arial MT"/>
              </a:rPr>
              <a:t>q</a:t>
            </a:r>
            <a:r>
              <a:rPr dirty="0" sz="2000" spc="-5">
                <a:latin typeface="Arial MT"/>
                <a:cs typeface="Arial MT"/>
              </a:rPr>
              <a:t>u</a:t>
            </a:r>
            <a:r>
              <a:rPr dirty="0" sz="2000" spc="5">
                <a:latin typeface="Arial MT"/>
                <a:cs typeface="Arial MT"/>
              </a:rPr>
              <a:t>a</a:t>
            </a:r>
            <a:r>
              <a:rPr dirty="0" sz="2000" spc="-5">
                <a:latin typeface="Arial MT"/>
                <a:cs typeface="Arial MT"/>
              </a:rPr>
              <a:t>l</a:t>
            </a:r>
            <a:r>
              <a:rPr dirty="0" sz="2000" spc="5">
                <a:latin typeface="Arial MT"/>
                <a:cs typeface="Arial MT"/>
              </a:rPr>
              <a:t>q</a:t>
            </a:r>
            <a:r>
              <a:rPr dirty="0" sz="2000" spc="-5">
                <a:latin typeface="Arial MT"/>
                <a:cs typeface="Arial MT"/>
              </a:rPr>
              <a:t>u</a:t>
            </a:r>
            <a:r>
              <a:rPr dirty="0" sz="2000" spc="5">
                <a:latin typeface="Arial MT"/>
                <a:cs typeface="Arial MT"/>
              </a:rPr>
              <a:t>e</a:t>
            </a:r>
            <a:r>
              <a:rPr dirty="0" sz="2000">
                <a:latin typeface="Arial MT"/>
                <a:cs typeface="Arial MT"/>
              </a:rPr>
              <a:t>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299" y="2743098"/>
            <a:ext cx="587756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socorro. O </a:t>
            </a:r>
            <a:r>
              <a:rPr dirty="0" sz="2000" spc="-5">
                <a:latin typeface="Arial MT"/>
                <a:cs typeface="Arial MT"/>
              </a:rPr>
              <a:t>contato </a:t>
            </a:r>
            <a:r>
              <a:rPr dirty="0" sz="2000">
                <a:latin typeface="Arial MT"/>
                <a:cs typeface="Arial MT"/>
              </a:rPr>
              <a:t>com sangue,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saliva e </a:t>
            </a:r>
            <a:r>
              <a:rPr dirty="0" sz="2000" spc="-5">
                <a:latin typeface="Arial MT"/>
                <a:cs typeface="Arial MT"/>
              </a:rPr>
              <a:t>outros 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fluídos </a:t>
            </a:r>
            <a:r>
              <a:rPr dirty="0" sz="2000">
                <a:latin typeface="Arial MT"/>
                <a:cs typeface="Arial MT"/>
              </a:rPr>
              <a:t>corpóreos serão sempre </a:t>
            </a:r>
            <a:r>
              <a:rPr dirty="0" sz="2000" spc="-5">
                <a:latin typeface="Arial MT"/>
                <a:cs typeface="Arial MT"/>
              </a:rPr>
              <a:t>uma </a:t>
            </a:r>
            <a:r>
              <a:rPr dirty="0" sz="2000">
                <a:latin typeface="Arial MT"/>
                <a:cs typeface="Arial MT"/>
              </a:rPr>
              <a:t>ameaça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para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 contrair doenças infecciosas. Deixar o material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usado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no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socorro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exposto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no</a:t>
            </a:r>
            <a:r>
              <a:rPr dirty="0" sz="2000">
                <a:latin typeface="Arial MT"/>
                <a:cs typeface="Arial MT"/>
              </a:rPr>
              <a:t> local,</a:t>
            </a:r>
            <a:r>
              <a:rPr dirty="0" sz="2000" spc="55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torna-o</a:t>
            </a:r>
            <a:r>
              <a:rPr dirty="0" sz="2000" spc="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um </a:t>
            </a:r>
            <a:r>
              <a:rPr dirty="0" sz="2000">
                <a:latin typeface="Arial MT"/>
                <a:cs typeface="Arial MT"/>
              </a:rPr>
              <a:t> novo</a:t>
            </a:r>
            <a:r>
              <a:rPr dirty="0" sz="2000" spc="-5">
                <a:latin typeface="Arial MT"/>
                <a:cs typeface="Arial MT"/>
              </a:rPr>
              <a:t> foco</a:t>
            </a:r>
            <a:r>
              <a:rPr dirty="0" sz="2000">
                <a:latin typeface="Arial MT"/>
                <a:cs typeface="Arial MT"/>
              </a:rPr>
              <a:t> de infecção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para </a:t>
            </a:r>
            <a:r>
              <a:rPr dirty="0" sz="2000" spc="-5">
                <a:latin typeface="Arial MT"/>
                <a:cs typeface="Arial MT"/>
              </a:rPr>
              <a:t>outras</a:t>
            </a:r>
            <a:r>
              <a:rPr dirty="0" sz="2000">
                <a:latin typeface="Arial MT"/>
                <a:cs typeface="Arial MT"/>
              </a:rPr>
              <a:t> pessoas.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7" name="object 7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05197" y="821156"/>
              <a:ext cx="534670" cy="651510"/>
            </a:xfrm>
            <a:custGeom>
              <a:avLst/>
              <a:gdLst/>
              <a:ahLst/>
              <a:cxnLst/>
              <a:rect l="l" t="t" r="r" b="b"/>
              <a:pathLst>
                <a:path w="534670" h="651510">
                  <a:moveTo>
                    <a:pt x="267119" y="0"/>
                  </a:moveTo>
                  <a:lnTo>
                    <a:pt x="243714" y="4517"/>
                  </a:lnTo>
                  <a:lnTo>
                    <a:pt x="224866" y="16967"/>
                  </a:lnTo>
                  <a:lnTo>
                    <a:pt x="212294" y="35693"/>
                  </a:lnTo>
                  <a:lnTo>
                    <a:pt x="207721" y="59042"/>
                  </a:lnTo>
                  <a:lnTo>
                    <a:pt x="207721" y="70205"/>
                  </a:lnTo>
                  <a:lnTo>
                    <a:pt x="171958" y="92184"/>
                  </a:lnTo>
                  <a:lnTo>
                    <a:pt x="143824" y="123480"/>
                  </a:lnTo>
                  <a:lnTo>
                    <a:pt x="125410" y="162336"/>
                  </a:lnTo>
                  <a:lnTo>
                    <a:pt x="118808" y="206997"/>
                  </a:lnTo>
                  <a:lnTo>
                    <a:pt x="112227" y="262218"/>
                  </a:lnTo>
                  <a:lnTo>
                    <a:pt x="95254" y="303685"/>
                  </a:lnTo>
                  <a:lnTo>
                    <a:pt x="72047" y="335806"/>
                  </a:lnTo>
                  <a:lnTo>
                    <a:pt x="46761" y="362991"/>
                  </a:lnTo>
                  <a:lnTo>
                    <a:pt x="23553" y="389646"/>
                  </a:lnTo>
                  <a:lnTo>
                    <a:pt x="6581" y="420181"/>
                  </a:lnTo>
                  <a:lnTo>
                    <a:pt x="0" y="459003"/>
                  </a:lnTo>
                  <a:lnTo>
                    <a:pt x="8545" y="484934"/>
                  </a:lnTo>
                  <a:lnTo>
                    <a:pt x="32765" y="508755"/>
                  </a:lnTo>
                  <a:lnTo>
                    <a:pt x="70533" y="529224"/>
                  </a:lnTo>
                  <a:lnTo>
                    <a:pt x="119722" y="545097"/>
                  </a:lnTo>
                  <a:lnTo>
                    <a:pt x="178206" y="555129"/>
                  </a:lnTo>
                  <a:lnTo>
                    <a:pt x="178206" y="562686"/>
                  </a:lnTo>
                  <a:lnTo>
                    <a:pt x="185316" y="596722"/>
                  </a:lnTo>
                  <a:lnTo>
                    <a:pt x="204574" y="624919"/>
                  </a:lnTo>
                  <a:lnTo>
                    <a:pt x="232877" y="644139"/>
                  </a:lnTo>
                  <a:lnTo>
                    <a:pt x="267119" y="651243"/>
                  </a:lnTo>
                  <a:lnTo>
                    <a:pt x="301423" y="644139"/>
                  </a:lnTo>
                  <a:lnTo>
                    <a:pt x="329852" y="624919"/>
                  </a:lnTo>
                  <a:lnTo>
                    <a:pt x="332045" y="621728"/>
                  </a:lnTo>
                  <a:lnTo>
                    <a:pt x="267119" y="621728"/>
                  </a:lnTo>
                  <a:lnTo>
                    <a:pt x="243714" y="617160"/>
                  </a:lnTo>
                  <a:lnTo>
                    <a:pt x="224866" y="604627"/>
                  </a:lnTo>
                  <a:lnTo>
                    <a:pt x="212294" y="585884"/>
                  </a:lnTo>
                  <a:lnTo>
                    <a:pt x="207721" y="562686"/>
                  </a:lnTo>
                  <a:lnTo>
                    <a:pt x="207721" y="558723"/>
                  </a:lnTo>
                  <a:lnTo>
                    <a:pt x="356400" y="558723"/>
                  </a:lnTo>
                  <a:lnTo>
                    <a:pt x="356400" y="555129"/>
                  </a:lnTo>
                  <a:lnTo>
                    <a:pt x="414747" y="545097"/>
                  </a:lnTo>
                  <a:lnTo>
                    <a:pt x="452834" y="532803"/>
                  </a:lnTo>
                  <a:lnTo>
                    <a:pt x="267119" y="532803"/>
                  </a:lnTo>
                  <a:lnTo>
                    <a:pt x="183936" y="527616"/>
                  </a:lnTo>
                  <a:lnTo>
                    <a:pt x="117704" y="514290"/>
                  </a:lnTo>
                  <a:lnTo>
                    <a:pt x="69305" y="496178"/>
                  </a:lnTo>
                  <a:lnTo>
                    <a:pt x="39618" y="476632"/>
                  </a:lnTo>
                  <a:lnTo>
                    <a:pt x="29527" y="459003"/>
                  </a:lnTo>
                  <a:lnTo>
                    <a:pt x="30207" y="447939"/>
                  </a:lnTo>
                  <a:lnTo>
                    <a:pt x="32269" y="437178"/>
                  </a:lnTo>
                  <a:lnTo>
                    <a:pt x="35747" y="427160"/>
                  </a:lnTo>
                  <a:lnTo>
                    <a:pt x="40678" y="418325"/>
                  </a:lnTo>
                  <a:lnTo>
                    <a:pt x="94396" y="418325"/>
                  </a:lnTo>
                  <a:lnTo>
                    <a:pt x="87050" y="415994"/>
                  </a:lnTo>
                  <a:lnTo>
                    <a:pt x="55448" y="395998"/>
                  </a:lnTo>
                  <a:lnTo>
                    <a:pt x="58975" y="392621"/>
                  </a:lnTo>
                  <a:lnTo>
                    <a:pt x="63450" y="388129"/>
                  </a:lnTo>
                  <a:lnTo>
                    <a:pt x="99877" y="349761"/>
                  </a:lnTo>
                  <a:lnTo>
                    <a:pt x="123799" y="314550"/>
                  </a:lnTo>
                  <a:lnTo>
                    <a:pt x="141444" y="268133"/>
                  </a:lnTo>
                  <a:lnTo>
                    <a:pt x="148323" y="206997"/>
                  </a:lnTo>
                  <a:lnTo>
                    <a:pt x="153684" y="172055"/>
                  </a:lnTo>
                  <a:lnTo>
                    <a:pt x="168798" y="140488"/>
                  </a:lnTo>
                  <a:lnTo>
                    <a:pt x="192214" y="114458"/>
                  </a:lnTo>
                  <a:lnTo>
                    <a:pt x="222478" y="96126"/>
                  </a:lnTo>
                  <a:lnTo>
                    <a:pt x="365897" y="96126"/>
                  </a:lnTo>
                  <a:lnTo>
                    <a:pt x="362337" y="92184"/>
                  </a:lnTo>
                  <a:lnTo>
                    <a:pt x="356425" y="88557"/>
                  </a:lnTo>
                  <a:lnTo>
                    <a:pt x="267119" y="88557"/>
                  </a:lnTo>
                  <a:lnTo>
                    <a:pt x="256281" y="86020"/>
                  </a:lnTo>
                  <a:lnTo>
                    <a:pt x="246827" y="79333"/>
                  </a:lnTo>
                  <a:lnTo>
                    <a:pt x="240140" y="69879"/>
                  </a:lnTo>
                  <a:lnTo>
                    <a:pt x="237604" y="59042"/>
                  </a:lnTo>
                  <a:lnTo>
                    <a:pt x="240140" y="48204"/>
                  </a:lnTo>
                  <a:lnTo>
                    <a:pt x="246827" y="38750"/>
                  </a:lnTo>
                  <a:lnTo>
                    <a:pt x="256281" y="32063"/>
                  </a:lnTo>
                  <a:lnTo>
                    <a:pt x="267119" y="29527"/>
                  </a:lnTo>
                  <a:lnTo>
                    <a:pt x="317804" y="29527"/>
                  </a:lnTo>
                  <a:lnTo>
                    <a:pt x="309372" y="16967"/>
                  </a:lnTo>
                  <a:lnTo>
                    <a:pt x="290523" y="4517"/>
                  </a:lnTo>
                  <a:lnTo>
                    <a:pt x="267119" y="0"/>
                  </a:lnTo>
                  <a:close/>
                </a:path>
                <a:path w="534670" h="651510">
                  <a:moveTo>
                    <a:pt x="356400" y="558723"/>
                  </a:moveTo>
                  <a:lnTo>
                    <a:pt x="326516" y="558723"/>
                  </a:lnTo>
                  <a:lnTo>
                    <a:pt x="326516" y="562686"/>
                  </a:lnTo>
                  <a:lnTo>
                    <a:pt x="321943" y="585884"/>
                  </a:lnTo>
                  <a:lnTo>
                    <a:pt x="309372" y="604627"/>
                  </a:lnTo>
                  <a:lnTo>
                    <a:pt x="290523" y="617160"/>
                  </a:lnTo>
                  <a:lnTo>
                    <a:pt x="267119" y="621728"/>
                  </a:lnTo>
                  <a:lnTo>
                    <a:pt x="332045" y="621728"/>
                  </a:lnTo>
                  <a:lnTo>
                    <a:pt x="349234" y="596722"/>
                  </a:lnTo>
                  <a:lnTo>
                    <a:pt x="356400" y="562686"/>
                  </a:lnTo>
                  <a:lnTo>
                    <a:pt x="356400" y="558723"/>
                  </a:lnTo>
                  <a:close/>
                </a:path>
                <a:path w="534670" h="651510">
                  <a:moveTo>
                    <a:pt x="326516" y="558723"/>
                  </a:moveTo>
                  <a:lnTo>
                    <a:pt x="207721" y="558723"/>
                  </a:lnTo>
                  <a:lnTo>
                    <a:pt x="222267" y="561014"/>
                  </a:lnTo>
                  <a:lnTo>
                    <a:pt x="237420" y="562190"/>
                  </a:lnTo>
                  <a:lnTo>
                    <a:pt x="252573" y="562624"/>
                  </a:lnTo>
                  <a:lnTo>
                    <a:pt x="267119" y="562686"/>
                  </a:lnTo>
                  <a:lnTo>
                    <a:pt x="281664" y="562624"/>
                  </a:lnTo>
                  <a:lnTo>
                    <a:pt x="296818" y="562190"/>
                  </a:lnTo>
                  <a:lnTo>
                    <a:pt x="311971" y="561014"/>
                  </a:lnTo>
                  <a:lnTo>
                    <a:pt x="326516" y="558723"/>
                  </a:lnTo>
                  <a:close/>
                </a:path>
                <a:path w="534670" h="651510">
                  <a:moveTo>
                    <a:pt x="526993" y="418325"/>
                  </a:moveTo>
                  <a:lnTo>
                    <a:pt x="493560" y="418325"/>
                  </a:lnTo>
                  <a:lnTo>
                    <a:pt x="498492" y="427160"/>
                  </a:lnTo>
                  <a:lnTo>
                    <a:pt x="501975" y="437178"/>
                  </a:lnTo>
                  <a:lnTo>
                    <a:pt x="504041" y="447939"/>
                  </a:lnTo>
                  <a:lnTo>
                    <a:pt x="504723" y="459003"/>
                  </a:lnTo>
                  <a:lnTo>
                    <a:pt x="494631" y="476632"/>
                  </a:lnTo>
                  <a:lnTo>
                    <a:pt x="464944" y="496178"/>
                  </a:lnTo>
                  <a:lnTo>
                    <a:pt x="416543" y="514290"/>
                  </a:lnTo>
                  <a:lnTo>
                    <a:pt x="350307" y="527616"/>
                  </a:lnTo>
                  <a:lnTo>
                    <a:pt x="267119" y="532803"/>
                  </a:lnTo>
                  <a:lnTo>
                    <a:pt x="452834" y="532803"/>
                  </a:lnTo>
                  <a:lnTo>
                    <a:pt x="463919" y="529224"/>
                  </a:lnTo>
                  <a:lnTo>
                    <a:pt x="501738" y="508755"/>
                  </a:lnTo>
                  <a:lnTo>
                    <a:pt x="526026" y="484934"/>
                  </a:lnTo>
                  <a:lnTo>
                    <a:pt x="534606" y="459003"/>
                  </a:lnTo>
                  <a:lnTo>
                    <a:pt x="528025" y="420181"/>
                  </a:lnTo>
                  <a:lnTo>
                    <a:pt x="526993" y="418325"/>
                  </a:lnTo>
                  <a:close/>
                </a:path>
                <a:path w="534670" h="651510">
                  <a:moveTo>
                    <a:pt x="94396" y="418325"/>
                  </a:moveTo>
                  <a:lnTo>
                    <a:pt x="40678" y="418325"/>
                  </a:lnTo>
                  <a:lnTo>
                    <a:pt x="70241" y="436809"/>
                  </a:lnTo>
                  <a:lnTo>
                    <a:pt x="109136" y="452147"/>
                  </a:lnTo>
                  <a:lnTo>
                    <a:pt x="155894" y="463786"/>
                  </a:lnTo>
                  <a:lnTo>
                    <a:pt x="209045" y="471175"/>
                  </a:lnTo>
                  <a:lnTo>
                    <a:pt x="267119" y="473760"/>
                  </a:lnTo>
                  <a:lnTo>
                    <a:pt x="325197" y="471175"/>
                  </a:lnTo>
                  <a:lnTo>
                    <a:pt x="378349" y="463786"/>
                  </a:lnTo>
                  <a:lnTo>
                    <a:pt x="425105" y="452147"/>
                  </a:lnTo>
                  <a:lnTo>
                    <a:pt x="445140" y="444245"/>
                  </a:lnTo>
                  <a:lnTo>
                    <a:pt x="267119" y="444245"/>
                  </a:lnTo>
                  <a:lnTo>
                    <a:pt x="196026" y="440859"/>
                  </a:lnTo>
                  <a:lnTo>
                    <a:pt x="134956" y="431195"/>
                  </a:lnTo>
                  <a:lnTo>
                    <a:pt x="94396" y="418325"/>
                  </a:lnTo>
                  <a:close/>
                </a:path>
                <a:path w="534670" h="651510">
                  <a:moveTo>
                    <a:pt x="365897" y="96126"/>
                  </a:moveTo>
                  <a:lnTo>
                    <a:pt x="311759" y="96126"/>
                  </a:lnTo>
                  <a:lnTo>
                    <a:pt x="342181" y="114458"/>
                  </a:lnTo>
                  <a:lnTo>
                    <a:pt x="365583" y="140488"/>
                  </a:lnTo>
                  <a:lnTo>
                    <a:pt x="380616" y="172055"/>
                  </a:lnTo>
                  <a:lnTo>
                    <a:pt x="385927" y="206997"/>
                  </a:lnTo>
                  <a:lnTo>
                    <a:pt x="392806" y="268133"/>
                  </a:lnTo>
                  <a:lnTo>
                    <a:pt x="410451" y="314550"/>
                  </a:lnTo>
                  <a:lnTo>
                    <a:pt x="434372" y="349761"/>
                  </a:lnTo>
                  <a:lnTo>
                    <a:pt x="460082" y="377278"/>
                  </a:lnTo>
                  <a:lnTo>
                    <a:pt x="478802" y="395998"/>
                  </a:lnTo>
                  <a:lnTo>
                    <a:pt x="447195" y="415994"/>
                  </a:lnTo>
                  <a:lnTo>
                    <a:pt x="399288" y="431195"/>
                  </a:lnTo>
                  <a:lnTo>
                    <a:pt x="338217" y="440859"/>
                  </a:lnTo>
                  <a:lnTo>
                    <a:pt x="267119" y="444245"/>
                  </a:lnTo>
                  <a:lnTo>
                    <a:pt x="445140" y="444245"/>
                  </a:lnTo>
                  <a:lnTo>
                    <a:pt x="463998" y="436809"/>
                  </a:lnTo>
                  <a:lnTo>
                    <a:pt x="493560" y="418325"/>
                  </a:lnTo>
                  <a:lnTo>
                    <a:pt x="526993" y="418325"/>
                  </a:lnTo>
                  <a:lnTo>
                    <a:pt x="511052" y="389646"/>
                  </a:lnTo>
                  <a:lnTo>
                    <a:pt x="487845" y="362991"/>
                  </a:lnTo>
                  <a:lnTo>
                    <a:pt x="462559" y="335806"/>
                  </a:lnTo>
                  <a:lnTo>
                    <a:pt x="439351" y="303685"/>
                  </a:lnTo>
                  <a:lnTo>
                    <a:pt x="422379" y="262218"/>
                  </a:lnTo>
                  <a:lnTo>
                    <a:pt x="415798" y="206997"/>
                  </a:lnTo>
                  <a:lnTo>
                    <a:pt x="409138" y="162336"/>
                  </a:lnTo>
                  <a:lnTo>
                    <a:pt x="390598" y="123480"/>
                  </a:lnTo>
                  <a:lnTo>
                    <a:pt x="365897" y="96126"/>
                  </a:lnTo>
                  <a:close/>
                </a:path>
                <a:path w="534670" h="651510">
                  <a:moveTo>
                    <a:pt x="311759" y="96126"/>
                  </a:moveTo>
                  <a:lnTo>
                    <a:pt x="222478" y="96126"/>
                  </a:lnTo>
                  <a:lnTo>
                    <a:pt x="231530" y="105838"/>
                  </a:lnTo>
                  <a:lnTo>
                    <a:pt x="241965" y="112817"/>
                  </a:lnTo>
                  <a:lnTo>
                    <a:pt x="253816" y="117028"/>
                  </a:lnTo>
                  <a:lnTo>
                    <a:pt x="267119" y="118440"/>
                  </a:lnTo>
                  <a:lnTo>
                    <a:pt x="280421" y="117028"/>
                  </a:lnTo>
                  <a:lnTo>
                    <a:pt x="292273" y="112817"/>
                  </a:lnTo>
                  <a:lnTo>
                    <a:pt x="302707" y="105838"/>
                  </a:lnTo>
                  <a:lnTo>
                    <a:pt x="311759" y="96126"/>
                  </a:lnTo>
                  <a:close/>
                </a:path>
                <a:path w="534670" h="651510">
                  <a:moveTo>
                    <a:pt x="317804" y="29527"/>
                  </a:moveTo>
                  <a:lnTo>
                    <a:pt x="267119" y="29527"/>
                  </a:lnTo>
                  <a:lnTo>
                    <a:pt x="278014" y="32063"/>
                  </a:lnTo>
                  <a:lnTo>
                    <a:pt x="287594" y="38750"/>
                  </a:lnTo>
                  <a:lnTo>
                    <a:pt x="294408" y="48204"/>
                  </a:lnTo>
                  <a:lnTo>
                    <a:pt x="297002" y="59042"/>
                  </a:lnTo>
                  <a:lnTo>
                    <a:pt x="294408" y="69879"/>
                  </a:lnTo>
                  <a:lnTo>
                    <a:pt x="287594" y="79333"/>
                  </a:lnTo>
                  <a:lnTo>
                    <a:pt x="278014" y="86020"/>
                  </a:lnTo>
                  <a:lnTo>
                    <a:pt x="267119" y="88557"/>
                  </a:lnTo>
                  <a:lnTo>
                    <a:pt x="356425" y="88557"/>
                  </a:lnTo>
                  <a:lnTo>
                    <a:pt x="326516" y="70205"/>
                  </a:lnTo>
                  <a:lnTo>
                    <a:pt x="326516" y="59042"/>
                  </a:lnTo>
                  <a:lnTo>
                    <a:pt x="321943" y="35693"/>
                  </a:lnTo>
                  <a:lnTo>
                    <a:pt x="317804" y="29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399" y="2187003"/>
              <a:ext cx="4102557" cy="2743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78" y="318858"/>
            <a:ext cx="15081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Circulação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3458" y="1454302"/>
            <a:ext cx="2268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Times New Roman"/>
                <a:cs typeface="Times New Roman"/>
              </a:rPr>
              <a:t>Tipos </a:t>
            </a:r>
            <a:r>
              <a:rPr dirty="0" sz="1800" spc="-10" b="1">
                <a:latin typeface="Times New Roman"/>
                <a:cs typeface="Times New Roman"/>
              </a:rPr>
              <a:t>de </a:t>
            </a:r>
            <a:r>
              <a:rPr dirty="0" sz="1800" spc="-5" b="1">
                <a:latin typeface="Times New Roman"/>
                <a:cs typeface="Times New Roman"/>
              </a:rPr>
              <a:t>sangramentos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2463" y="1989975"/>
            <a:ext cx="106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8301" y="2002942"/>
            <a:ext cx="71120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Boca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Nariz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Ouvido  Ânus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40">
                <a:latin typeface="Times New Roman"/>
                <a:cs typeface="Times New Roman"/>
              </a:rPr>
              <a:t>Vagina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924" y="2048052"/>
            <a:ext cx="7706499" cy="38494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78" y="318858"/>
            <a:ext cx="15081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Circulação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28065" y="1298054"/>
            <a:ext cx="2991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064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O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que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fazer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Compressão </a:t>
            </a:r>
            <a:r>
              <a:rPr dirty="0" sz="1800">
                <a:latin typeface="Times New Roman"/>
                <a:cs typeface="Times New Roman"/>
              </a:rPr>
              <a:t>direta </a:t>
            </a:r>
            <a:r>
              <a:rPr dirty="0" sz="1800" spc="-5">
                <a:latin typeface="Times New Roman"/>
                <a:cs typeface="Times New Roman"/>
              </a:rPr>
              <a:t>sobre </a:t>
            </a:r>
            <a:r>
              <a:rPr dirty="0" sz="1800">
                <a:latin typeface="Times New Roman"/>
                <a:cs typeface="Times New Roman"/>
              </a:rPr>
              <a:t>a </a:t>
            </a:r>
            <a:r>
              <a:rPr dirty="0" sz="1800" spc="-5">
                <a:latin typeface="Times New Roman"/>
                <a:cs typeface="Times New Roman"/>
              </a:rPr>
              <a:t>lesão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Elevação do </a:t>
            </a:r>
            <a:r>
              <a:rPr dirty="0" sz="1800" spc="-5">
                <a:latin typeface="Times New Roman"/>
                <a:cs typeface="Times New Roman"/>
              </a:rPr>
              <a:t>membro lesado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Compressão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dos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pontos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arteriais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0778" y="1559420"/>
            <a:ext cx="1060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8065" y="2669654"/>
            <a:ext cx="427672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8465" indent="21018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Relação sinais </a:t>
            </a:r>
            <a:r>
              <a:rPr dirty="0" sz="1800" b="1">
                <a:latin typeface="Times New Roman"/>
                <a:cs typeface="Times New Roman"/>
              </a:rPr>
              <a:t>vitais/perda </a:t>
            </a:r>
            <a:r>
              <a:rPr dirty="0" sz="1800" spc="-5" b="1">
                <a:latin typeface="Times New Roman"/>
                <a:cs typeface="Times New Roman"/>
              </a:rPr>
              <a:t>sanguínea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até</a:t>
            </a:r>
            <a:r>
              <a:rPr dirty="0" sz="1800">
                <a:latin typeface="Times New Roman"/>
                <a:cs typeface="Times New Roman"/>
              </a:rPr>
              <a:t> 15% do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volume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sanguíneo,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discreta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taquicardia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de 15% a 30 %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, </a:t>
            </a:r>
            <a:r>
              <a:rPr dirty="0" sz="1800" spc="-5">
                <a:latin typeface="Times New Roman"/>
                <a:cs typeface="Times New Roman"/>
              </a:rPr>
              <a:t>taquicardia </a:t>
            </a:r>
            <a:r>
              <a:rPr dirty="0" sz="1800">
                <a:latin typeface="Times New Roman"/>
                <a:cs typeface="Times New Roman"/>
              </a:rPr>
              <a:t>e </a:t>
            </a:r>
            <a:r>
              <a:rPr dirty="0" sz="1800" spc="-5">
                <a:latin typeface="Times New Roman"/>
                <a:cs typeface="Times New Roman"/>
              </a:rPr>
              <a:t>aumento </a:t>
            </a:r>
            <a:r>
              <a:rPr dirty="0" sz="1800">
                <a:latin typeface="Times New Roman"/>
                <a:cs typeface="Times New Roman"/>
              </a:rPr>
              <a:t>da </a:t>
            </a:r>
            <a:r>
              <a:rPr dirty="0" sz="1800" spc="-10">
                <a:latin typeface="Times New Roman"/>
                <a:cs typeface="Times New Roman"/>
              </a:rPr>
              <a:t>FR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 30% a 40%,taquicardia, palidez e queda da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pressão</a:t>
            </a:r>
            <a:endParaRPr sz="1800">
              <a:latin typeface="Times New Roman"/>
              <a:cs typeface="Times New Roman"/>
            </a:endParaRPr>
          </a:p>
          <a:p>
            <a:pPr algn="just" marL="12700" marR="2717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mais </a:t>
            </a:r>
            <a:r>
              <a:rPr dirty="0" sz="1800">
                <a:latin typeface="Times New Roman"/>
                <a:cs typeface="Times New Roman"/>
              </a:rPr>
              <a:t>de 40%,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taquicardia </a:t>
            </a:r>
            <a:r>
              <a:rPr dirty="0" sz="1800">
                <a:latin typeface="Times New Roman"/>
                <a:cs typeface="Times New Roman"/>
              </a:rPr>
              <a:t>e </a:t>
            </a:r>
            <a:r>
              <a:rPr dirty="0" sz="1800" spc="-5">
                <a:latin typeface="Times New Roman"/>
                <a:cs typeface="Times New Roman"/>
              </a:rPr>
              <a:t>pressão </a:t>
            </a:r>
            <a:r>
              <a:rPr dirty="0" sz="1800">
                <a:latin typeface="Times New Roman"/>
                <a:cs typeface="Times New Roman"/>
              </a:rPr>
              <a:t>arterial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muito baixa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0778" y="2931020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0778" y="3479660"/>
            <a:ext cx="1060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0778" y="4302620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156" y="2057031"/>
            <a:ext cx="5907963" cy="31014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78" y="318858"/>
            <a:ext cx="15081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Circulação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8302" y="2168905"/>
            <a:ext cx="718756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4038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Choque hipovolêmico</a:t>
            </a:r>
            <a:r>
              <a:rPr dirty="0" sz="2400" b="1">
                <a:latin typeface="Times New Roman"/>
                <a:cs typeface="Times New Roman"/>
              </a:rPr>
              <a:t> ou</a:t>
            </a:r>
            <a:r>
              <a:rPr dirty="0" sz="2400" spc="-5" b="1">
                <a:latin typeface="Times New Roman"/>
                <a:cs typeface="Times New Roman"/>
              </a:rPr>
              <a:t> hemorrágico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299720" marR="5080" indent="-287655">
              <a:lnSpc>
                <a:spcPct val="100000"/>
              </a:lnSpc>
              <a:buFont typeface="Arial MT"/>
              <a:buChar char="•"/>
              <a:tabLst>
                <a:tab pos="300355" algn="l"/>
              </a:tabLst>
            </a:pPr>
            <a:r>
              <a:rPr dirty="0" sz="2400" spc="-5">
                <a:latin typeface="Times New Roman"/>
                <a:cs typeface="Times New Roman"/>
              </a:rPr>
              <a:t>Choque</a:t>
            </a:r>
            <a:r>
              <a:rPr dirty="0" sz="2400">
                <a:latin typeface="Times New Roman"/>
                <a:cs typeface="Times New Roman"/>
              </a:rPr>
              <a:t> é a reação do </a:t>
            </a:r>
            <a:r>
              <a:rPr dirty="0" sz="2400" spc="-5">
                <a:latin typeface="Times New Roman"/>
                <a:cs typeface="Times New Roman"/>
              </a:rPr>
              <a:t>organismo ao fracasso </a:t>
            </a:r>
            <a:r>
              <a:rPr dirty="0" sz="2400">
                <a:latin typeface="Times New Roman"/>
                <a:cs typeface="Times New Roman"/>
              </a:rPr>
              <a:t>do </a:t>
            </a:r>
            <a:r>
              <a:rPr dirty="0" sz="2400" spc="-5">
                <a:latin typeface="Times New Roman"/>
                <a:cs typeface="Times New Roman"/>
              </a:rPr>
              <a:t>sistema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circulatório </a:t>
            </a:r>
            <a:r>
              <a:rPr dirty="0" sz="2400" spc="-5">
                <a:latin typeface="Times New Roman"/>
                <a:cs typeface="Times New Roman"/>
              </a:rPr>
              <a:t>em </a:t>
            </a:r>
            <a:r>
              <a:rPr dirty="0" sz="2400">
                <a:latin typeface="Times New Roman"/>
                <a:cs typeface="Times New Roman"/>
              </a:rPr>
              <a:t>fornecer </a:t>
            </a:r>
            <a:r>
              <a:rPr dirty="0" sz="2400" spc="-5">
                <a:latin typeface="Times New Roman"/>
                <a:cs typeface="Times New Roman"/>
              </a:rPr>
              <a:t>sangue </a:t>
            </a:r>
            <a:r>
              <a:rPr dirty="0" sz="2400">
                <a:latin typeface="Times New Roman"/>
                <a:cs typeface="Times New Roman"/>
              </a:rPr>
              <a:t>suficiente para </a:t>
            </a:r>
            <a:r>
              <a:rPr dirty="0" sz="2400" spc="-5">
                <a:latin typeface="Times New Roman"/>
                <a:cs typeface="Times New Roman"/>
              </a:rPr>
              <a:t>todos </a:t>
            </a:r>
            <a:r>
              <a:rPr dirty="0" sz="2400">
                <a:latin typeface="Times New Roman"/>
                <a:cs typeface="Times New Roman"/>
              </a:rPr>
              <a:t>os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órgãos </a:t>
            </a:r>
            <a:r>
              <a:rPr dirty="0" sz="2400">
                <a:latin typeface="Times New Roman"/>
                <a:cs typeface="Times New Roman"/>
              </a:rPr>
              <a:t>vitais do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corpo.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78" y="318858"/>
            <a:ext cx="15081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Circulação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801" y="1532521"/>
            <a:ext cx="9928796" cy="47912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78" y="318858"/>
            <a:ext cx="15081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Circulação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2896" y="1559420"/>
            <a:ext cx="36480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Sinais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Parada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Cardio-respiratória</a:t>
            </a:r>
            <a:endParaRPr sz="1800">
              <a:latin typeface="Times New Roman"/>
              <a:cs typeface="Times New Roman"/>
            </a:endParaRPr>
          </a:p>
          <a:p>
            <a:pPr marL="1005205" indent="-285750">
              <a:lnSpc>
                <a:spcPct val="100000"/>
              </a:lnSpc>
              <a:buFont typeface="Arial MT"/>
              <a:buChar char="•"/>
              <a:tabLst>
                <a:tab pos="1005205" algn="l"/>
                <a:tab pos="1005840" algn="l"/>
              </a:tabLst>
            </a:pPr>
            <a:r>
              <a:rPr dirty="0" sz="1800" spc="-5">
                <a:latin typeface="Times New Roman"/>
                <a:cs typeface="Times New Roman"/>
              </a:rPr>
              <a:t>Perda </a:t>
            </a:r>
            <a:r>
              <a:rPr dirty="0" sz="1800" spc="-10">
                <a:latin typeface="Times New Roman"/>
                <a:cs typeface="Times New Roman"/>
              </a:rPr>
              <a:t>da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consciência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8415" y="2108060"/>
            <a:ext cx="29006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890" indent="-2882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9890" algn="l"/>
                <a:tab pos="390525" algn="l"/>
              </a:tabLst>
            </a:pPr>
            <a:r>
              <a:rPr dirty="0" sz="1800" spc="-5">
                <a:latin typeface="Times New Roman"/>
                <a:cs typeface="Times New Roman"/>
              </a:rPr>
              <a:t>Ausência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respiração</a:t>
            </a:r>
            <a:endParaRPr sz="1800">
              <a:latin typeface="Times New Roman"/>
              <a:cs typeface="Times New Roman"/>
            </a:endParaRPr>
          </a:p>
          <a:p>
            <a:pPr lvl="1" marL="12700" marR="5080" indent="313055">
              <a:lnSpc>
                <a:spcPct val="100000"/>
              </a:lnSpc>
              <a:buFont typeface="Arial MT"/>
              <a:buChar char="•"/>
              <a:tabLst>
                <a:tab pos="613410" algn="l"/>
                <a:tab pos="614045" algn="l"/>
              </a:tabLst>
            </a:pPr>
            <a:r>
              <a:rPr dirty="0" sz="1800" spc="-5">
                <a:latin typeface="Times New Roman"/>
                <a:cs typeface="Times New Roman"/>
              </a:rPr>
              <a:t>Ausência </a:t>
            </a:r>
            <a:r>
              <a:rPr dirty="0" sz="1800">
                <a:latin typeface="Times New Roman"/>
                <a:cs typeface="Times New Roman"/>
              </a:rPr>
              <a:t>de pulso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Midríase </a:t>
            </a:r>
            <a:r>
              <a:rPr dirty="0" sz="1800">
                <a:latin typeface="Times New Roman"/>
                <a:cs typeface="Times New Roman"/>
              </a:rPr>
              <a:t>(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Dilatação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da </a:t>
            </a:r>
            <a:r>
              <a:rPr dirty="0" sz="1800" spc="-5">
                <a:latin typeface="Times New Roman"/>
                <a:cs typeface="Times New Roman"/>
              </a:rPr>
              <a:t>Pupila)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2576" y="2645536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321" y="3916083"/>
            <a:ext cx="7809115" cy="24076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785" y="105384"/>
            <a:ext cx="236283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829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Reanimação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35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2935" y="1454302"/>
            <a:ext cx="2251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P</a:t>
            </a:r>
            <a:r>
              <a:rPr dirty="0" sz="1800" spc="-30" b="1">
                <a:latin typeface="Times New Roman"/>
                <a:cs typeface="Times New Roman"/>
              </a:rPr>
              <a:t>r</a:t>
            </a:r>
            <a:r>
              <a:rPr dirty="0" sz="1800" b="1">
                <a:latin typeface="Times New Roman"/>
                <a:cs typeface="Times New Roman"/>
              </a:rPr>
              <a:t>otoco</a:t>
            </a:r>
            <a:r>
              <a:rPr dirty="0" sz="1800" spc="5" b="1">
                <a:latin typeface="Times New Roman"/>
                <a:cs typeface="Times New Roman"/>
              </a:rPr>
              <a:t>l</a:t>
            </a:r>
            <a:r>
              <a:rPr dirty="0" sz="1800" b="1">
                <a:latin typeface="Times New Roman"/>
                <a:cs typeface="Times New Roman"/>
              </a:rPr>
              <a:t>o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</a:t>
            </a:r>
            <a:r>
              <a:rPr dirty="0" sz="1800" spc="-15" b="1">
                <a:latin typeface="Times New Roman"/>
                <a:cs typeface="Times New Roman"/>
              </a:rPr>
              <a:t>a</a:t>
            </a:r>
            <a:r>
              <a:rPr dirty="0" sz="1800" spc="5" b="1">
                <a:latin typeface="Times New Roman"/>
                <a:cs typeface="Times New Roman"/>
              </a:rPr>
              <a:t>r</a:t>
            </a:r>
            <a:r>
              <a:rPr dirty="0" sz="1800" b="1">
                <a:latin typeface="Times New Roman"/>
                <a:cs typeface="Times New Roman"/>
              </a:rPr>
              <a:t>a</a:t>
            </a:r>
            <a:r>
              <a:rPr dirty="0" sz="1800" spc="-10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A</a:t>
            </a:r>
            <a:r>
              <a:rPr dirty="0" sz="1800" spc="-5" b="1">
                <a:latin typeface="Times New Roman"/>
                <a:cs typeface="Times New Roman"/>
              </a:rPr>
              <a:t>d</a:t>
            </a:r>
            <a:r>
              <a:rPr dirty="0" sz="1800" spc="-15" b="1">
                <a:latin typeface="Times New Roman"/>
                <a:cs typeface="Times New Roman"/>
              </a:rPr>
              <a:t>u</a:t>
            </a:r>
            <a:r>
              <a:rPr dirty="0" sz="1800" spc="5" b="1">
                <a:latin typeface="Times New Roman"/>
                <a:cs typeface="Times New Roman"/>
              </a:rPr>
              <a:t>l</a:t>
            </a:r>
            <a:r>
              <a:rPr dirty="0" sz="1800" b="1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2463" y="1989975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8301" y="2002942"/>
            <a:ext cx="425640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Em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anteparo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rígido,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verifique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 </a:t>
            </a:r>
            <a:r>
              <a:rPr dirty="0" sz="1800">
                <a:latin typeface="Times New Roman"/>
                <a:cs typeface="Times New Roman"/>
              </a:rPr>
              <a:t>vias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aéreas </a:t>
            </a:r>
            <a:r>
              <a:rPr dirty="0" sz="1800">
                <a:latin typeface="Times New Roman"/>
                <a:cs typeface="Times New Roman"/>
              </a:rPr>
              <a:t>e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 respiração.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estiver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parado,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faça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ventilações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.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Verifique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 </a:t>
            </a:r>
            <a:r>
              <a:rPr dirty="0" sz="1800" spc="-5">
                <a:latin typeface="Times New Roman"/>
                <a:cs typeface="Times New Roman"/>
              </a:rPr>
              <a:t>pulso</a:t>
            </a:r>
            <a:r>
              <a:rPr dirty="0" sz="1800">
                <a:latin typeface="Times New Roman"/>
                <a:cs typeface="Times New Roman"/>
              </a:rPr>
              <a:t> e </a:t>
            </a:r>
            <a:r>
              <a:rPr dirty="0" sz="1800" spc="-5">
                <a:latin typeface="Times New Roman"/>
                <a:cs typeface="Times New Roman"/>
              </a:rPr>
              <a:t>constate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não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há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pulsação,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faça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30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compressões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torácicas.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2463" y="3635895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8301" y="3648862"/>
            <a:ext cx="3352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Ritmo</a:t>
            </a:r>
            <a:r>
              <a:rPr dirty="0" sz="1800" spc="4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100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compressões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minuto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8998" y="1088999"/>
            <a:ext cx="5211724" cy="31528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5166" y="4476241"/>
            <a:ext cx="7657922" cy="238103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785" y="105384"/>
            <a:ext cx="236283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8290">
              <a:lnSpc>
                <a:spcPct val="100000"/>
              </a:lnSpc>
              <a:spcBef>
                <a:spcPts val="100"/>
              </a:spcBef>
            </a:pP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Reanimação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35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pc="5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2062" y="3683063"/>
            <a:ext cx="77089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191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Protocolo</a:t>
            </a:r>
            <a:r>
              <a:rPr dirty="0" sz="1800" spc="4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para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Crianças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87350" indent="-286385">
              <a:lnSpc>
                <a:spcPct val="100000"/>
              </a:lnSpc>
              <a:buFont typeface="Arial MT"/>
              <a:buChar char="•"/>
              <a:tabLst>
                <a:tab pos="387350" algn="l"/>
                <a:tab pos="387985" algn="l"/>
              </a:tabLst>
            </a:pPr>
            <a:r>
              <a:rPr dirty="0" sz="1800" spc="-25">
                <a:latin typeface="Times New Roman"/>
                <a:cs typeface="Times New Roman"/>
              </a:rPr>
              <a:t>Verifique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vias </a:t>
            </a:r>
            <a:r>
              <a:rPr dirty="0" sz="1800" spc="-5">
                <a:latin typeface="Times New Roman"/>
                <a:cs typeface="Times New Roman"/>
              </a:rPr>
              <a:t>aéreas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 a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respiração.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estiver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parado,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faça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ventilações;</a:t>
            </a:r>
            <a:endParaRPr sz="18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25">
                <a:latin typeface="Times New Roman"/>
                <a:cs typeface="Times New Roman"/>
              </a:rPr>
              <a:t>Verifique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pulso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constate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que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não há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pulsação,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faça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30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compressões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torácicas;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939" y="5042065"/>
            <a:ext cx="106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5423" y="4780343"/>
            <a:ext cx="78676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6630" indent="-2882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46630" algn="l"/>
                <a:tab pos="2247265" algn="l"/>
              </a:tabLst>
            </a:pPr>
            <a:r>
              <a:rPr dirty="0" sz="1800" spc="-5">
                <a:latin typeface="Times New Roman"/>
                <a:cs typeface="Times New Roman"/>
              </a:rPr>
              <a:t>Ritmo</a:t>
            </a:r>
            <a:r>
              <a:rPr dirty="0" sz="1800" spc="4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100</a:t>
            </a:r>
            <a:r>
              <a:rPr dirty="0" sz="1800" spc="-5">
                <a:latin typeface="Times New Roman"/>
                <a:cs typeface="Times New Roman"/>
              </a:rPr>
              <a:t> compressões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por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minuto.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Times New Roman"/>
                <a:cs typeface="Times New Roman"/>
              </a:rPr>
              <a:t>Se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criança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menor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01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ano,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não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force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tanto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cabeça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para trás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cheque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pulso.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597" y="750595"/>
            <a:ext cx="5714644" cy="28192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/>
              <a:t>Esse</a:t>
            </a:r>
            <a:r>
              <a:rPr dirty="0" spc="-5"/>
              <a:t> material</a:t>
            </a:r>
            <a:r>
              <a:rPr dirty="0" spc="10"/>
              <a:t> </a:t>
            </a:r>
            <a:r>
              <a:rPr dirty="0"/>
              <a:t>foi </a:t>
            </a:r>
            <a:r>
              <a:rPr dirty="0" spc="-5"/>
              <a:t>desenvolvido</a:t>
            </a:r>
            <a:r>
              <a:rPr dirty="0" spc="10"/>
              <a:t> </a:t>
            </a:r>
            <a:r>
              <a:rPr dirty="0" spc="-5"/>
              <a:t>pela</a:t>
            </a:r>
            <a:r>
              <a:rPr dirty="0" spc="10"/>
              <a:t> </a:t>
            </a:r>
            <a:r>
              <a:rPr dirty="0" spc="-5"/>
              <a:t>Escola</a:t>
            </a:r>
            <a:r>
              <a:rPr dirty="0"/>
              <a:t> da </a:t>
            </a:r>
            <a:r>
              <a:rPr dirty="0" spc="-5"/>
              <a:t>Prevenção.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/>
          </a:p>
          <a:p>
            <a:pPr marR="169545">
              <a:lnSpc>
                <a:spcPts val="1670"/>
              </a:lnSpc>
            </a:pPr>
            <a:r>
              <a:rPr dirty="0" spc="-5"/>
              <a:t>Caso </a:t>
            </a:r>
            <a:r>
              <a:rPr dirty="0"/>
              <a:t>você</a:t>
            </a:r>
            <a:r>
              <a:rPr dirty="0" spc="5"/>
              <a:t> </a:t>
            </a:r>
            <a:r>
              <a:rPr dirty="0" spc="-5"/>
              <a:t>tenha</a:t>
            </a:r>
            <a:r>
              <a:rPr dirty="0" spc="10"/>
              <a:t> </a:t>
            </a:r>
            <a:r>
              <a:rPr dirty="0" spc="-5"/>
              <a:t>adquirido</a:t>
            </a:r>
            <a:r>
              <a:rPr dirty="0" spc="5"/>
              <a:t> </a:t>
            </a:r>
            <a:r>
              <a:rPr dirty="0" spc="-5"/>
              <a:t>em</a:t>
            </a:r>
            <a:r>
              <a:rPr dirty="0"/>
              <a:t> </a:t>
            </a:r>
            <a:r>
              <a:rPr dirty="0" spc="-5"/>
              <a:t>nosso</a:t>
            </a:r>
            <a:r>
              <a:rPr dirty="0" spc="15"/>
              <a:t> </a:t>
            </a:r>
            <a:r>
              <a:rPr dirty="0"/>
              <a:t>site,</a:t>
            </a:r>
            <a:r>
              <a:rPr dirty="0" spc="10"/>
              <a:t> </a:t>
            </a:r>
            <a:r>
              <a:rPr dirty="0" spc="-5"/>
              <a:t>ótimo.</a:t>
            </a:r>
            <a:r>
              <a:rPr dirty="0" spc="15"/>
              <a:t> </a:t>
            </a:r>
            <a:r>
              <a:rPr dirty="0" spc="-5"/>
              <a:t>Obrigado</a:t>
            </a:r>
            <a:r>
              <a:rPr dirty="0"/>
              <a:t> </a:t>
            </a:r>
            <a:r>
              <a:rPr dirty="0" spc="-5"/>
              <a:t>por</a:t>
            </a:r>
            <a:r>
              <a:rPr dirty="0" spc="10"/>
              <a:t> </a:t>
            </a:r>
            <a:r>
              <a:rPr dirty="0" spc="-5"/>
              <a:t>apoiar </a:t>
            </a:r>
            <a:r>
              <a:rPr dirty="0" spc="-375"/>
              <a:t> </a:t>
            </a:r>
            <a:r>
              <a:rPr dirty="0"/>
              <a:t>nossa </a:t>
            </a:r>
            <a:r>
              <a:rPr dirty="0" spc="-5"/>
              <a:t>missão.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</a:p>
          <a:p>
            <a:pPr marR="2628265">
              <a:lnSpc>
                <a:spcPct val="100000"/>
              </a:lnSpc>
            </a:pPr>
            <a:r>
              <a:rPr dirty="0" spc="-5"/>
              <a:t>Conheça mais produtos </a:t>
            </a:r>
            <a:r>
              <a:rPr dirty="0"/>
              <a:t>em nosso site </a:t>
            </a:r>
            <a:r>
              <a:rPr dirty="0" spc="-375"/>
              <a:t> </a:t>
            </a:r>
            <a:r>
              <a:rPr dirty="0" spc="-10">
                <a:hlinkClick r:id="rId2"/>
              </a:rPr>
              <a:t>www.escoladaprevencao.com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/>
          </a:p>
          <a:p>
            <a:pPr>
              <a:lnSpc>
                <a:spcPct val="100000"/>
              </a:lnSpc>
            </a:pPr>
            <a:r>
              <a:rPr dirty="0" spc="-5"/>
              <a:t>Ajude</a:t>
            </a:r>
            <a:r>
              <a:rPr dirty="0" spc="5"/>
              <a:t> </a:t>
            </a:r>
            <a:r>
              <a:rPr dirty="0" spc="-5"/>
              <a:t>as</a:t>
            </a:r>
            <a:r>
              <a:rPr dirty="0" spc="5"/>
              <a:t> </a:t>
            </a:r>
            <a:r>
              <a:rPr dirty="0" spc="-5"/>
              <a:t>empresas</a:t>
            </a:r>
            <a:r>
              <a:rPr dirty="0" spc="15"/>
              <a:t> </a:t>
            </a:r>
            <a:r>
              <a:rPr dirty="0" spc="-5"/>
              <a:t>brasileiras</a:t>
            </a:r>
            <a:r>
              <a:rPr dirty="0" spc="15"/>
              <a:t> </a:t>
            </a:r>
            <a:r>
              <a:rPr dirty="0" spc="-5"/>
              <a:t>que</a:t>
            </a:r>
            <a:r>
              <a:rPr dirty="0" spc="5"/>
              <a:t> </a:t>
            </a:r>
            <a:r>
              <a:rPr dirty="0"/>
              <a:t>se</a:t>
            </a:r>
            <a:r>
              <a:rPr dirty="0" spc="10"/>
              <a:t> </a:t>
            </a:r>
            <a:r>
              <a:rPr dirty="0" spc="-5"/>
              <a:t>dedicam</a:t>
            </a:r>
            <a:r>
              <a:rPr dirty="0"/>
              <a:t> a</a:t>
            </a:r>
            <a:r>
              <a:rPr dirty="0" spc="10"/>
              <a:t> </a:t>
            </a:r>
            <a:r>
              <a:rPr dirty="0" spc="-5"/>
              <a:t>produção</a:t>
            </a:r>
            <a:r>
              <a:rPr dirty="0" spc="5"/>
              <a:t> </a:t>
            </a:r>
            <a:r>
              <a:rPr dirty="0" spc="-5"/>
              <a:t>de conteúdo </a:t>
            </a:r>
            <a:r>
              <a:rPr dirty="0" spc="-370"/>
              <a:t> </a:t>
            </a:r>
            <a:r>
              <a:rPr dirty="0" spc="-5"/>
              <a:t>na</a:t>
            </a:r>
            <a:r>
              <a:rPr dirty="0"/>
              <a:t> </a:t>
            </a:r>
            <a:r>
              <a:rPr dirty="0" spc="-5"/>
              <a:t>área </a:t>
            </a:r>
            <a:r>
              <a:rPr dirty="0"/>
              <a:t>de </a:t>
            </a:r>
            <a:r>
              <a:rPr dirty="0" spc="-5"/>
              <a:t>segurança</a:t>
            </a:r>
            <a:r>
              <a:rPr dirty="0" spc="5"/>
              <a:t> </a:t>
            </a:r>
            <a:r>
              <a:rPr dirty="0" spc="-5"/>
              <a:t>do</a:t>
            </a:r>
            <a:r>
              <a:rPr dirty="0" spc="5"/>
              <a:t> </a:t>
            </a:r>
            <a:r>
              <a:rPr dirty="0" spc="-5"/>
              <a:t>trabalho.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/>
          </a:p>
          <a:p>
            <a:pPr>
              <a:lnSpc>
                <a:spcPts val="1680"/>
              </a:lnSpc>
            </a:pPr>
            <a:r>
              <a:rPr dirty="0" spc="-5"/>
              <a:t>Obrigado!</a:t>
            </a:r>
          </a:p>
          <a:p>
            <a:pPr>
              <a:lnSpc>
                <a:spcPct val="100000"/>
              </a:lnSpc>
            </a:pPr>
            <a:r>
              <a:rPr dirty="0" spc="-5"/>
              <a:t>Herbert</a:t>
            </a:r>
            <a:r>
              <a:rPr dirty="0"/>
              <a:t> </a:t>
            </a:r>
            <a:r>
              <a:rPr dirty="0" spc="-5"/>
              <a:t>Bento</a:t>
            </a:r>
            <a:r>
              <a:rPr dirty="0"/>
              <a:t> </a:t>
            </a:r>
            <a:r>
              <a:rPr dirty="0" spc="-5"/>
              <a:t>da</a:t>
            </a:r>
            <a:r>
              <a:rPr dirty="0" spc="-10"/>
              <a:t> </a:t>
            </a:r>
            <a:r>
              <a:rPr dirty="0"/>
              <a:t>Escola</a:t>
            </a:r>
            <a:r>
              <a:rPr dirty="0" spc="-15"/>
              <a:t> </a:t>
            </a:r>
            <a:r>
              <a:rPr dirty="0" spc="-5"/>
              <a:t>da</a:t>
            </a:r>
            <a:r>
              <a:rPr dirty="0"/>
              <a:t> </a:t>
            </a:r>
            <a:r>
              <a:rPr dirty="0" spc="-5"/>
              <a:t>Prevenção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332605" cy="6858000"/>
            <a:chOff x="0" y="0"/>
            <a:chExt cx="433260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358914"/>
              <a:ext cx="855980" cy="6499225"/>
            </a:xfrm>
            <a:custGeom>
              <a:avLst/>
              <a:gdLst/>
              <a:ahLst/>
              <a:cxnLst/>
              <a:rect l="l" t="t" r="r" b="b"/>
              <a:pathLst>
                <a:path w="855980" h="6499225">
                  <a:moveTo>
                    <a:pt x="855357" y="0"/>
                  </a:moveTo>
                  <a:lnTo>
                    <a:pt x="0" y="0"/>
                  </a:lnTo>
                  <a:lnTo>
                    <a:pt x="0" y="6498729"/>
                  </a:lnTo>
                  <a:lnTo>
                    <a:pt x="427685" y="6498729"/>
                  </a:lnTo>
                  <a:lnTo>
                    <a:pt x="855357" y="6498729"/>
                  </a:lnTo>
                  <a:lnTo>
                    <a:pt x="855357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4759" y="0"/>
              <a:ext cx="4048125" cy="1089025"/>
            </a:xfrm>
            <a:custGeom>
              <a:avLst/>
              <a:gdLst/>
              <a:ahLst/>
              <a:cxnLst/>
              <a:rect l="l" t="t" r="r" b="b"/>
              <a:pathLst>
                <a:path w="4048125" h="1089025">
                  <a:moveTo>
                    <a:pt x="4047845" y="0"/>
                  </a:moveTo>
                  <a:lnTo>
                    <a:pt x="0" y="0"/>
                  </a:lnTo>
                  <a:lnTo>
                    <a:pt x="0" y="1088999"/>
                  </a:lnTo>
                  <a:lnTo>
                    <a:pt x="2023922" y="1088999"/>
                  </a:lnTo>
                  <a:lnTo>
                    <a:pt x="4047845" y="1088999"/>
                  </a:lnTo>
                  <a:lnTo>
                    <a:pt x="404784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1659" y="105384"/>
            <a:ext cx="34544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Traumas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cabeça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6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coluna </a:t>
            </a: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vertebral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02094" y="404901"/>
            <a:ext cx="26682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latin typeface="Times New Roman"/>
                <a:cs typeface="Times New Roman"/>
              </a:rPr>
              <a:t>Crânio</a:t>
            </a:r>
            <a:r>
              <a:rPr dirty="0" sz="2800" spc="-4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e</a:t>
            </a:r>
            <a:r>
              <a:rPr dirty="0" sz="2800" spc="-5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encéfalo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7677" y="1327340"/>
            <a:ext cx="7002780" cy="4921250"/>
            <a:chOff x="2857677" y="1327340"/>
            <a:chExt cx="7002780" cy="49212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677" y="1327340"/>
              <a:ext cx="7002348" cy="49208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96999" y="1671484"/>
              <a:ext cx="1273175" cy="2333625"/>
            </a:xfrm>
            <a:custGeom>
              <a:avLst/>
              <a:gdLst/>
              <a:ahLst/>
              <a:cxnLst/>
              <a:rect l="l" t="t" r="r" b="b"/>
              <a:pathLst>
                <a:path w="1273175" h="2333625">
                  <a:moveTo>
                    <a:pt x="558723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279361" y="204470"/>
                  </a:lnTo>
                  <a:lnTo>
                    <a:pt x="558723" y="204470"/>
                  </a:lnTo>
                  <a:lnTo>
                    <a:pt x="558723" y="0"/>
                  </a:lnTo>
                  <a:close/>
                </a:path>
                <a:path w="1273175" h="2333625">
                  <a:moveTo>
                    <a:pt x="1050480" y="385191"/>
                  </a:moveTo>
                  <a:lnTo>
                    <a:pt x="177838" y="385191"/>
                  </a:lnTo>
                  <a:lnTo>
                    <a:pt x="177838" y="589673"/>
                  </a:lnTo>
                  <a:lnTo>
                    <a:pt x="614159" y="589673"/>
                  </a:lnTo>
                  <a:lnTo>
                    <a:pt x="1050480" y="589673"/>
                  </a:lnTo>
                  <a:lnTo>
                    <a:pt x="1050480" y="385191"/>
                  </a:lnTo>
                  <a:close/>
                </a:path>
                <a:path w="1273175" h="2333625">
                  <a:moveTo>
                    <a:pt x="1218247" y="821880"/>
                  </a:moveTo>
                  <a:lnTo>
                    <a:pt x="420484" y="821880"/>
                  </a:lnTo>
                  <a:lnTo>
                    <a:pt x="420484" y="1026350"/>
                  </a:lnTo>
                  <a:lnTo>
                    <a:pt x="819365" y="1026350"/>
                  </a:lnTo>
                  <a:lnTo>
                    <a:pt x="1218247" y="1026350"/>
                  </a:lnTo>
                  <a:lnTo>
                    <a:pt x="1218247" y="821880"/>
                  </a:lnTo>
                  <a:close/>
                </a:path>
                <a:path w="1273175" h="2333625">
                  <a:moveTo>
                    <a:pt x="1268996" y="1315072"/>
                  </a:moveTo>
                  <a:lnTo>
                    <a:pt x="506158" y="1315072"/>
                  </a:lnTo>
                  <a:lnTo>
                    <a:pt x="506158" y="1519555"/>
                  </a:lnTo>
                  <a:lnTo>
                    <a:pt x="887755" y="1519555"/>
                  </a:lnTo>
                  <a:lnTo>
                    <a:pt x="1268996" y="1519555"/>
                  </a:lnTo>
                  <a:lnTo>
                    <a:pt x="1268996" y="1315072"/>
                  </a:lnTo>
                  <a:close/>
                </a:path>
                <a:path w="1273175" h="2333625">
                  <a:moveTo>
                    <a:pt x="1272603" y="1946516"/>
                  </a:moveTo>
                  <a:lnTo>
                    <a:pt x="578167" y="1946516"/>
                  </a:lnTo>
                  <a:lnTo>
                    <a:pt x="578167" y="2333510"/>
                  </a:lnTo>
                  <a:lnTo>
                    <a:pt x="925563" y="2333510"/>
                  </a:lnTo>
                  <a:lnTo>
                    <a:pt x="1272603" y="2333510"/>
                  </a:lnTo>
                  <a:lnTo>
                    <a:pt x="1272603" y="1946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437943" y="1670291"/>
            <a:ext cx="1188720" cy="233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 MT"/>
                <a:cs typeface="Arial MT"/>
              </a:rPr>
              <a:t>Crânio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Dura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</a:t>
            </a:r>
            <a:endParaRPr sz="1200">
              <a:latin typeface="Arial MT"/>
              <a:cs typeface="Arial MT"/>
            </a:endParaRPr>
          </a:p>
          <a:p>
            <a:pPr marL="518795" marR="8890" indent="-86360">
              <a:lnSpc>
                <a:spcPts val="3879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Aracnóide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</a:t>
            </a:r>
            <a:r>
              <a:rPr dirty="0" sz="1200">
                <a:latin typeface="Arial MT"/>
                <a:cs typeface="Arial MT"/>
              </a:rPr>
              <a:t>ia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</a:t>
            </a:r>
            <a:r>
              <a:rPr dirty="0" sz="1200" spc="5">
                <a:latin typeface="Arial MT"/>
                <a:cs typeface="Arial MT"/>
              </a:rPr>
              <a:t>t</a:t>
            </a:r>
            <a:r>
              <a:rPr dirty="0" sz="1200">
                <a:latin typeface="Arial MT"/>
                <a:cs typeface="Arial MT"/>
              </a:rPr>
              <a:t>er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Arial MT"/>
              <a:cs typeface="Arial MT"/>
            </a:endParaRPr>
          </a:p>
          <a:p>
            <a:pPr marL="591820" marR="5080">
              <a:lnSpc>
                <a:spcPct val="100000"/>
              </a:lnSpc>
            </a:pPr>
            <a:r>
              <a:rPr dirty="0" sz="1200" spc="-5">
                <a:latin typeface="Arial MT"/>
                <a:cs typeface="Arial MT"/>
              </a:rPr>
              <a:t>Córtex 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</a:t>
            </a:r>
            <a:r>
              <a:rPr dirty="0" sz="1200">
                <a:latin typeface="Arial MT"/>
                <a:cs typeface="Arial MT"/>
              </a:rPr>
              <a:t>erebral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88439" y="4712398"/>
            <a:ext cx="1322070" cy="1273175"/>
          </a:xfrm>
          <a:custGeom>
            <a:avLst/>
            <a:gdLst/>
            <a:ahLst/>
            <a:cxnLst/>
            <a:rect l="l" t="t" r="r" b="b"/>
            <a:pathLst>
              <a:path w="1322070" h="1273175">
                <a:moveTo>
                  <a:pt x="781202" y="1068476"/>
                </a:moveTo>
                <a:lnTo>
                  <a:pt x="0" y="1068476"/>
                </a:lnTo>
                <a:lnTo>
                  <a:pt x="0" y="1272959"/>
                </a:lnTo>
                <a:lnTo>
                  <a:pt x="390601" y="1272959"/>
                </a:lnTo>
                <a:lnTo>
                  <a:pt x="781202" y="1272959"/>
                </a:lnTo>
                <a:lnTo>
                  <a:pt x="781202" y="1068476"/>
                </a:lnTo>
                <a:close/>
              </a:path>
              <a:path w="1322070" h="1273175">
                <a:moveTo>
                  <a:pt x="1092606" y="0"/>
                </a:moveTo>
                <a:lnTo>
                  <a:pt x="236880" y="0"/>
                </a:lnTo>
                <a:lnTo>
                  <a:pt x="236880" y="204482"/>
                </a:lnTo>
                <a:lnTo>
                  <a:pt x="664921" y="204482"/>
                </a:lnTo>
                <a:lnTo>
                  <a:pt x="1092606" y="204482"/>
                </a:lnTo>
                <a:lnTo>
                  <a:pt x="1092606" y="0"/>
                </a:lnTo>
                <a:close/>
              </a:path>
              <a:path w="1322070" h="1273175">
                <a:moveTo>
                  <a:pt x="1321562" y="575284"/>
                </a:moveTo>
                <a:lnTo>
                  <a:pt x="72364" y="575284"/>
                </a:lnTo>
                <a:lnTo>
                  <a:pt x="72364" y="779767"/>
                </a:lnTo>
                <a:lnTo>
                  <a:pt x="696963" y="779767"/>
                </a:lnTo>
                <a:lnTo>
                  <a:pt x="1321562" y="779767"/>
                </a:lnTo>
                <a:lnTo>
                  <a:pt x="1321562" y="575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29383" y="4710493"/>
            <a:ext cx="1235710" cy="127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 MT"/>
                <a:cs typeface="Arial MT"/>
              </a:rPr>
              <a:t>Cerebelum</a:t>
            </a:r>
            <a:endParaRPr sz="1200">
              <a:latin typeface="Arial MT"/>
              <a:cs typeface="Arial MT"/>
            </a:endParaRPr>
          </a:p>
          <a:p>
            <a:pPr marL="12700" marR="5080" indent="71755">
              <a:lnSpc>
                <a:spcPct val="269500"/>
              </a:lnSpc>
              <a:spcBef>
                <a:spcPts val="645"/>
              </a:spcBef>
            </a:pPr>
            <a:r>
              <a:rPr dirty="0" sz="1200" spc="-10">
                <a:latin typeface="Arial MT"/>
                <a:cs typeface="Arial MT"/>
              </a:rPr>
              <a:t>Tronco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Cerebral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Medula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105384"/>
            <a:ext cx="34544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Traumas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cabeça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6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coluna </a:t>
            </a: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vertebral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50778" y="1298054"/>
            <a:ext cx="4017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Sinais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Sintomas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de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Traumas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na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Cabeça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2621" y="1833740"/>
            <a:ext cx="10604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8460" y="1846694"/>
            <a:ext cx="3427729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Inconsciência</a:t>
            </a:r>
            <a:endParaRPr sz="1800">
              <a:latin typeface="Times New Roman"/>
              <a:cs typeface="Times New Roman"/>
            </a:endParaRPr>
          </a:p>
          <a:p>
            <a:pPr marL="12700" marR="647065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Cortes </a:t>
            </a:r>
            <a:r>
              <a:rPr dirty="0" sz="1800">
                <a:latin typeface="Times New Roman"/>
                <a:cs typeface="Times New Roman"/>
              </a:rPr>
              <a:t>profundos na cabeça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Tecido</a:t>
            </a:r>
            <a:r>
              <a:rPr dirty="0" sz="1800">
                <a:latin typeface="Times New Roman"/>
                <a:cs typeface="Times New Roman"/>
              </a:rPr>
              <a:t> cerebral </a:t>
            </a:r>
            <a:r>
              <a:rPr dirty="0" sz="1800" spc="-5">
                <a:latin typeface="Times New Roman"/>
                <a:cs typeface="Times New Roman"/>
              </a:rPr>
              <a:t>exposto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Edema </a:t>
            </a:r>
            <a:r>
              <a:rPr dirty="0" sz="1800">
                <a:latin typeface="Times New Roman"/>
                <a:cs typeface="Times New Roman"/>
              </a:rPr>
              <a:t>e descoloração </a:t>
            </a:r>
            <a:r>
              <a:rPr dirty="0" sz="1800" spc="-10">
                <a:latin typeface="Times New Roman"/>
                <a:cs typeface="Times New Roman"/>
              </a:rPr>
              <a:t>da </a:t>
            </a:r>
            <a:r>
              <a:rPr dirty="0" sz="1800" spc="-5">
                <a:latin typeface="Times New Roman"/>
                <a:cs typeface="Times New Roman"/>
              </a:rPr>
              <a:t>pele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Pupilas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desiguais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Sangramento</a:t>
            </a:r>
            <a:r>
              <a:rPr dirty="0" sz="1800">
                <a:latin typeface="Times New Roman"/>
                <a:cs typeface="Times New Roman"/>
              </a:rPr>
              <a:t> pela </a:t>
            </a:r>
            <a:r>
              <a:rPr dirty="0" sz="1800" spc="-5">
                <a:latin typeface="Times New Roman"/>
                <a:cs typeface="Times New Roman"/>
              </a:rPr>
              <a:t>orelha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pelo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nariz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Alteração </a:t>
            </a:r>
            <a:r>
              <a:rPr dirty="0" sz="1800">
                <a:latin typeface="Times New Roman"/>
                <a:cs typeface="Times New Roman"/>
              </a:rPr>
              <a:t>nos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sinais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vitais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8682" y="4139641"/>
            <a:ext cx="7773479" cy="255683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105384"/>
            <a:ext cx="34544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Traumas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cabeça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6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coluna </a:t>
            </a: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vertebral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2463" y="2144788"/>
            <a:ext cx="740537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Cuidados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no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spc="-30" b="1">
                <a:latin typeface="Times New Roman"/>
                <a:cs typeface="Times New Roman"/>
              </a:rPr>
              <a:t>Trauma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na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Cabeça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Mantenha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paciente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em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repouso</a:t>
            </a:r>
            <a:endParaRPr sz="24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2400" spc="-5">
                <a:latin typeface="Times New Roman"/>
                <a:cs typeface="Times New Roman"/>
              </a:rPr>
              <a:t>Controle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hemorragia</a:t>
            </a:r>
            <a:endParaRPr sz="2400">
              <a:latin typeface="Times New Roman"/>
              <a:cs typeface="Times New Roman"/>
            </a:endParaRPr>
          </a:p>
          <a:p>
            <a:pPr marL="298450" marR="5080" indent="-286385">
              <a:lnSpc>
                <a:spcPct val="100000"/>
              </a:lnSpc>
              <a:buFont typeface="Arial MT"/>
              <a:buChar char="•"/>
              <a:tabLst>
                <a:tab pos="298450" algn="l"/>
                <a:tab pos="299085" algn="l"/>
                <a:tab pos="1612900" algn="l"/>
                <a:tab pos="2301875" algn="l"/>
                <a:tab pos="2618105" algn="l"/>
                <a:tab pos="3799840" algn="l"/>
                <a:tab pos="4487545" algn="l"/>
                <a:tab pos="5702935" algn="l"/>
                <a:tab pos="7087234" algn="l"/>
              </a:tabLst>
            </a:pPr>
            <a:r>
              <a:rPr dirty="0" sz="2400" spc="-5">
                <a:latin typeface="Times New Roman"/>
                <a:cs typeface="Times New Roman"/>
              </a:rPr>
              <a:t>Conv</a:t>
            </a:r>
            <a:r>
              <a:rPr dirty="0" sz="2400">
                <a:latin typeface="Times New Roman"/>
                <a:cs typeface="Times New Roman"/>
              </a:rPr>
              <a:t>erse	com	o	paciente	p</a:t>
            </a:r>
            <a:r>
              <a:rPr dirty="0" sz="2400" spc="-5">
                <a:latin typeface="Times New Roman"/>
                <a:cs typeface="Times New Roman"/>
              </a:rPr>
              <a:t>a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a	pe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 spc="-5">
                <a:latin typeface="Times New Roman"/>
                <a:cs typeface="Times New Roman"/>
              </a:rPr>
              <a:t>c</a:t>
            </a:r>
            <a:r>
              <a:rPr dirty="0" sz="2400">
                <a:latin typeface="Times New Roman"/>
                <a:cs typeface="Times New Roman"/>
              </a:rPr>
              <a:t>eber	al</a:t>
            </a:r>
            <a:r>
              <a:rPr dirty="0" sz="2400" spc="10">
                <a:latin typeface="Times New Roman"/>
                <a:cs typeface="Times New Roman"/>
              </a:rPr>
              <a:t>t</a:t>
            </a:r>
            <a:r>
              <a:rPr dirty="0" sz="2400" spc="-5">
                <a:latin typeface="Times New Roman"/>
                <a:cs typeface="Times New Roman"/>
              </a:rPr>
              <a:t>e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5">
                <a:latin typeface="Times New Roman"/>
                <a:cs typeface="Times New Roman"/>
              </a:rPr>
              <a:t>ç</a:t>
            </a:r>
            <a:r>
              <a:rPr dirty="0" sz="2400">
                <a:latin typeface="Times New Roman"/>
                <a:cs typeface="Times New Roman"/>
              </a:rPr>
              <a:t>ões	no  </a:t>
            </a:r>
            <a:r>
              <a:rPr dirty="0" sz="2400">
                <a:latin typeface="Times New Roman"/>
                <a:cs typeface="Times New Roman"/>
              </a:rPr>
              <a:t>nível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consciência</a:t>
            </a:r>
            <a:endParaRPr sz="240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buFont typeface="Arial MT"/>
              <a:buChar char="•"/>
              <a:tabLst>
                <a:tab pos="298450" algn="l"/>
                <a:tab pos="299085" algn="l"/>
                <a:tab pos="2221865" algn="l"/>
              </a:tabLst>
            </a:pPr>
            <a:r>
              <a:rPr dirty="0" sz="2400" spc="-5">
                <a:latin typeface="Times New Roman"/>
                <a:cs typeface="Times New Roman"/>
              </a:rPr>
              <a:t>Faça</a:t>
            </a:r>
            <a:r>
              <a:rPr dirty="0" sz="2400">
                <a:latin typeface="Times New Roman"/>
                <a:cs typeface="Times New Roman"/>
              </a:rPr>
              <a:t> curativos	nas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feridas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abertas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9578" y="471144"/>
            <a:ext cx="467233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</a:t>
            </a:r>
            <a:r>
              <a:rPr dirty="0" spc="-10"/>
              <a:t>EG</a:t>
            </a:r>
            <a:r>
              <a:rPr dirty="0" spc="-5"/>
              <a:t>U</a:t>
            </a:r>
            <a:r>
              <a:rPr dirty="0" spc="-15"/>
              <a:t>R</a:t>
            </a:r>
            <a:r>
              <a:rPr dirty="0" spc="-5"/>
              <a:t>AN</a:t>
            </a:r>
            <a:r>
              <a:rPr dirty="0" spc="-15"/>
              <a:t>Ç</a:t>
            </a:r>
            <a:r>
              <a:rPr dirty="0"/>
              <a:t>A</a:t>
            </a:r>
            <a:r>
              <a:rPr dirty="0" spc="-175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 spc="-5"/>
              <a:t>P</a:t>
            </a:r>
            <a:r>
              <a:rPr dirty="0" spc="-15"/>
              <a:t>R</a:t>
            </a:r>
            <a:r>
              <a:rPr dirty="0" spc="-10"/>
              <a:t>OTE</a:t>
            </a:r>
            <a:r>
              <a:rPr dirty="0" spc="-5"/>
              <a:t>Ç</a:t>
            </a:r>
            <a:r>
              <a:rPr dirty="0" spc="-15"/>
              <a:t>Ã</a:t>
            </a:r>
            <a:r>
              <a:rPr dirty="0"/>
              <a:t>O  </a:t>
            </a:r>
            <a:r>
              <a:rPr dirty="0" spc="-10"/>
              <a:t>PESSOAL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4299" y="2438171"/>
            <a:ext cx="587946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Procure usar luvas, máscaras, proteção ocular e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aventais.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Ao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término</a:t>
            </a:r>
            <a:r>
              <a:rPr dirty="0" sz="2000">
                <a:latin typeface="Arial MT"/>
                <a:cs typeface="Arial MT"/>
              </a:rPr>
              <a:t> do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socorro,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entregue</a:t>
            </a:r>
            <a:r>
              <a:rPr dirty="0" sz="2000" spc="5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material</a:t>
            </a:r>
            <a:r>
              <a:rPr dirty="0" sz="2000">
                <a:latin typeface="Arial MT"/>
                <a:cs typeface="Arial MT"/>
              </a:rPr>
              <a:t> usado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à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equipe</a:t>
            </a:r>
            <a:r>
              <a:rPr dirty="0" sz="2000">
                <a:latin typeface="Arial MT"/>
                <a:cs typeface="Arial MT"/>
              </a:rPr>
              <a:t> especializada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para</a:t>
            </a:r>
            <a:r>
              <a:rPr dirty="0" sz="2000" spc="5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que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seja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feito</a:t>
            </a:r>
            <a:r>
              <a:rPr dirty="0" sz="2000">
                <a:latin typeface="Arial MT"/>
                <a:cs typeface="Arial MT"/>
              </a:rPr>
              <a:t> descarte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correto.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05197" y="821156"/>
              <a:ext cx="534670" cy="651510"/>
            </a:xfrm>
            <a:custGeom>
              <a:avLst/>
              <a:gdLst/>
              <a:ahLst/>
              <a:cxnLst/>
              <a:rect l="l" t="t" r="r" b="b"/>
              <a:pathLst>
                <a:path w="534670" h="651510">
                  <a:moveTo>
                    <a:pt x="267119" y="0"/>
                  </a:moveTo>
                  <a:lnTo>
                    <a:pt x="243714" y="4517"/>
                  </a:lnTo>
                  <a:lnTo>
                    <a:pt x="224866" y="16967"/>
                  </a:lnTo>
                  <a:lnTo>
                    <a:pt x="212294" y="35693"/>
                  </a:lnTo>
                  <a:lnTo>
                    <a:pt x="207721" y="59042"/>
                  </a:lnTo>
                  <a:lnTo>
                    <a:pt x="207721" y="70205"/>
                  </a:lnTo>
                  <a:lnTo>
                    <a:pt x="171958" y="92184"/>
                  </a:lnTo>
                  <a:lnTo>
                    <a:pt x="143824" y="123480"/>
                  </a:lnTo>
                  <a:lnTo>
                    <a:pt x="125410" y="162336"/>
                  </a:lnTo>
                  <a:lnTo>
                    <a:pt x="118808" y="206997"/>
                  </a:lnTo>
                  <a:lnTo>
                    <a:pt x="112227" y="262218"/>
                  </a:lnTo>
                  <a:lnTo>
                    <a:pt x="95254" y="303685"/>
                  </a:lnTo>
                  <a:lnTo>
                    <a:pt x="72047" y="335806"/>
                  </a:lnTo>
                  <a:lnTo>
                    <a:pt x="46761" y="362991"/>
                  </a:lnTo>
                  <a:lnTo>
                    <a:pt x="23553" y="389646"/>
                  </a:lnTo>
                  <a:lnTo>
                    <a:pt x="6581" y="420181"/>
                  </a:lnTo>
                  <a:lnTo>
                    <a:pt x="0" y="459003"/>
                  </a:lnTo>
                  <a:lnTo>
                    <a:pt x="8545" y="484934"/>
                  </a:lnTo>
                  <a:lnTo>
                    <a:pt x="32765" y="508755"/>
                  </a:lnTo>
                  <a:lnTo>
                    <a:pt x="70533" y="529224"/>
                  </a:lnTo>
                  <a:lnTo>
                    <a:pt x="119722" y="545097"/>
                  </a:lnTo>
                  <a:lnTo>
                    <a:pt x="178206" y="555129"/>
                  </a:lnTo>
                  <a:lnTo>
                    <a:pt x="178206" y="562686"/>
                  </a:lnTo>
                  <a:lnTo>
                    <a:pt x="185316" y="596722"/>
                  </a:lnTo>
                  <a:lnTo>
                    <a:pt x="204574" y="624919"/>
                  </a:lnTo>
                  <a:lnTo>
                    <a:pt x="232877" y="644139"/>
                  </a:lnTo>
                  <a:lnTo>
                    <a:pt x="267119" y="651243"/>
                  </a:lnTo>
                  <a:lnTo>
                    <a:pt x="301423" y="644139"/>
                  </a:lnTo>
                  <a:lnTo>
                    <a:pt x="329852" y="624919"/>
                  </a:lnTo>
                  <a:lnTo>
                    <a:pt x="332045" y="621728"/>
                  </a:lnTo>
                  <a:lnTo>
                    <a:pt x="267119" y="621728"/>
                  </a:lnTo>
                  <a:lnTo>
                    <a:pt x="243714" y="617160"/>
                  </a:lnTo>
                  <a:lnTo>
                    <a:pt x="224866" y="604627"/>
                  </a:lnTo>
                  <a:lnTo>
                    <a:pt x="212294" y="585884"/>
                  </a:lnTo>
                  <a:lnTo>
                    <a:pt x="207721" y="562686"/>
                  </a:lnTo>
                  <a:lnTo>
                    <a:pt x="207721" y="558723"/>
                  </a:lnTo>
                  <a:lnTo>
                    <a:pt x="356400" y="558723"/>
                  </a:lnTo>
                  <a:lnTo>
                    <a:pt x="356400" y="555129"/>
                  </a:lnTo>
                  <a:lnTo>
                    <a:pt x="414747" y="545097"/>
                  </a:lnTo>
                  <a:lnTo>
                    <a:pt x="452834" y="532803"/>
                  </a:lnTo>
                  <a:lnTo>
                    <a:pt x="267119" y="532803"/>
                  </a:lnTo>
                  <a:lnTo>
                    <a:pt x="183936" y="527616"/>
                  </a:lnTo>
                  <a:lnTo>
                    <a:pt x="117704" y="514290"/>
                  </a:lnTo>
                  <a:lnTo>
                    <a:pt x="69305" y="496178"/>
                  </a:lnTo>
                  <a:lnTo>
                    <a:pt x="39618" y="476632"/>
                  </a:lnTo>
                  <a:lnTo>
                    <a:pt x="29527" y="459003"/>
                  </a:lnTo>
                  <a:lnTo>
                    <a:pt x="30207" y="447939"/>
                  </a:lnTo>
                  <a:lnTo>
                    <a:pt x="32269" y="437178"/>
                  </a:lnTo>
                  <a:lnTo>
                    <a:pt x="35747" y="427160"/>
                  </a:lnTo>
                  <a:lnTo>
                    <a:pt x="40678" y="418325"/>
                  </a:lnTo>
                  <a:lnTo>
                    <a:pt x="94396" y="418325"/>
                  </a:lnTo>
                  <a:lnTo>
                    <a:pt x="87050" y="415994"/>
                  </a:lnTo>
                  <a:lnTo>
                    <a:pt x="55448" y="395998"/>
                  </a:lnTo>
                  <a:lnTo>
                    <a:pt x="58975" y="392621"/>
                  </a:lnTo>
                  <a:lnTo>
                    <a:pt x="63450" y="388129"/>
                  </a:lnTo>
                  <a:lnTo>
                    <a:pt x="99877" y="349761"/>
                  </a:lnTo>
                  <a:lnTo>
                    <a:pt x="123799" y="314550"/>
                  </a:lnTo>
                  <a:lnTo>
                    <a:pt x="141444" y="268133"/>
                  </a:lnTo>
                  <a:lnTo>
                    <a:pt x="148323" y="206997"/>
                  </a:lnTo>
                  <a:lnTo>
                    <a:pt x="153684" y="172055"/>
                  </a:lnTo>
                  <a:lnTo>
                    <a:pt x="168798" y="140488"/>
                  </a:lnTo>
                  <a:lnTo>
                    <a:pt x="192214" y="114458"/>
                  </a:lnTo>
                  <a:lnTo>
                    <a:pt x="222478" y="96126"/>
                  </a:lnTo>
                  <a:lnTo>
                    <a:pt x="365897" y="96126"/>
                  </a:lnTo>
                  <a:lnTo>
                    <a:pt x="362337" y="92184"/>
                  </a:lnTo>
                  <a:lnTo>
                    <a:pt x="356425" y="88557"/>
                  </a:lnTo>
                  <a:lnTo>
                    <a:pt x="267119" y="88557"/>
                  </a:lnTo>
                  <a:lnTo>
                    <a:pt x="256281" y="86020"/>
                  </a:lnTo>
                  <a:lnTo>
                    <a:pt x="246827" y="79333"/>
                  </a:lnTo>
                  <a:lnTo>
                    <a:pt x="240140" y="69879"/>
                  </a:lnTo>
                  <a:lnTo>
                    <a:pt x="237604" y="59042"/>
                  </a:lnTo>
                  <a:lnTo>
                    <a:pt x="240140" y="48204"/>
                  </a:lnTo>
                  <a:lnTo>
                    <a:pt x="246827" y="38750"/>
                  </a:lnTo>
                  <a:lnTo>
                    <a:pt x="256281" y="32063"/>
                  </a:lnTo>
                  <a:lnTo>
                    <a:pt x="267119" y="29527"/>
                  </a:lnTo>
                  <a:lnTo>
                    <a:pt x="317804" y="29527"/>
                  </a:lnTo>
                  <a:lnTo>
                    <a:pt x="309372" y="16967"/>
                  </a:lnTo>
                  <a:lnTo>
                    <a:pt x="290523" y="4517"/>
                  </a:lnTo>
                  <a:lnTo>
                    <a:pt x="267119" y="0"/>
                  </a:lnTo>
                  <a:close/>
                </a:path>
                <a:path w="534670" h="651510">
                  <a:moveTo>
                    <a:pt x="356400" y="558723"/>
                  </a:moveTo>
                  <a:lnTo>
                    <a:pt x="326516" y="558723"/>
                  </a:lnTo>
                  <a:lnTo>
                    <a:pt x="326516" y="562686"/>
                  </a:lnTo>
                  <a:lnTo>
                    <a:pt x="321943" y="585884"/>
                  </a:lnTo>
                  <a:lnTo>
                    <a:pt x="309372" y="604627"/>
                  </a:lnTo>
                  <a:lnTo>
                    <a:pt x="290523" y="617160"/>
                  </a:lnTo>
                  <a:lnTo>
                    <a:pt x="267119" y="621728"/>
                  </a:lnTo>
                  <a:lnTo>
                    <a:pt x="332045" y="621728"/>
                  </a:lnTo>
                  <a:lnTo>
                    <a:pt x="349234" y="596722"/>
                  </a:lnTo>
                  <a:lnTo>
                    <a:pt x="356400" y="562686"/>
                  </a:lnTo>
                  <a:lnTo>
                    <a:pt x="356400" y="558723"/>
                  </a:lnTo>
                  <a:close/>
                </a:path>
                <a:path w="534670" h="651510">
                  <a:moveTo>
                    <a:pt x="326516" y="558723"/>
                  </a:moveTo>
                  <a:lnTo>
                    <a:pt x="207721" y="558723"/>
                  </a:lnTo>
                  <a:lnTo>
                    <a:pt x="222267" y="561014"/>
                  </a:lnTo>
                  <a:lnTo>
                    <a:pt x="237420" y="562190"/>
                  </a:lnTo>
                  <a:lnTo>
                    <a:pt x="252573" y="562624"/>
                  </a:lnTo>
                  <a:lnTo>
                    <a:pt x="267119" y="562686"/>
                  </a:lnTo>
                  <a:lnTo>
                    <a:pt x="281664" y="562624"/>
                  </a:lnTo>
                  <a:lnTo>
                    <a:pt x="296818" y="562190"/>
                  </a:lnTo>
                  <a:lnTo>
                    <a:pt x="311971" y="561014"/>
                  </a:lnTo>
                  <a:lnTo>
                    <a:pt x="326516" y="558723"/>
                  </a:lnTo>
                  <a:close/>
                </a:path>
                <a:path w="534670" h="651510">
                  <a:moveTo>
                    <a:pt x="526993" y="418325"/>
                  </a:moveTo>
                  <a:lnTo>
                    <a:pt x="493560" y="418325"/>
                  </a:lnTo>
                  <a:lnTo>
                    <a:pt x="498492" y="427160"/>
                  </a:lnTo>
                  <a:lnTo>
                    <a:pt x="501975" y="437178"/>
                  </a:lnTo>
                  <a:lnTo>
                    <a:pt x="504041" y="447939"/>
                  </a:lnTo>
                  <a:lnTo>
                    <a:pt x="504723" y="459003"/>
                  </a:lnTo>
                  <a:lnTo>
                    <a:pt x="494631" y="476632"/>
                  </a:lnTo>
                  <a:lnTo>
                    <a:pt x="464944" y="496178"/>
                  </a:lnTo>
                  <a:lnTo>
                    <a:pt x="416543" y="514290"/>
                  </a:lnTo>
                  <a:lnTo>
                    <a:pt x="350307" y="527616"/>
                  </a:lnTo>
                  <a:lnTo>
                    <a:pt x="267119" y="532803"/>
                  </a:lnTo>
                  <a:lnTo>
                    <a:pt x="452834" y="532803"/>
                  </a:lnTo>
                  <a:lnTo>
                    <a:pt x="463919" y="529224"/>
                  </a:lnTo>
                  <a:lnTo>
                    <a:pt x="501738" y="508755"/>
                  </a:lnTo>
                  <a:lnTo>
                    <a:pt x="526026" y="484934"/>
                  </a:lnTo>
                  <a:lnTo>
                    <a:pt x="534606" y="459003"/>
                  </a:lnTo>
                  <a:lnTo>
                    <a:pt x="528025" y="420181"/>
                  </a:lnTo>
                  <a:lnTo>
                    <a:pt x="526993" y="418325"/>
                  </a:lnTo>
                  <a:close/>
                </a:path>
                <a:path w="534670" h="651510">
                  <a:moveTo>
                    <a:pt x="94396" y="418325"/>
                  </a:moveTo>
                  <a:lnTo>
                    <a:pt x="40678" y="418325"/>
                  </a:lnTo>
                  <a:lnTo>
                    <a:pt x="70241" y="436809"/>
                  </a:lnTo>
                  <a:lnTo>
                    <a:pt x="109136" y="452147"/>
                  </a:lnTo>
                  <a:lnTo>
                    <a:pt x="155894" y="463786"/>
                  </a:lnTo>
                  <a:lnTo>
                    <a:pt x="209045" y="471175"/>
                  </a:lnTo>
                  <a:lnTo>
                    <a:pt x="267119" y="473760"/>
                  </a:lnTo>
                  <a:lnTo>
                    <a:pt x="325197" y="471175"/>
                  </a:lnTo>
                  <a:lnTo>
                    <a:pt x="378349" y="463786"/>
                  </a:lnTo>
                  <a:lnTo>
                    <a:pt x="425105" y="452147"/>
                  </a:lnTo>
                  <a:lnTo>
                    <a:pt x="445140" y="444245"/>
                  </a:lnTo>
                  <a:lnTo>
                    <a:pt x="267119" y="444245"/>
                  </a:lnTo>
                  <a:lnTo>
                    <a:pt x="196026" y="440859"/>
                  </a:lnTo>
                  <a:lnTo>
                    <a:pt x="134956" y="431195"/>
                  </a:lnTo>
                  <a:lnTo>
                    <a:pt x="94396" y="418325"/>
                  </a:lnTo>
                  <a:close/>
                </a:path>
                <a:path w="534670" h="651510">
                  <a:moveTo>
                    <a:pt x="365897" y="96126"/>
                  </a:moveTo>
                  <a:lnTo>
                    <a:pt x="311759" y="96126"/>
                  </a:lnTo>
                  <a:lnTo>
                    <a:pt x="342181" y="114458"/>
                  </a:lnTo>
                  <a:lnTo>
                    <a:pt x="365583" y="140488"/>
                  </a:lnTo>
                  <a:lnTo>
                    <a:pt x="380616" y="172055"/>
                  </a:lnTo>
                  <a:lnTo>
                    <a:pt x="385927" y="206997"/>
                  </a:lnTo>
                  <a:lnTo>
                    <a:pt x="392806" y="268133"/>
                  </a:lnTo>
                  <a:lnTo>
                    <a:pt x="410451" y="314550"/>
                  </a:lnTo>
                  <a:lnTo>
                    <a:pt x="434372" y="349761"/>
                  </a:lnTo>
                  <a:lnTo>
                    <a:pt x="460082" y="377278"/>
                  </a:lnTo>
                  <a:lnTo>
                    <a:pt x="478802" y="395998"/>
                  </a:lnTo>
                  <a:lnTo>
                    <a:pt x="447195" y="415994"/>
                  </a:lnTo>
                  <a:lnTo>
                    <a:pt x="399288" y="431195"/>
                  </a:lnTo>
                  <a:lnTo>
                    <a:pt x="338217" y="440859"/>
                  </a:lnTo>
                  <a:lnTo>
                    <a:pt x="267119" y="444245"/>
                  </a:lnTo>
                  <a:lnTo>
                    <a:pt x="445140" y="444245"/>
                  </a:lnTo>
                  <a:lnTo>
                    <a:pt x="463998" y="436809"/>
                  </a:lnTo>
                  <a:lnTo>
                    <a:pt x="493560" y="418325"/>
                  </a:lnTo>
                  <a:lnTo>
                    <a:pt x="526993" y="418325"/>
                  </a:lnTo>
                  <a:lnTo>
                    <a:pt x="511052" y="389646"/>
                  </a:lnTo>
                  <a:lnTo>
                    <a:pt x="487845" y="362991"/>
                  </a:lnTo>
                  <a:lnTo>
                    <a:pt x="462559" y="335806"/>
                  </a:lnTo>
                  <a:lnTo>
                    <a:pt x="439351" y="303685"/>
                  </a:lnTo>
                  <a:lnTo>
                    <a:pt x="422379" y="262218"/>
                  </a:lnTo>
                  <a:lnTo>
                    <a:pt x="415798" y="206997"/>
                  </a:lnTo>
                  <a:lnTo>
                    <a:pt x="409138" y="162336"/>
                  </a:lnTo>
                  <a:lnTo>
                    <a:pt x="390598" y="123480"/>
                  </a:lnTo>
                  <a:lnTo>
                    <a:pt x="365897" y="96126"/>
                  </a:lnTo>
                  <a:close/>
                </a:path>
                <a:path w="534670" h="651510">
                  <a:moveTo>
                    <a:pt x="311759" y="96126"/>
                  </a:moveTo>
                  <a:lnTo>
                    <a:pt x="222478" y="96126"/>
                  </a:lnTo>
                  <a:lnTo>
                    <a:pt x="231530" y="105838"/>
                  </a:lnTo>
                  <a:lnTo>
                    <a:pt x="241965" y="112817"/>
                  </a:lnTo>
                  <a:lnTo>
                    <a:pt x="253816" y="117028"/>
                  </a:lnTo>
                  <a:lnTo>
                    <a:pt x="267119" y="118440"/>
                  </a:lnTo>
                  <a:lnTo>
                    <a:pt x="280421" y="117028"/>
                  </a:lnTo>
                  <a:lnTo>
                    <a:pt x="292273" y="112817"/>
                  </a:lnTo>
                  <a:lnTo>
                    <a:pt x="302707" y="105838"/>
                  </a:lnTo>
                  <a:lnTo>
                    <a:pt x="311759" y="96126"/>
                  </a:lnTo>
                  <a:close/>
                </a:path>
                <a:path w="534670" h="651510">
                  <a:moveTo>
                    <a:pt x="317804" y="29527"/>
                  </a:moveTo>
                  <a:lnTo>
                    <a:pt x="267119" y="29527"/>
                  </a:lnTo>
                  <a:lnTo>
                    <a:pt x="278014" y="32063"/>
                  </a:lnTo>
                  <a:lnTo>
                    <a:pt x="287594" y="38750"/>
                  </a:lnTo>
                  <a:lnTo>
                    <a:pt x="294408" y="48204"/>
                  </a:lnTo>
                  <a:lnTo>
                    <a:pt x="297002" y="59042"/>
                  </a:lnTo>
                  <a:lnTo>
                    <a:pt x="294408" y="69879"/>
                  </a:lnTo>
                  <a:lnTo>
                    <a:pt x="287594" y="79333"/>
                  </a:lnTo>
                  <a:lnTo>
                    <a:pt x="278014" y="86020"/>
                  </a:lnTo>
                  <a:lnTo>
                    <a:pt x="267119" y="88557"/>
                  </a:lnTo>
                  <a:lnTo>
                    <a:pt x="356425" y="88557"/>
                  </a:lnTo>
                  <a:lnTo>
                    <a:pt x="326516" y="70205"/>
                  </a:lnTo>
                  <a:lnTo>
                    <a:pt x="326516" y="59042"/>
                  </a:lnTo>
                  <a:lnTo>
                    <a:pt x="321943" y="35693"/>
                  </a:lnTo>
                  <a:lnTo>
                    <a:pt x="317804" y="29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42" y="2357272"/>
              <a:ext cx="4076636" cy="2547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105384"/>
            <a:ext cx="34544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Traumas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cabeça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dirty="0" spc="-6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coluna </a:t>
            </a: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vertebral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1463" y="1591093"/>
            <a:ext cx="461708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imes New Roman"/>
                <a:cs typeface="Times New Roman"/>
              </a:rPr>
              <a:t>Sinais</a:t>
            </a:r>
            <a:r>
              <a:rPr dirty="0" sz="2000" spc="3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</a:t>
            </a:r>
            <a:r>
              <a:rPr dirty="0" sz="2000" spc="3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sintomas</a:t>
            </a:r>
            <a:r>
              <a:rPr dirty="0" sz="2000" spc="3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do</a:t>
            </a:r>
            <a:r>
              <a:rPr dirty="0" sz="2000" spc="340" b="1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Times New Roman"/>
                <a:cs typeface="Times New Roman"/>
              </a:rPr>
              <a:t>Trauma</a:t>
            </a:r>
            <a:r>
              <a:rPr dirty="0" sz="2000" spc="3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na</a:t>
            </a:r>
            <a:r>
              <a:rPr dirty="0" sz="2000" spc="3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Coluna </a:t>
            </a:r>
            <a:r>
              <a:rPr dirty="0" sz="2000" spc="-484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Vertebral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1463" y="2491460"/>
            <a:ext cx="1149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934" y="2505493"/>
            <a:ext cx="25717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Times New Roman"/>
                <a:cs typeface="Times New Roman"/>
              </a:rPr>
              <a:t>Dificuldade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para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respirar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6934" y="2810421"/>
            <a:ext cx="43332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  <a:tab pos="3058795" algn="l"/>
                <a:tab pos="4079240" algn="l"/>
              </a:tabLst>
            </a:pPr>
            <a:r>
              <a:rPr dirty="0" sz="2000" spc="10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10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mênc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a,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10">
                <a:latin typeface="Times New Roman"/>
                <a:cs typeface="Times New Roman"/>
              </a:rPr>
              <a:t>f</a:t>
            </a:r>
            <a:r>
              <a:rPr dirty="0" sz="2000">
                <a:latin typeface="Times New Roman"/>
                <a:cs typeface="Times New Roman"/>
              </a:rPr>
              <a:t>r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 spc="5">
                <a:latin typeface="Times New Roman"/>
                <a:cs typeface="Times New Roman"/>
              </a:rPr>
              <a:t>qu</a:t>
            </a:r>
            <a:r>
              <a:rPr dirty="0" sz="2000">
                <a:latin typeface="Times New Roman"/>
                <a:cs typeface="Times New Roman"/>
              </a:rPr>
              <a:t>ez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,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>
                <a:latin typeface="Times New Roman"/>
                <a:cs typeface="Times New Roman"/>
              </a:rPr>
              <a:t>p</a:t>
            </a:r>
            <a:r>
              <a:rPr dirty="0" sz="2000">
                <a:latin typeface="Times New Roman"/>
                <a:cs typeface="Times New Roman"/>
              </a:rPr>
              <a:t>er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6934" y="3114979"/>
            <a:ext cx="28492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9390" algn="l"/>
              </a:tabLst>
            </a:pPr>
            <a:r>
              <a:rPr dirty="0" sz="2000" spc="-5">
                <a:latin typeface="Times New Roman"/>
                <a:cs typeface="Times New Roman"/>
              </a:rPr>
              <a:t>sensibilidade	</a:t>
            </a:r>
            <a:r>
              <a:rPr dirty="0" sz="2000">
                <a:latin typeface="Times New Roman"/>
                <a:cs typeface="Times New Roman"/>
              </a:rPr>
              <a:t>nos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membros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Paralisia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dos membros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1463" y="3405860"/>
            <a:ext cx="1149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934" y="3724821"/>
            <a:ext cx="43332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979169" algn="l"/>
                <a:tab pos="1785620" algn="l"/>
                <a:tab pos="3342640" algn="l"/>
                <a:tab pos="3811270" algn="l"/>
              </a:tabLst>
            </a:pPr>
            <a:r>
              <a:rPr dirty="0" sz="2000" spc="10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m</a:t>
            </a:r>
            <a:r>
              <a:rPr dirty="0" sz="2000" spc="5">
                <a:latin typeface="Times New Roman"/>
                <a:cs typeface="Times New Roman"/>
              </a:rPr>
              <a:t>u</a:t>
            </a:r>
            <a:r>
              <a:rPr dirty="0" sz="2000" spc="-10">
                <a:latin typeface="Times New Roman"/>
                <a:cs typeface="Times New Roman"/>
              </a:rPr>
              <a:t>it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">
                <a:latin typeface="Times New Roman"/>
                <a:cs typeface="Times New Roman"/>
              </a:rPr>
              <a:t>s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5">
                <a:latin typeface="Times New Roman"/>
                <a:cs typeface="Times New Roman"/>
              </a:rPr>
              <a:t>n</a:t>
            </a:r>
            <a:r>
              <a:rPr dirty="0" sz="2000" spc="-5">
                <a:latin typeface="Times New Roman"/>
                <a:cs typeface="Times New Roman"/>
              </a:rPr>
              <a:t>si</a:t>
            </a:r>
            <a:r>
              <a:rPr dirty="0" sz="2000" spc="5">
                <a:latin typeface="Times New Roman"/>
                <a:cs typeface="Times New Roman"/>
              </a:rPr>
              <a:t>b</a:t>
            </a:r>
            <a:r>
              <a:rPr dirty="0" sz="2000" spc="-10">
                <a:latin typeface="Times New Roman"/>
                <a:cs typeface="Times New Roman"/>
              </a:rPr>
              <a:t>il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na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5">
                <a:latin typeface="Times New Roman"/>
                <a:cs typeface="Times New Roman"/>
              </a:rPr>
              <a:t>p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 spc="10">
                <a:latin typeface="Times New Roman"/>
                <a:cs typeface="Times New Roman"/>
              </a:rPr>
              <a:t>r</a:t>
            </a:r>
            <a:r>
              <a:rPr dirty="0" sz="2000" spc="-1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6934" y="4029380"/>
            <a:ext cx="4291965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posterior do </a:t>
            </a:r>
            <a:r>
              <a:rPr dirty="0" sz="2000" spc="-5">
                <a:latin typeface="Times New Roman"/>
                <a:cs typeface="Times New Roman"/>
              </a:rPr>
              <a:t>pescoço</a:t>
            </a:r>
            <a:r>
              <a:rPr dirty="0" sz="2000">
                <a:latin typeface="Times New Roman"/>
                <a:cs typeface="Times New Roman"/>
              </a:rPr>
              <a:t> ou na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coluna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Times New Roman"/>
                <a:cs typeface="Times New Roman"/>
              </a:rPr>
              <a:t>Perda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controle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bexiga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 do </a:t>
            </a:r>
            <a:r>
              <a:rPr dirty="0" sz="2000" spc="-5">
                <a:latin typeface="Times New Roman"/>
                <a:cs typeface="Times New Roman"/>
              </a:rPr>
              <a:t>intestino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1463" y="4320260"/>
            <a:ext cx="1149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233" y="1225448"/>
            <a:ext cx="5176431" cy="5352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0020" y="811339"/>
            <a:ext cx="507492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</a:t>
            </a:r>
            <a:r>
              <a:rPr dirty="0" spc="-5"/>
              <a:t>RI</a:t>
            </a:r>
            <a:r>
              <a:rPr dirty="0" spc="-15"/>
              <a:t>A</a:t>
            </a:r>
            <a:r>
              <a:rPr dirty="0"/>
              <a:t>G</a:t>
            </a:r>
            <a:r>
              <a:rPr dirty="0" spc="-10"/>
              <a:t>E</a:t>
            </a:r>
            <a:r>
              <a:rPr dirty="0"/>
              <a:t>M</a:t>
            </a:r>
            <a:r>
              <a:rPr dirty="0" spc="-20"/>
              <a:t> </a:t>
            </a:r>
            <a:r>
              <a:rPr dirty="0" spc="-5"/>
              <a:t>C</a:t>
            </a:r>
            <a:r>
              <a:rPr dirty="0" spc="-10"/>
              <a:t>O</a:t>
            </a:r>
            <a:r>
              <a:rPr dirty="0"/>
              <a:t>M</a:t>
            </a:r>
            <a:r>
              <a:rPr dirty="0" spc="-5"/>
              <a:t> </a:t>
            </a:r>
            <a:r>
              <a:rPr dirty="0" spc="-15"/>
              <a:t>U</a:t>
            </a:r>
            <a:r>
              <a:rPr dirty="0" spc="-5"/>
              <a:t>M</a:t>
            </a:r>
            <a:r>
              <a:rPr dirty="0"/>
              <a:t>A</a:t>
            </a:r>
            <a:r>
              <a:rPr dirty="0" spc="-220"/>
              <a:t> </a:t>
            </a:r>
            <a:r>
              <a:rPr dirty="0" spc="-5"/>
              <a:t>VÍ</a:t>
            </a:r>
            <a:r>
              <a:rPr dirty="0" spc="-10"/>
              <a:t>T</a:t>
            </a:r>
            <a:r>
              <a:rPr dirty="0" spc="-5"/>
              <a:t>IMA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91284" y="2462034"/>
            <a:ext cx="2386330" cy="2422525"/>
            <a:chOff x="1691284" y="2462034"/>
            <a:chExt cx="2386330" cy="2422525"/>
          </a:xfrm>
        </p:grpSpPr>
        <p:sp>
          <p:nvSpPr>
            <p:cNvPr id="4" name="object 4"/>
            <p:cNvSpPr/>
            <p:nvPr/>
          </p:nvSpPr>
          <p:spPr>
            <a:xfrm>
              <a:off x="1691284" y="2499118"/>
              <a:ext cx="2386330" cy="2385695"/>
            </a:xfrm>
            <a:custGeom>
              <a:avLst/>
              <a:gdLst/>
              <a:ahLst/>
              <a:cxnLst/>
              <a:rect l="l" t="t" r="r" b="b"/>
              <a:pathLst>
                <a:path w="2386329" h="2385695">
                  <a:moveTo>
                    <a:pt x="1193038" y="0"/>
                  </a:moveTo>
                  <a:lnTo>
                    <a:pt x="1140744" y="1144"/>
                  </a:lnTo>
                  <a:lnTo>
                    <a:pt x="1088674" y="4563"/>
                  </a:lnTo>
                  <a:lnTo>
                    <a:pt x="1036902" y="10237"/>
                  </a:lnTo>
                  <a:lnTo>
                    <a:pt x="985502" y="18146"/>
                  </a:lnTo>
                  <a:lnTo>
                    <a:pt x="934546" y="28271"/>
                  </a:lnTo>
                  <a:lnTo>
                    <a:pt x="884110" y="40590"/>
                  </a:lnTo>
                  <a:lnTo>
                    <a:pt x="834266" y="55085"/>
                  </a:lnTo>
                  <a:lnTo>
                    <a:pt x="785089" y="71735"/>
                  </a:lnTo>
                  <a:lnTo>
                    <a:pt x="736652" y="90520"/>
                  </a:lnTo>
                  <a:lnTo>
                    <a:pt x="689029" y="111420"/>
                  </a:lnTo>
                  <a:lnTo>
                    <a:pt x="642293" y="134415"/>
                  </a:lnTo>
                  <a:lnTo>
                    <a:pt x="596519" y="159486"/>
                  </a:lnTo>
                  <a:lnTo>
                    <a:pt x="551811" y="186625"/>
                  </a:lnTo>
                  <a:lnTo>
                    <a:pt x="508445" y="215629"/>
                  </a:lnTo>
                  <a:lnTo>
                    <a:pt x="466471" y="246444"/>
                  </a:lnTo>
                  <a:lnTo>
                    <a:pt x="425941" y="279015"/>
                  </a:lnTo>
                  <a:lnTo>
                    <a:pt x="386906" y="313286"/>
                  </a:lnTo>
                  <a:lnTo>
                    <a:pt x="349418" y="349202"/>
                  </a:lnTo>
                  <a:lnTo>
                    <a:pt x="313527" y="386708"/>
                  </a:lnTo>
                  <a:lnTo>
                    <a:pt x="279285" y="425750"/>
                  </a:lnTo>
                  <a:lnTo>
                    <a:pt x="246743" y="466271"/>
                  </a:lnTo>
                  <a:lnTo>
                    <a:pt x="215952" y="508217"/>
                  </a:lnTo>
                  <a:lnTo>
                    <a:pt x="186964" y="551533"/>
                  </a:lnTo>
                  <a:lnTo>
                    <a:pt x="159829" y="596163"/>
                  </a:lnTo>
                  <a:lnTo>
                    <a:pt x="134680" y="642012"/>
                  </a:lnTo>
                  <a:lnTo>
                    <a:pt x="111618" y="688796"/>
                  </a:lnTo>
                  <a:lnTo>
                    <a:pt x="90664" y="736446"/>
                  </a:lnTo>
                  <a:lnTo>
                    <a:pt x="71836" y="784891"/>
                  </a:lnTo>
                  <a:lnTo>
                    <a:pt x="55153" y="834062"/>
                  </a:lnTo>
                  <a:lnTo>
                    <a:pt x="40633" y="883888"/>
                  </a:lnTo>
                  <a:lnTo>
                    <a:pt x="28296" y="934299"/>
                  </a:lnTo>
                  <a:lnTo>
                    <a:pt x="18159" y="985225"/>
                  </a:lnTo>
                  <a:lnTo>
                    <a:pt x="10242" y="1036597"/>
                  </a:lnTo>
                  <a:lnTo>
                    <a:pt x="4564" y="1088343"/>
                  </a:lnTo>
                  <a:lnTo>
                    <a:pt x="1144" y="1140395"/>
                  </a:lnTo>
                  <a:lnTo>
                    <a:pt x="0" y="1192682"/>
                  </a:lnTo>
                  <a:lnTo>
                    <a:pt x="1144" y="1244969"/>
                  </a:lnTo>
                  <a:lnTo>
                    <a:pt x="4564" y="1297020"/>
                  </a:lnTo>
                  <a:lnTo>
                    <a:pt x="10242" y="1348765"/>
                  </a:lnTo>
                  <a:lnTo>
                    <a:pt x="18159" y="1400136"/>
                  </a:lnTo>
                  <a:lnTo>
                    <a:pt x="28296" y="1451061"/>
                  </a:lnTo>
                  <a:lnTo>
                    <a:pt x="40633" y="1501471"/>
                  </a:lnTo>
                  <a:lnTo>
                    <a:pt x="55153" y="1551296"/>
                  </a:lnTo>
                  <a:lnTo>
                    <a:pt x="71836" y="1600467"/>
                  </a:lnTo>
                  <a:lnTo>
                    <a:pt x="90664" y="1648912"/>
                  </a:lnTo>
                  <a:lnTo>
                    <a:pt x="111618" y="1696563"/>
                  </a:lnTo>
                  <a:lnTo>
                    <a:pt x="134680" y="1743349"/>
                  </a:lnTo>
                  <a:lnTo>
                    <a:pt x="159829" y="1789201"/>
                  </a:lnTo>
                  <a:lnTo>
                    <a:pt x="186964" y="1833831"/>
                  </a:lnTo>
                  <a:lnTo>
                    <a:pt x="215952" y="1877146"/>
                  </a:lnTo>
                  <a:lnTo>
                    <a:pt x="246743" y="1919091"/>
                  </a:lnTo>
                  <a:lnTo>
                    <a:pt x="279285" y="1959611"/>
                  </a:lnTo>
                  <a:lnTo>
                    <a:pt x="313527" y="1998652"/>
                  </a:lnTo>
                  <a:lnTo>
                    <a:pt x="349418" y="2036157"/>
                  </a:lnTo>
                  <a:lnTo>
                    <a:pt x="386906" y="2072073"/>
                  </a:lnTo>
                  <a:lnTo>
                    <a:pt x="425941" y="2106343"/>
                  </a:lnTo>
                  <a:lnTo>
                    <a:pt x="466471" y="2138914"/>
                  </a:lnTo>
                  <a:lnTo>
                    <a:pt x="508445" y="2169730"/>
                  </a:lnTo>
                  <a:lnTo>
                    <a:pt x="551811" y="2198736"/>
                  </a:lnTo>
                  <a:lnTo>
                    <a:pt x="596519" y="2225878"/>
                  </a:lnTo>
                  <a:lnTo>
                    <a:pt x="642293" y="2250948"/>
                  </a:lnTo>
                  <a:lnTo>
                    <a:pt x="689029" y="2273944"/>
                  </a:lnTo>
                  <a:lnTo>
                    <a:pt x="736652" y="2294844"/>
                  </a:lnTo>
                  <a:lnTo>
                    <a:pt x="785089" y="2313629"/>
                  </a:lnTo>
                  <a:lnTo>
                    <a:pt x="834266" y="2330279"/>
                  </a:lnTo>
                  <a:lnTo>
                    <a:pt x="884110" y="2344774"/>
                  </a:lnTo>
                  <a:lnTo>
                    <a:pt x="934546" y="2357093"/>
                  </a:lnTo>
                  <a:lnTo>
                    <a:pt x="985502" y="2367217"/>
                  </a:lnTo>
                  <a:lnTo>
                    <a:pt x="1036902" y="2375127"/>
                  </a:lnTo>
                  <a:lnTo>
                    <a:pt x="1088674" y="2380801"/>
                  </a:lnTo>
                  <a:lnTo>
                    <a:pt x="1140744" y="2384220"/>
                  </a:lnTo>
                  <a:lnTo>
                    <a:pt x="1193038" y="2385364"/>
                  </a:lnTo>
                  <a:lnTo>
                    <a:pt x="1245247" y="2384220"/>
                  </a:lnTo>
                  <a:lnTo>
                    <a:pt x="1297246" y="2380801"/>
                  </a:lnTo>
                  <a:lnTo>
                    <a:pt x="1348960" y="2375127"/>
                  </a:lnTo>
                  <a:lnTo>
                    <a:pt x="1400315" y="2367217"/>
                  </a:lnTo>
                  <a:lnTo>
                    <a:pt x="1451234" y="2357093"/>
                  </a:lnTo>
                  <a:lnTo>
                    <a:pt x="1501644" y="2344774"/>
                  </a:lnTo>
                  <a:lnTo>
                    <a:pt x="1551470" y="2330279"/>
                  </a:lnTo>
                  <a:lnTo>
                    <a:pt x="1600635" y="2313629"/>
                  </a:lnTo>
                  <a:lnTo>
                    <a:pt x="1649066" y="2294844"/>
                  </a:lnTo>
                  <a:lnTo>
                    <a:pt x="1696687" y="2273944"/>
                  </a:lnTo>
                  <a:lnTo>
                    <a:pt x="1743424" y="2250948"/>
                  </a:lnTo>
                  <a:lnTo>
                    <a:pt x="1789201" y="2225878"/>
                  </a:lnTo>
                  <a:lnTo>
                    <a:pt x="1833906" y="2198736"/>
                  </a:lnTo>
                  <a:lnTo>
                    <a:pt x="1877269" y="2169730"/>
                  </a:lnTo>
                  <a:lnTo>
                    <a:pt x="1919241" y="2138914"/>
                  </a:lnTo>
                  <a:lnTo>
                    <a:pt x="1959769" y="2106343"/>
                  </a:lnTo>
                  <a:lnTo>
                    <a:pt x="1998803" y="2072073"/>
                  </a:lnTo>
                  <a:lnTo>
                    <a:pt x="2036291" y="2036157"/>
                  </a:lnTo>
                  <a:lnTo>
                    <a:pt x="2072181" y="1998652"/>
                  </a:lnTo>
                  <a:lnTo>
                    <a:pt x="2106422" y="1959611"/>
                  </a:lnTo>
                  <a:lnTo>
                    <a:pt x="2138964" y="1919091"/>
                  </a:lnTo>
                  <a:lnTo>
                    <a:pt x="2169755" y="1877146"/>
                  </a:lnTo>
                  <a:lnTo>
                    <a:pt x="2198743" y="1833831"/>
                  </a:lnTo>
                  <a:lnTo>
                    <a:pt x="2225878" y="1789201"/>
                  </a:lnTo>
                  <a:lnTo>
                    <a:pt x="2251030" y="1743349"/>
                  </a:lnTo>
                  <a:lnTo>
                    <a:pt x="2274094" y="1696563"/>
                  </a:lnTo>
                  <a:lnTo>
                    <a:pt x="2295050" y="1648912"/>
                  </a:lnTo>
                  <a:lnTo>
                    <a:pt x="2313879" y="1600467"/>
                  </a:lnTo>
                  <a:lnTo>
                    <a:pt x="2330564" y="1551296"/>
                  </a:lnTo>
                  <a:lnTo>
                    <a:pt x="2345085" y="1501471"/>
                  </a:lnTo>
                  <a:lnTo>
                    <a:pt x="2357423" y="1451061"/>
                  </a:lnTo>
                  <a:lnTo>
                    <a:pt x="2367560" y="1400136"/>
                  </a:lnTo>
                  <a:lnTo>
                    <a:pt x="2375477" y="1348765"/>
                  </a:lnTo>
                  <a:lnTo>
                    <a:pt x="2381155" y="1297020"/>
                  </a:lnTo>
                  <a:lnTo>
                    <a:pt x="2384576" y="1244969"/>
                  </a:lnTo>
                  <a:lnTo>
                    <a:pt x="2385720" y="1192682"/>
                  </a:lnTo>
                  <a:lnTo>
                    <a:pt x="2384576" y="1140395"/>
                  </a:lnTo>
                  <a:lnTo>
                    <a:pt x="2381155" y="1088343"/>
                  </a:lnTo>
                  <a:lnTo>
                    <a:pt x="2375477" y="1036597"/>
                  </a:lnTo>
                  <a:lnTo>
                    <a:pt x="2367560" y="985225"/>
                  </a:lnTo>
                  <a:lnTo>
                    <a:pt x="2357423" y="934299"/>
                  </a:lnTo>
                  <a:lnTo>
                    <a:pt x="2345085" y="883888"/>
                  </a:lnTo>
                  <a:lnTo>
                    <a:pt x="2330564" y="834062"/>
                  </a:lnTo>
                  <a:lnTo>
                    <a:pt x="2313879" y="784891"/>
                  </a:lnTo>
                  <a:lnTo>
                    <a:pt x="2295050" y="736446"/>
                  </a:lnTo>
                  <a:lnTo>
                    <a:pt x="2274094" y="688796"/>
                  </a:lnTo>
                  <a:lnTo>
                    <a:pt x="2251030" y="642012"/>
                  </a:lnTo>
                  <a:lnTo>
                    <a:pt x="2225878" y="596163"/>
                  </a:lnTo>
                  <a:lnTo>
                    <a:pt x="2198743" y="551533"/>
                  </a:lnTo>
                  <a:lnTo>
                    <a:pt x="2169755" y="508217"/>
                  </a:lnTo>
                  <a:lnTo>
                    <a:pt x="2138964" y="466271"/>
                  </a:lnTo>
                  <a:lnTo>
                    <a:pt x="2106422" y="425750"/>
                  </a:lnTo>
                  <a:lnTo>
                    <a:pt x="2072181" y="386708"/>
                  </a:lnTo>
                  <a:lnTo>
                    <a:pt x="2036291" y="349202"/>
                  </a:lnTo>
                  <a:lnTo>
                    <a:pt x="1998803" y="313286"/>
                  </a:lnTo>
                  <a:lnTo>
                    <a:pt x="1959769" y="279015"/>
                  </a:lnTo>
                  <a:lnTo>
                    <a:pt x="1919241" y="246444"/>
                  </a:lnTo>
                  <a:lnTo>
                    <a:pt x="1877269" y="215629"/>
                  </a:lnTo>
                  <a:lnTo>
                    <a:pt x="1833906" y="186625"/>
                  </a:lnTo>
                  <a:lnTo>
                    <a:pt x="1789201" y="159486"/>
                  </a:lnTo>
                  <a:lnTo>
                    <a:pt x="1743424" y="134415"/>
                  </a:lnTo>
                  <a:lnTo>
                    <a:pt x="1696687" y="111420"/>
                  </a:lnTo>
                  <a:lnTo>
                    <a:pt x="1649066" y="90520"/>
                  </a:lnTo>
                  <a:lnTo>
                    <a:pt x="1600635" y="71735"/>
                  </a:lnTo>
                  <a:lnTo>
                    <a:pt x="1551470" y="55085"/>
                  </a:lnTo>
                  <a:lnTo>
                    <a:pt x="1501644" y="40590"/>
                  </a:lnTo>
                  <a:lnTo>
                    <a:pt x="1451234" y="28271"/>
                  </a:lnTo>
                  <a:lnTo>
                    <a:pt x="1400315" y="18146"/>
                  </a:lnTo>
                  <a:lnTo>
                    <a:pt x="1348960" y="10237"/>
                  </a:lnTo>
                  <a:lnTo>
                    <a:pt x="1297246" y="4563"/>
                  </a:lnTo>
                  <a:lnTo>
                    <a:pt x="1245247" y="1144"/>
                  </a:lnTo>
                  <a:lnTo>
                    <a:pt x="1193038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13318" y="2462034"/>
              <a:ext cx="682625" cy="682625"/>
            </a:xfrm>
            <a:custGeom>
              <a:avLst/>
              <a:gdLst/>
              <a:ahLst/>
              <a:cxnLst/>
              <a:rect l="l" t="t" r="r" b="b"/>
              <a:pathLst>
                <a:path w="682625" h="682625">
                  <a:moveTo>
                    <a:pt x="341287" y="0"/>
                  </a:moveTo>
                  <a:lnTo>
                    <a:pt x="296549" y="2885"/>
                  </a:lnTo>
                  <a:lnTo>
                    <a:pt x="252856" y="11476"/>
                  </a:lnTo>
                  <a:lnTo>
                    <a:pt x="210717" y="25669"/>
                  </a:lnTo>
                  <a:lnTo>
                    <a:pt x="170637" y="45364"/>
                  </a:lnTo>
                  <a:lnTo>
                    <a:pt x="133450" y="70349"/>
                  </a:lnTo>
                  <a:lnTo>
                    <a:pt x="99944" y="99721"/>
                  </a:lnTo>
                  <a:lnTo>
                    <a:pt x="70555" y="133145"/>
                  </a:lnTo>
                  <a:lnTo>
                    <a:pt x="45719" y="170281"/>
                  </a:lnTo>
                  <a:lnTo>
                    <a:pt x="25969" y="210411"/>
                  </a:lnTo>
                  <a:lnTo>
                    <a:pt x="11653" y="252634"/>
                  </a:lnTo>
                  <a:lnTo>
                    <a:pt x="2941" y="296343"/>
                  </a:lnTo>
                  <a:lnTo>
                    <a:pt x="0" y="340931"/>
                  </a:lnTo>
                  <a:lnTo>
                    <a:pt x="2941" y="385511"/>
                  </a:lnTo>
                  <a:lnTo>
                    <a:pt x="11653" y="429217"/>
                  </a:lnTo>
                  <a:lnTo>
                    <a:pt x="25969" y="471438"/>
                  </a:lnTo>
                  <a:lnTo>
                    <a:pt x="45719" y="511568"/>
                  </a:lnTo>
                  <a:lnTo>
                    <a:pt x="70555" y="548705"/>
                  </a:lnTo>
                  <a:lnTo>
                    <a:pt x="99944" y="582128"/>
                  </a:lnTo>
                  <a:lnTo>
                    <a:pt x="133450" y="611500"/>
                  </a:lnTo>
                  <a:lnTo>
                    <a:pt x="170637" y="636485"/>
                  </a:lnTo>
                  <a:lnTo>
                    <a:pt x="210717" y="656236"/>
                  </a:lnTo>
                  <a:lnTo>
                    <a:pt x="252856" y="670552"/>
                  </a:lnTo>
                  <a:lnTo>
                    <a:pt x="296549" y="679264"/>
                  </a:lnTo>
                  <a:lnTo>
                    <a:pt x="341287" y="682205"/>
                  </a:lnTo>
                  <a:lnTo>
                    <a:pt x="385811" y="679264"/>
                  </a:lnTo>
                  <a:lnTo>
                    <a:pt x="429393" y="670552"/>
                  </a:lnTo>
                  <a:lnTo>
                    <a:pt x="471489" y="656236"/>
                  </a:lnTo>
                  <a:lnTo>
                    <a:pt x="511556" y="636485"/>
                  </a:lnTo>
                  <a:lnTo>
                    <a:pt x="548744" y="611500"/>
                  </a:lnTo>
                  <a:lnTo>
                    <a:pt x="582255" y="582128"/>
                  </a:lnTo>
                  <a:lnTo>
                    <a:pt x="611648" y="548705"/>
                  </a:lnTo>
                  <a:lnTo>
                    <a:pt x="636485" y="511568"/>
                  </a:lnTo>
                  <a:lnTo>
                    <a:pt x="656231" y="471438"/>
                  </a:lnTo>
                  <a:lnTo>
                    <a:pt x="670547" y="429217"/>
                  </a:lnTo>
                  <a:lnTo>
                    <a:pt x="679262" y="385511"/>
                  </a:lnTo>
                  <a:lnTo>
                    <a:pt x="682205" y="340931"/>
                  </a:lnTo>
                  <a:lnTo>
                    <a:pt x="679262" y="296343"/>
                  </a:lnTo>
                  <a:lnTo>
                    <a:pt x="670547" y="252634"/>
                  </a:lnTo>
                  <a:lnTo>
                    <a:pt x="656231" y="210411"/>
                  </a:lnTo>
                  <a:lnTo>
                    <a:pt x="636485" y="170281"/>
                  </a:lnTo>
                  <a:lnTo>
                    <a:pt x="611648" y="133145"/>
                  </a:lnTo>
                  <a:lnTo>
                    <a:pt x="582255" y="99721"/>
                  </a:lnTo>
                  <a:lnTo>
                    <a:pt x="548744" y="70349"/>
                  </a:lnTo>
                  <a:lnTo>
                    <a:pt x="511556" y="45364"/>
                  </a:lnTo>
                  <a:lnTo>
                    <a:pt x="471489" y="25669"/>
                  </a:lnTo>
                  <a:lnTo>
                    <a:pt x="429393" y="11476"/>
                  </a:lnTo>
                  <a:lnTo>
                    <a:pt x="385811" y="2885"/>
                  </a:lnTo>
                  <a:lnTo>
                    <a:pt x="341287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051176" y="2576779"/>
            <a:ext cx="2057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32555" y="2462034"/>
            <a:ext cx="2386330" cy="2422525"/>
            <a:chOff x="3832555" y="2462034"/>
            <a:chExt cx="2386330" cy="2422525"/>
          </a:xfrm>
        </p:grpSpPr>
        <p:sp>
          <p:nvSpPr>
            <p:cNvPr id="8" name="object 8"/>
            <p:cNvSpPr/>
            <p:nvPr/>
          </p:nvSpPr>
          <p:spPr>
            <a:xfrm>
              <a:off x="3832555" y="2499118"/>
              <a:ext cx="2386330" cy="2385695"/>
            </a:xfrm>
            <a:custGeom>
              <a:avLst/>
              <a:gdLst/>
              <a:ahLst/>
              <a:cxnLst/>
              <a:rect l="l" t="t" r="r" b="b"/>
              <a:pathLst>
                <a:path w="2386329" h="2385695">
                  <a:moveTo>
                    <a:pt x="1193050" y="0"/>
                  </a:moveTo>
                  <a:lnTo>
                    <a:pt x="1140756" y="1144"/>
                  </a:lnTo>
                  <a:lnTo>
                    <a:pt x="1088687" y="4563"/>
                  </a:lnTo>
                  <a:lnTo>
                    <a:pt x="1036915" y="10237"/>
                  </a:lnTo>
                  <a:lnTo>
                    <a:pt x="985514" y="18146"/>
                  </a:lnTo>
                  <a:lnTo>
                    <a:pt x="934558" y="28271"/>
                  </a:lnTo>
                  <a:lnTo>
                    <a:pt x="884121" y="40590"/>
                  </a:lnTo>
                  <a:lnTo>
                    <a:pt x="834277" y="55085"/>
                  </a:lnTo>
                  <a:lnTo>
                    <a:pt x="785098" y="71735"/>
                  </a:lnTo>
                  <a:lnTo>
                    <a:pt x="736659" y="90520"/>
                  </a:lnTo>
                  <a:lnTo>
                    <a:pt x="689034" y="111420"/>
                  </a:lnTo>
                  <a:lnTo>
                    <a:pt x="642296" y="134415"/>
                  </a:lnTo>
                  <a:lnTo>
                    <a:pt x="596518" y="159486"/>
                  </a:lnTo>
                  <a:lnTo>
                    <a:pt x="551814" y="186625"/>
                  </a:lnTo>
                  <a:lnTo>
                    <a:pt x="508450" y="215629"/>
                  </a:lnTo>
                  <a:lnTo>
                    <a:pt x="466478" y="246444"/>
                  </a:lnTo>
                  <a:lnTo>
                    <a:pt x="425950" y="279015"/>
                  </a:lnTo>
                  <a:lnTo>
                    <a:pt x="386916" y="313286"/>
                  </a:lnTo>
                  <a:lnTo>
                    <a:pt x="349429" y="349202"/>
                  </a:lnTo>
                  <a:lnTo>
                    <a:pt x="313539" y="386708"/>
                  </a:lnTo>
                  <a:lnTo>
                    <a:pt x="279297" y="425750"/>
                  </a:lnTo>
                  <a:lnTo>
                    <a:pt x="246755" y="466271"/>
                  </a:lnTo>
                  <a:lnTo>
                    <a:pt x="215964" y="508217"/>
                  </a:lnTo>
                  <a:lnTo>
                    <a:pt x="186976" y="551533"/>
                  </a:lnTo>
                  <a:lnTo>
                    <a:pt x="159842" y="596163"/>
                  </a:lnTo>
                  <a:lnTo>
                    <a:pt x="134689" y="642012"/>
                  </a:lnTo>
                  <a:lnTo>
                    <a:pt x="111626" y="688796"/>
                  </a:lnTo>
                  <a:lnTo>
                    <a:pt x="90670" y="736446"/>
                  </a:lnTo>
                  <a:lnTo>
                    <a:pt x="71840" y="784891"/>
                  </a:lnTo>
                  <a:lnTo>
                    <a:pt x="55156" y="834062"/>
                  </a:lnTo>
                  <a:lnTo>
                    <a:pt x="40635" y="883888"/>
                  </a:lnTo>
                  <a:lnTo>
                    <a:pt x="28297" y="934299"/>
                  </a:lnTo>
                  <a:lnTo>
                    <a:pt x="18160" y="985225"/>
                  </a:lnTo>
                  <a:lnTo>
                    <a:pt x="10243" y="1036597"/>
                  </a:lnTo>
                  <a:lnTo>
                    <a:pt x="4565" y="1088343"/>
                  </a:lnTo>
                  <a:lnTo>
                    <a:pt x="1144" y="1140395"/>
                  </a:lnTo>
                  <a:lnTo>
                    <a:pt x="0" y="1192682"/>
                  </a:lnTo>
                  <a:lnTo>
                    <a:pt x="1144" y="1244969"/>
                  </a:lnTo>
                  <a:lnTo>
                    <a:pt x="4565" y="1297020"/>
                  </a:lnTo>
                  <a:lnTo>
                    <a:pt x="10243" y="1348765"/>
                  </a:lnTo>
                  <a:lnTo>
                    <a:pt x="18160" y="1400136"/>
                  </a:lnTo>
                  <a:lnTo>
                    <a:pt x="28297" y="1451061"/>
                  </a:lnTo>
                  <a:lnTo>
                    <a:pt x="40635" y="1501471"/>
                  </a:lnTo>
                  <a:lnTo>
                    <a:pt x="55156" y="1551296"/>
                  </a:lnTo>
                  <a:lnTo>
                    <a:pt x="71840" y="1600467"/>
                  </a:lnTo>
                  <a:lnTo>
                    <a:pt x="90670" y="1648912"/>
                  </a:lnTo>
                  <a:lnTo>
                    <a:pt x="111626" y="1696563"/>
                  </a:lnTo>
                  <a:lnTo>
                    <a:pt x="134689" y="1743349"/>
                  </a:lnTo>
                  <a:lnTo>
                    <a:pt x="159842" y="1789201"/>
                  </a:lnTo>
                  <a:lnTo>
                    <a:pt x="186976" y="1833831"/>
                  </a:lnTo>
                  <a:lnTo>
                    <a:pt x="215964" y="1877146"/>
                  </a:lnTo>
                  <a:lnTo>
                    <a:pt x="246755" y="1919091"/>
                  </a:lnTo>
                  <a:lnTo>
                    <a:pt x="279297" y="1959611"/>
                  </a:lnTo>
                  <a:lnTo>
                    <a:pt x="313539" y="1998652"/>
                  </a:lnTo>
                  <a:lnTo>
                    <a:pt x="349429" y="2036157"/>
                  </a:lnTo>
                  <a:lnTo>
                    <a:pt x="386916" y="2072073"/>
                  </a:lnTo>
                  <a:lnTo>
                    <a:pt x="425950" y="2106343"/>
                  </a:lnTo>
                  <a:lnTo>
                    <a:pt x="466478" y="2138914"/>
                  </a:lnTo>
                  <a:lnTo>
                    <a:pt x="508450" y="2169730"/>
                  </a:lnTo>
                  <a:lnTo>
                    <a:pt x="551814" y="2198736"/>
                  </a:lnTo>
                  <a:lnTo>
                    <a:pt x="596518" y="2225878"/>
                  </a:lnTo>
                  <a:lnTo>
                    <a:pt x="642296" y="2250948"/>
                  </a:lnTo>
                  <a:lnTo>
                    <a:pt x="689034" y="2273944"/>
                  </a:lnTo>
                  <a:lnTo>
                    <a:pt x="736659" y="2294844"/>
                  </a:lnTo>
                  <a:lnTo>
                    <a:pt x="785098" y="2313629"/>
                  </a:lnTo>
                  <a:lnTo>
                    <a:pt x="834277" y="2330279"/>
                  </a:lnTo>
                  <a:lnTo>
                    <a:pt x="884121" y="2344774"/>
                  </a:lnTo>
                  <a:lnTo>
                    <a:pt x="934558" y="2357093"/>
                  </a:lnTo>
                  <a:lnTo>
                    <a:pt x="985514" y="2367217"/>
                  </a:lnTo>
                  <a:lnTo>
                    <a:pt x="1036915" y="2375127"/>
                  </a:lnTo>
                  <a:lnTo>
                    <a:pt x="1088687" y="2380801"/>
                  </a:lnTo>
                  <a:lnTo>
                    <a:pt x="1140756" y="2384220"/>
                  </a:lnTo>
                  <a:lnTo>
                    <a:pt x="1193050" y="2385364"/>
                  </a:lnTo>
                  <a:lnTo>
                    <a:pt x="1245259" y="2384220"/>
                  </a:lnTo>
                  <a:lnTo>
                    <a:pt x="1297258" y="2380801"/>
                  </a:lnTo>
                  <a:lnTo>
                    <a:pt x="1348973" y="2375127"/>
                  </a:lnTo>
                  <a:lnTo>
                    <a:pt x="1400327" y="2367217"/>
                  </a:lnTo>
                  <a:lnTo>
                    <a:pt x="1451246" y="2357093"/>
                  </a:lnTo>
                  <a:lnTo>
                    <a:pt x="1501655" y="2344774"/>
                  </a:lnTo>
                  <a:lnTo>
                    <a:pt x="1551480" y="2330279"/>
                  </a:lnTo>
                  <a:lnTo>
                    <a:pt x="1600644" y="2313629"/>
                  </a:lnTo>
                  <a:lnTo>
                    <a:pt x="1649073" y="2294844"/>
                  </a:lnTo>
                  <a:lnTo>
                    <a:pt x="1696693" y="2273944"/>
                  </a:lnTo>
                  <a:lnTo>
                    <a:pt x="1743427" y="2250948"/>
                  </a:lnTo>
                  <a:lnTo>
                    <a:pt x="1789201" y="2225878"/>
                  </a:lnTo>
                  <a:lnTo>
                    <a:pt x="1833909" y="2198736"/>
                  </a:lnTo>
                  <a:lnTo>
                    <a:pt x="1877275" y="2169730"/>
                  </a:lnTo>
                  <a:lnTo>
                    <a:pt x="1919249" y="2138914"/>
                  </a:lnTo>
                  <a:lnTo>
                    <a:pt x="1959778" y="2106343"/>
                  </a:lnTo>
                  <a:lnTo>
                    <a:pt x="1998813" y="2072073"/>
                  </a:lnTo>
                  <a:lnTo>
                    <a:pt x="2036302" y="2036157"/>
                  </a:lnTo>
                  <a:lnTo>
                    <a:pt x="2072193" y="1998652"/>
                  </a:lnTo>
                  <a:lnTo>
                    <a:pt x="2106435" y="1959611"/>
                  </a:lnTo>
                  <a:lnTo>
                    <a:pt x="2138977" y="1919091"/>
                  </a:lnTo>
                  <a:lnTo>
                    <a:pt x="2169768" y="1877146"/>
                  </a:lnTo>
                  <a:lnTo>
                    <a:pt x="2198756" y="1833831"/>
                  </a:lnTo>
                  <a:lnTo>
                    <a:pt x="2225890" y="1789201"/>
                  </a:lnTo>
                  <a:lnTo>
                    <a:pt x="2251040" y="1743349"/>
                  </a:lnTo>
                  <a:lnTo>
                    <a:pt x="2274101" y="1696563"/>
                  </a:lnTo>
                  <a:lnTo>
                    <a:pt x="2295055" y="1648912"/>
                  </a:lnTo>
                  <a:lnTo>
                    <a:pt x="2313883" y="1600467"/>
                  </a:lnTo>
                  <a:lnTo>
                    <a:pt x="2330566" y="1551296"/>
                  </a:lnTo>
                  <a:lnTo>
                    <a:pt x="2345086" y="1501471"/>
                  </a:lnTo>
                  <a:lnTo>
                    <a:pt x="2357424" y="1451061"/>
                  </a:lnTo>
                  <a:lnTo>
                    <a:pt x="2367560" y="1400136"/>
                  </a:lnTo>
                  <a:lnTo>
                    <a:pt x="2375477" y="1348765"/>
                  </a:lnTo>
                  <a:lnTo>
                    <a:pt x="2381155" y="1297020"/>
                  </a:lnTo>
                  <a:lnTo>
                    <a:pt x="2384576" y="1244969"/>
                  </a:lnTo>
                  <a:lnTo>
                    <a:pt x="2385720" y="1192682"/>
                  </a:lnTo>
                  <a:lnTo>
                    <a:pt x="2384576" y="1140395"/>
                  </a:lnTo>
                  <a:lnTo>
                    <a:pt x="2381155" y="1088343"/>
                  </a:lnTo>
                  <a:lnTo>
                    <a:pt x="2375477" y="1036597"/>
                  </a:lnTo>
                  <a:lnTo>
                    <a:pt x="2367560" y="985225"/>
                  </a:lnTo>
                  <a:lnTo>
                    <a:pt x="2357424" y="934299"/>
                  </a:lnTo>
                  <a:lnTo>
                    <a:pt x="2345086" y="883888"/>
                  </a:lnTo>
                  <a:lnTo>
                    <a:pt x="2330566" y="834062"/>
                  </a:lnTo>
                  <a:lnTo>
                    <a:pt x="2313883" y="784891"/>
                  </a:lnTo>
                  <a:lnTo>
                    <a:pt x="2295055" y="736446"/>
                  </a:lnTo>
                  <a:lnTo>
                    <a:pt x="2274101" y="688796"/>
                  </a:lnTo>
                  <a:lnTo>
                    <a:pt x="2251040" y="642012"/>
                  </a:lnTo>
                  <a:lnTo>
                    <a:pt x="2225890" y="596163"/>
                  </a:lnTo>
                  <a:lnTo>
                    <a:pt x="2198756" y="551533"/>
                  </a:lnTo>
                  <a:lnTo>
                    <a:pt x="2169768" y="508217"/>
                  </a:lnTo>
                  <a:lnTo>
                    <a:pt x="2138977" y="466271"/>
                  </a:lnTo>
                  <a:lnTo>
                    <a:pt x="2106435" y="425750"/>
                  </a:lnTo>
                  <a:lnTo>
                    <a:pt x="2072193" y="386708"/>
                  </a:lnTo>
                  <a:lnTo>
                    <a:pt x="2036302" y="349202"/>
                  </a:lnTo>
                  <a:lnTo>
                    <a:pt x="1998813" y="313286"/>
                  </a:lnTo>
                  <a:lnTo>
                    <a:pt x="1959778" y="279015"/>
                  </a:lnTo>
                  <a:lnTo>
                    <a:pt x="1919249" y="246444"/>
                  </a:lnTo>
                  <a:lnTo>
                    <a:pt x="1877275" y="215629"/>
                  </a:lnTo>
                  <a:lnTo>
                    <a:pt x="1833909" y="186625"/>
                  </a:lnTo>
                  <a:lnTo>
                    <a:pt x="1789201" y="159486"/>
                  </a:lnTo>
                  <a:lnTo>
                    <a:pt x="1743427" y="134415"/>
                  </a:lnTo>
                  <a:lnTo>
                    <a:pt x="1696693" y="111420"/>
                  </a:lnTo>
                  <a:lnTo>
                    <a:pt x="1649073" y="90520"/>
                  </a:lnTo>
                  <a:lnTo>
                    <a:pt x="1600644" y="71735"/>
                  </a:lnTo>
                  <a:lnTo>
                    <a:pt x="1551480" y="55085"/>
                  </a:lnTo>
                  <a:lnTo>
                    <a:pt x="1501655" y="40590"/>
                  </a:lnTo>
                  <a:lnTo>
                    <a:pt x="1451246" y="28271"/>
                  </a:lnTo>
                  <a:lnTo>
                    <a:pt x="1400327" y="18146"/>
                  </a:lnTo>
                  <a:lnTo>
                    <a:pt x="1348973" y="10237"/>
                  </a:lnTo>
                  <a:lnTo>
                    <a:pt x="1297258" y="4563"/>
                  </a:lnTo>
                  <a:lnTo>
                    <a:pt x="1245259" y="1144"/>
                  </a:lnTo>
                  <a:lnTo>
                    <a:pt x="119305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54602" y="2462034"/>
              <a:ext cx="682625" cy="682625"/>
            </a:xfrm>
            <a:custGeom>
              <a:avLst/>
              <a:gdLst/>
              <a:ahLst/>
              <a:cxnLst/>
              <a:rect l="l" t="t" r="r" b="b"/>
              <a:pathLst>
                <a:path w="682625" h="682625">
                  <a:moveTo>
                    <a:pt x="341274" y="0"/>
                  </a:moveTo>
                  <a:lnTo>
                    <a:pt x="296538" y="2885"/>
                  </a:lnTo>
                  <a:lnTo>
                    <a:pt x="252850" y="11476"/>
                  </a:lnTo>
                  <a:lnTo>
                    <a:pt x="210715" y="25669"/>
                  </a:lnTo>
                  <a:lnTo>
                    <a:pt x="170637" y="45364"/>
                  </a:lnTo>
                  <a:lnTo>
                    <a:pt x="133450" y="70349"/>
                  </a:lnTo>
                  <a:lnTo>
                    <a:pt x="99944" y="99721"/>
                  </a:lnTo>
                  <a:lnTo>
                    <a:pt x="70555" y="133145"/>
                  </a:lnTo>
                  <a:lnTo>
                    <a:pt x="45719" y="170281"/>
                  </a:lnTo>
                  <a:lnTo>
                    <a:pt x="25969" y="210411"/>
                  </a:lnTo>
                  <a:lnTo>
                    <a:pt x="11653" y="252634"/>
                  </a:lnTo>
                  <a:lnTo>
                    <a:pt x="2941" y="296343"/>
                  </a:lnTo>
                  <a:lnTo>
                    <a:pt x="0" y="340931"/>
                  </a:lnTo>
                  <a:lnTo>
                    <a:pt x="2941" y="385511"/>
                  </a:lnTo>
                  <a:lnTo>
                    <a:pt x="11653" y="429217"/>
                  </a:lnTo>
                  <a:lnTo>
                    <a:pt x="25969" y="471438"/>
                  </a:lnTo>
                  <a:lnTo>
                    <a:pt x="45719" y="511568"/>
                  </a:lnTo>
                  <a:lnTo>
                    <a:pt x="70555" y="548705"/>
                  </a:lnTo>
                  <a:lnTo>
                    <a:pt x="99944" y="582128"/>
                  </a:lnTo>
                  <a:lnTo>
                    <a:pt x="133450" y="611500"/>
                  </a:lnTo>
                  <a:lnTo>
                    <a:pt x="170637" y="636485"/>
                  </a:lnTo>
                  <a:lnTo>
                    <a:pt x="210715" y="656236"/>
                  </a:lnTo>
                  <a:lnTo>
                    <a:pt x="252850" y="670552"/>
                  </a:lnTo>
                  <a:lnTo>
                    <a:pt x="296538" y="679264"/>
                  </a:lnTo>
                  <a:lnTo>
                    <a:pt x="341274" y="682205"/>
                  </a:lnTo>
                  <a:lnTo>
                    <a:pt x="385804" y="679264"/>
                  </a:lnTo>
                  <a:lnTo>
                    <a:pt x="429387" y="670552"/>
                  </a:lnTo>
                  <a:lnTo>
                    <a:pt x="471483" y="656236"/>
                  </a:lnTo>
                  <a:lnTo>
                    <a:pt x="511555" y="636485"/>
                  </a:lnTo>
                  <a:lnTo>
                    <a:pt x="548744" y="611500"/>
                  </a:lnTo>
                  <a:lnTo>
                    <a:pt x="582253" y="582128"/>
                  </a:lnTo>
                  <a:lnTo>
                    <a:pt x="611643" y="548705"/>
                  </a:lnTo>
                  <a:lnTo>
                    <a:pt x="636473" y="511568"/>
                  </a:lnTo>
                  <a:lnTo>
                    <a:pt x="656223" y="471438"/>
                  </a:lnTo>
                  <a:lnTo>
                    <a:pt x="670539" y="429217"/>
                  </a:lnTo>
                  <a:lnTo>
                    <a:pt x="679251" y="385511"/>
                  </a:lnTo>
                  <a:lnTo>
                    <a:pt x="682193" y="340931"/>
                  </a:lnTo>
                  <a:lnTo>
                    <a:pt x="679251" y="296343"/>
                  </a:lnTo>
                  <a:lnTo>
                    <a:pt x="670539" y="252634"/>
                  </a:lnTo>
                  <a:lnTo>
                    <a:pt x="656223" y="210411"/>
                  </a:lnTo>
                  <a:lnTo>
                    <a:pt x="636473" y="170281"/>
                  </a:lnTo>
                  <a:lnTo>
                    <a:pt x="611643" y="133145"/>
                  </a:lnTo>
                  <a:lnTo>
                    <a:pt x="582253" y="99721"/>
                  </a:lnTo>
                  <a:lnTo>
                    <a:pt x="548744" y="70349"/>
                  </a:lnTo>
                  <a:lnTo>
                    <a:pt x="511555" y="45364"/>
                  </a:lnTo>
                  <a:lnTo>
                    <a:pt x="471483" y="25669"/>
                  </a:lnTo>
                  <a:lnTo>
                    <a:pt x="429387" y="11476"/>
                  </a:lnTo>
                  <a:lnTo>
                    <a:pt x="385804" y="2885"/>
                  </a:lnTo>
                  <a:lnTo>
                    <a:pt x="341274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192104" y="2576779"/>
            <a:ext cx="2057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73838" y="2462034"/>
            <a:ext cx="4527550" cy="2422525"/>
            <a:chOff x="5973838" y="2462034"/>
            <a:chExt cx="4527550" cy="2422525"/>
          </a:xfrm>
        </p:grpSpPr>
        <p:sp>
          <p:nvSpPr>
            <p:cNvPr id="12" name="object 12"/>
            <p:cNvSpPr/>
            <p:nvPr/>
          </p:nvSpPr>
          <p:spPr>
            <a:xfrm>
              <a:off x="5973838" y="2499118"/>
              <a:ext cx="2386330" cy="2385695"/>
            </a:xfrm>
            <a:custGeom>
              <a:avLst/>
              <a:gdLst/>
              <a:ahLst/>
              <a:cxnLst/>
              <a:rect l="l" t="t" r="r" b="b"/>
              <a:pathLst>
                <a:path w="2386329" h="2385695">
                  <a:moveTo>
                    <a:pt x="1193038" y="0"/>
                  </a:moveTo>
                  <a:lnTo>
                    <a:pt x="1140746" y="1144"/>
                  </a:lnTo>
                  <a:lnTo>
                    <a:pt x="1088678" y="4563"/>
                  </a:lnTo>
                  <a:lnTo>
                    <a:pt x="1036907" y="10237"/>
                  </a:lnTo>
                  <a:lnTo>
                    <a:pt x="985507" y="18146"/>
                  </a:lnTo>
                  <a:lnTo>
                    <a:pt x="934552" y="28271"/>
                  </a:lnTo>
                  <a:lnTo>
                    <a:pt x="884115" y="40590"/>
                  </a:lnTo>
                  <a:lnTo>
                    <a:pt x="834270" y="55085"/>
                  </a:lnTo>
                  <a:lnTo>
                    <a:pt x="785092" y="71735"/>
                  </a:lnTo>
                  <a:lnTo>
                    <a:pt x="736654" y="90520"/>
                  </a:lnTo>
                  <a:lnTo>
                    <a:pt x="689029" y="111420"/>
                  </a:lnTo>
                  <a:lnTo>
                    <a:pt x="642293" y="134415"/>
                  </a:lnTo>
                  <a:lnTo>
                    <a:pt x="596519" y="159486"/>
                  </a:lnTo>
                  <a:lnTo>
                    <a:pt x="551814" y="186625"/>
                  </a:lnTo>
                  <a:lnTo>
                    <a:pt x="508450" y="215629"/>
                  </a:lnTo>
                  <a:lnTo>
                    <a:pt x="466478" y="246444"/>
                  </a:lnTo>
                  <a:lnTo>
                    <a:pt x="425950" y="279015"/>
                  </a:lnTo>
                  <a:lnTo>
                    <a:pt x="386916" y="313286"/>
                  </a:lnTo>
                  <a:lnTo>
                    <a:pt x="349429" y="349202"/>
                  </a:lnTo>
                  <a:lnTo>
                    <a:pt x="313539" y="386708"/>
                  </a:lnTo>
                  <a:lnTo>
                    <a:pt x="279297" y="425750"/>
                  </a:lnTo>
                  <a:lnTo>
                    <a:pt x="246755" y="466271"/>
                  </a:lnTo>
                  <a:lnTo>
                    <a:pt x="215964" y="508217"/>
                  </a:lnTo>
                  <a:lnTo>
                    <a:pt x="186976" y="551533"/>
                  </a:lnTo>
                  <a:lnTo>
                    <a:pt x="159842" y="596163"/>
                  </a:lnTo>
                  <a:lnTo>
                    <a:pt x="134689" y="642012"/>
                  </a:lnTo>
                  <a:lnTo>
                    <a:pt x="111626" y="688796"/>
                  </a:lnTo>
                  <a:lnTo>
                    <a:pt x="90670" y="736446"/>
                  </a:lnTo>
                  <a:lnTo>
                    <a:pt x="71840" y="784891"/>
                  </a:lnTo>
                  <a:lnTo>
                    <a:pt x="55156" y="834062"/>
                  </a:lnTo>
                  <a:lnTo>
                    <a:pt x="40635" y="883888"/>
                  </a:lnTo>
                  <a:lnTo>
                    <a:pt x="28297" y="934299"/>
                  </a:lnTo>
                  <a:lnTo>
                    <a:pt x="18160" y="985225"/>
                  </a:lnTo>
                  <a:lnTo>
                    <a:pt x="10243" y="1036597"/>
                  </a:lnTo>
                  <a:lnTo>
                    <a:pt x="4565" y="1088343"/>
                  </a:lnTo>
                  <a:lnTo>
                    <a:pt x="1144" y="1140395"/>
                  </a:lnTo>
                  <a:lnTo>
                    <a:pt x="0" y="1192682"/>
                  </a:lnTo>
                  <a:lnTo>
                    <a:pt x="1144" y="1244969"/>
                  </a:lnTo>
                  <a:lnTo>
                    <a:pt x="4565" y="1297020"/>
                  </a:lnTo>
                  <a:lnTo>
                    <a:pt x="10243" y="1348765"/>
                  </a:lnTo>
                  <a:lnTo>
                    <a:pt x="18160" y="1400136"/>
                  </a:lnTo>
                  <a:lnTo>
                    <a:pt x="28297" y="1451061"/>
                  </a:lnTo>
                  <a:lnTo>
                    <a:pt x="40635" y="1501471"/>
                  </a:lnTo>
                  <a:lnTo>
                    <a:pt x="55156" y="1551296"/>
                  </a:lnTo>
                  <a:lnTo>
                    <a:pt x="71840" y="1600467"/>
                  </a:lnTo>
                  <a:lnTo>
                    <a:pt x="90670" y="1648912"/>
                  </a:lnTo>
                  <a:lnTo>
                    <a:pt x="111626" y="1696563"/>
                  </a:lnTo>
                  <a:lnTo>
                    <a:pt x="134689" y="1743349"/>
                  </a:lnTo>
                  <a:lnTo>
                    <a:pt x="159842" y="1789201"/>
                  </a:lnTo>
                  <a:lnTo>
                    <a:pt x="186976" y="1833831"/>
                  </a:lnTo>
                  <a:lnTo>
                    <a:pt x="215964" y="1877146"/>
                  </a:lnTo>
                  <a:lnTo>
                    <a:pt x="246755" y="1919091"/>
                  </a:lnTo>
                  <a:lnTo>
                    <a:pt x="279297" y="1959611"/>
                  </a:lnTo>
                  <a:lnTo>
                    <a:pt x="313539" y="1998652"/>
                  </a:lnTo>
                  <a:lnTo>
                    <a:pt x="349429" y="2036157"/>
                  </a:lnTo>
                  <a:lnTo>
                    <a:pt x="386916" y="2072073"/>
                  </a:lnTo>
                  <a:lnTo>
                    <a:pt x="425950" y="2106343"/>
                  </a:lnTo>
                  <a:lnTo>
                    <a:pt x="466478" y="2138914"/>
                  </a:lnTo>
                  <a:lnTo>
                    <a:pt x="508450" y="2169730"/>
                  </a:lnTo>
                  <a:lnTo>
                    <a:pt x="551814" y="2198736"/>
                  </a:lnTo>
                  <a:lnTo>
                    <a:pt x="596519" y="2225878"/>
                  </a:lnTo>
                  <a:lnTo>
                    <a:pt x="642293" y="2250948"/>
                  </a:lnTo>
                  <a:lnTo>
                    <a:pt x="689029" y="2273944"/>
                  </a:lnTo>
                  <a:lnTo>
                    <a:pt x="736654" y="2294844"/>
                  </a:lnTo>
                  <a:lnTo>
                    <a:pt x="785092" y="2313629"/>
                  </a:lnTo>
                  <a:lnTo>
                    <a:pt x="834270" y="2330279"/>
                  </a:lnTo>
                  <a:lnTo>
                    <a:pt x="884115" y="2344774"/>
                  </a:lnTo>
                  <a:lnTo>
                    <a:pt x="934552" y="2357093"/>
                  </a:lnTo>
                  <a:lnTo>
                    <a:pt x="985507" y="2367217"/>
                  </a:lnTo>
                  <a:lnTo>
                    <a:pt x="1036907" y="2375127"/>
                  </a:lnTo>
                  <a:lnTo>
                    <a:pt x="1088678" y="2380801"/>
                  </a:lnTo>
                  <a:lnTo>
                    <a:pt x="1140746" y="2384220"/>
                  </a:lnTo>
                  <a:lnTo>
                    <a:pt x="1193038" y="2385364"/>
                  </a:lnTo>
                  <a:lnTo>
                    <a:pt x="1245250" y="2384220"/>
                  </a:lnTo>
                  <a:lnTo>
                    <a:pt x="1297251" y="2380801"/>
                  </a:lnTo>
                  <a:lnTo>
                    <a:pt x="1348967" y="2375127"/>
                  </a:lnTo>
                  <a:lnTo>
                    <a:pt x="1400323" y="2367217"/>
                  </a:lnTo>
                  <a:lnTo>
                    <a:pt x="1451244" y="2357093"/>
                  </a:lnTo>
                  <a:lnTo>
                    <a:pt x="1501654" y="2344774"/>
                  </a:lnTo>
                  <a:lnTo>
                    <a:pt x="1551479" y="2330279"/>
                  </a:lnTo>
                  <a:lnTo>
                    <a:pt x="1600644" y="2313629"/>
                  </a:lnTo>
                  <a:lnTo>
                    <a:pt x="1649073" y="2294844"/>
                  </a:lnTo>
                  <a:lnTo>
                    <a:pt x="1696692" y="2273944"/>
                  </a:lnTo>
                  <a:lnTo>
                    <a:pt x="1743427" y="2250948"/>
                  </a:lnTo>
                  <a:lnTo>
                    <a:pt x="1789201" y="2225878"/>
                  </a:lnTo>
                  <a:lnTo>
                    <a:pt x="1833908" y="2198736"/>
                  </a:lnTo>
                  <a:lnTo>
                    <a:pt x="1877274" y="2169730"/>
                  </a:lnTo>
                  <a:lnTo>
                    <a:pt x="1919247" y="2138914"/>
                  </a:lnTo>
                  <a:lnTo>
                    <a:pt x="1959775" y="2106343"/>
                  </a:lnTo>
                  <a:lnTo>
                    <a:pt x="1998808" y="2072073"/>
                  </a:lnTo>
                  <a:lnTo>
                    <a:pt x="2036295" y="2036157"/>
                  </a:lnTo>
                  <a:lnTo>
                    <a:pt x="2072185" y="1998652"/>
                  </a:lnTo>
                  <a:lnTo>
                    <a:pt x="2106425" y="1959611"/>
                  </a:lnTo>
                  <a:lnTo>
                    <a:pt x="2138966" y="1919091"/>
                  </a:lnTo>
                  <a:lnTo>
                    <a:pt x="2169756" y="1877146"/>
                  </a:lnTo>
                  <a:lnTo>
                    <a:pt x="2198743" y="1833831"/>
                  </a:lnTo>
                  <a:lnTo>
                    <a:pt x="2225878" y="1789201"/>
                  </a:lnTo>
                  <a:lnTo>
                    <a:pt x="2251030" y="1743349"/>
                  </a:lnTo>
                  <a:lnTo>
                    <a:pt x="2274094" y="1696563"/>
                  </a:lnTo>
                  <a:lnTo>
                    <a:pt x="2295050" y="1648912"/>
                  </a:lnTo>
                  <a:lnTo>
                    <a:pt x="2313879" y="1600467"/>
                  </a:lnTo>
                  <a:lnTo>
                    <a:pt x="2330564" y="1551296"/>
                  </a:lnTo>
                  <a:lnTo>
                    <a:pt x="2345085" y="1501471"/>
                  </a:lnTo>
                  <a:lnTo>
                    <a:pt x="2357423" y="1451061"/>
                  </a:lnTo>
                  <a:lnTo>
                    <a:pt x="2367560" y="1400136"/>
                  </a:lnTo>
                  <a:lnTo>
                    <a:pt x="2375477" y="1348765"/>
                  </a:lnTo>
                  <a:lnTo>
                    <a:pt x="2381155" y="1297020"/>
                  </a:lnTo>
                  <a:lnTo>
                    <a:pt x="2384576" y="1244969"/>
                  </a:lnTo>
                  <a:lnTo>
                    <a:pt x="2385720" y="1192682"/>
                  </a:lnTo>
                  <a:lnTo>
                    <a:pt x="2384576" y="1140395"/>
                  </a:lnTo>
                  <a:lnTo>
                    <a:pt x="2381155" y="1088343"/>
                  </a:lnTo>
                  <a:lnTo>
                    <a:pt x="2375477" y="1036597"/>
                  </a:lnTo>
                  <a:lnTo>
                    <a:pt x="2367560" y="985225"/>
                  </a:lnTo>
                  <a:lnTo>
                    <a:pt x="2357423" y="934299"/>
                  </a:lnTo>
                  <a:lnTo>
                    <a:pt x="2345085" y="883888"/>
                  </a:lnTo>
                  <a:lnTo>
                    <a:pt x="2330564" y="834062"/>
                  </a:lnTo>
                  <a:lnTo>
                    <a:pt x="2313879" y="784891"/>
                  </a:lnTo>
                  <a:lnTo>
                    <a:pt x="2295050" y="736446"/>
                  </a:lnTo>
                  <a:lnTo>
                    <a:pt x="2274094" y="688796"/>
                  </a:lnTo>
                  <a:lnTo>
                    <a:pt x="2251030" y="642012"/>
                  </a:lnTo>
                  <a:lnTo>
                    <a:pt x="2225878" y="596163"/>
                  </a:lnTo>
                  <a:lnTo>
                    <a:pt x="2198743" y="551533"/>
                  </a:lnTo>
                  <a:lnTo>
                    <a:pt x="2169756" y="508217"/>
                  </a:lnTo>
                  <a:lnTo>
                    <a:pt x="2138966" y="466271"/>
                  </a:lnTo>
                  <a:lnTo>
                    <a:pt x="2106425" y="425750"/>
                  </a:lnTo>
                  <a:lnTo>
                    <a:pt x="2072185" y="386708"/>
                  </a:lnTo>
                  <a:lnTo>
                    <a:pt x="2036295" y="349202"/>
                  </a:lnTo>
                  <a:lnTo>
                    <a:pt x="1998808" y="313286"/>
                  </a:lnTo>
                  <a:lnTo>
                    <a:pt x="1959775" y="279015"/>
                  </a:lnTo>
                  <a:lnTo>
                    <a:pt x="1919247" y="246444"/>
                  </a:lnTo>
                  <a:lnTo>
                    <a:pt x="1877274" y="215629"/>
                  </a:lnTo>
                  <a:lnTo>
                    <a:pt x="1833908" y="186625"/>
                  </a:lnTo>
                  <a:lnTo>
                    <a:pt x="1789201" y="159486"/>
                  </a:lnTo>
                  <a:lnTo>
                    <a:pt x="1743427" y="134415"/>
                  </a:lnTo>
                  <a:lnTo>
                    <a:pt x="1696692" y="111420"/>
                  </a:lnTo>
                  <a:lnTo>
                    <a:pt x="1649073" y="90520"/>
                  </a:lnTo>
                  <a:lnTo>
                    <a:pt x="1600644" y="71735"/>
                  </a:lnTo>
                  <a:lnTo>
                    <a:pt x="1551479" y="55085"/>
                  </a:lnTo>
                  <a:lnTo>
                    <a:pt x="1501654" y="40590"/>
                  </a:lnTo>
                  <a:lnTo>
                    <a:pt x="1451244" y="28271"/>
                  </a:lnTo>
                  <a:lnTo>
                    <a:pt x="1400323" y="18146"/>
                  </a:lnTo>
                  <a:lnTo>
                    <a:pt x="1348967" y="10237"/>
                  </a:lnTo>
                  <a:lnTo>
                    <a:pt x="1297251" y="4563"/>
                  </a:lnTo>
                  <a:lnTo>
                    <a:pt x="1245250" y="1144"/>
                  </a:lnTo>
                  <a:lnTo>
                    <a:pt x="1193038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95886" y="2462034"/>
              <a:ext cx="4404995" cy="2422525"/>
            </a:xfrm>
            <a:custGeom>
              <a:avLst/>
              <a:gdLst/>
              <a:ahLst/>
              <a:cxnLst/>
              <a:rect l="l" t="t" r="r" b="b"/>
              <a:pathLst>
                <a:path w="4404995" h="2422525">
                  <a:moveTo>
                    <a:pt x="682193" y="340931"/>
                  </a:moveTo>
                  <a:lnTo>
                    <a:pt x="679246" y="296354"/>
                  </a:lnTo>
                  <a:lnTo>
                    <a:pt x="670534" y="252641"/>
                  </a:lnTo>
                  <a:lnTo>
                    <a:pt x="656221" y="210413"/>
                  </a:lnTo>
                  <a:lnTo>
                    <a:pt x="636473" y="170281"/>
                  </a:lnTo>
                  <a:lnTo>
                    <a:pt x="611632" y="133146"/>
                  </a:lnTo>
                  <a:lnTo>
                    <a:pt x="582244" y="99733"/>
                  </a:lnTo>
                  <a:lnTo>
                    <a:pt x="548741" y="70358"/>
                  </a:lnTo>
                  <a:lnTo>
                    <a:pt x="511543" y="45364"/>
                  </a:lnTo>
                  <a:lnTo>
                    <a:pt x="471474" y="25679"/>
                  </a:lnTo>
                  <a:lnTo>
                    <a:pt x="429374" y="11480"/>
                  </a:lnTo>
                  <a:lnTo>
                    <a:pt x="385800" y="2895"/>
                  </a:lnTo>
                  <a:lnTo>
                    <a:pt x="341274" y="0"/>
                  </a:lnTo>
                  <a:lnTo>
                    <a:pt x="296532" y="2895"/>
                  </a:lnTo>
                  <a:lnTo>
                    <a:pt x="252844" y="11480"/>
                  </a:lnTo>
                  <a:lnTo>
                    <a:pt x="210705" y="25679"/>
                  </a:lnTo>
                  <a:lnTo>
                    <a:pt x="170637" y="45364"/>
                  </a:lnTo>
                  <a:lnTo>
                    <a:pt x="133438" y="70358"/>
                  </a:lnTo>
                  <a:lnTo>
                    <a:pt x="99936" y="99733"/>
                  </a:lnTo>
                  <a:lnTo>
                    <a:pt x="70548" y="133146"/>
                  </a:lnTo>
                  <a:lnTo>
                    <a:pt x="45720" y="170281"/>
                  </a:lnTo>
                  <a:lnTo>
                    <a:pt x="25958" y="210413"/>
                  </a:lnTo>
                  <a:lnTo>
                    <a:pt x="11645" y="252641"/>
                  </a:lnTo>
                  <a:lnTo>
                    <a:pt x="2933" y="296354"/>
                  </a:lnTo>
                  <a:lnTo>
                    <a:pt x="0" y="340931"/>
                  </a:lnTo>
                  <a:lnTo>
                    <a:pt x="2933" y="385521"/>
                  </a:lnTo>
                  <a:lnTo>
                    <a:pt x="11645" y="429221"/>
                  </a:lnTo>
                  <a:lnTo>
                    <a:pt x="25958" y="471449"/>
                  </a:lnTo>
                  <a:lnTo>
                    <a:pt x="45720" y="511568"/>
                  </a:lnTo>
                  <a:lnTo>
                    <a:pt x="70548" y="548716"/>
                  </a:lnTo>
                  <a:lnTo>
                    <a:pt x="99936" y="582129"/>
                  </a:lnTo>
                  <a:lnTo>
                    <a:pt x="133438" y="611505"/>
                  </a:lnTo>
                  <a:lnTo>
                    <a:pt x="170637" y="636485"/>
                  </a:lnTo>
                  <a:lnTo>
                    <a:pt x="210705" y="656247"/>
                  </a:lnTo>
                  <a:lnTo>
                    <a:pt x="252844" y="670560"/>
                  </a:lnTo>
                  <a:lnTo>
                    <a:pt x="296532" y="679272"/>
                  </a:lnTo>
                  <a:lnTo>
                    <a:pt x="341274" y="682205"/>
                  </a:lnTo>
                  <a:lnTo>
                    <a:pt x="385800" y="679272"/>
                  </a:lnTo>
                  <a:lnTo>
                    <a:pt x="429374" y="670560"/>
                  </a:lnTo>
                  <a:lnTo>
                    <a:pt x="471474" y="656247"/>
                  </a:lnTo>
                  <a:lnTo>
                    <a:pt x="511543" y="636485"/>
                  </a:lnTo>
                  <a:lnTo>
                    <a:pt x="548741" y="611505"/>
                  </a:lnTo>
                  <a:lnTo>
                    <a:pt x="582244" y="582129"/>
                  </a:lnTo>
                  <a:lnTo>
                    <a:pt x="611632" y="548716"/>
                  </a:lnTo>
                  <a:lnTo>
                    <a:pt x="636473" y="511568"/>
                  </a:lnTo>
                  <a:lnTo>
                    <a:pt x="656221" y="471449"/>
                  </a:lnTo>
                  <a:lnTo>
                    <a:pt x="670534" y="429221"/>
                  </a:lnTo>
                  <a:lnTo>
                    <a:pt x="679246" y="385521"/>
                  </a:lnTo>
                  <a:lnTo>
                    <a:pt x="682193" y="340931"/>
                  </a:lnTo>
                  <a:close/>
                </a:path>
                <a:path w="4404995" h="2422525">
                  <a:moveTo>
                    <a:pt x="4404957" y="1229766"/>
                  </a:moveTo>
                  <a:lnTo>
                    <a:pt x="4403801" y="1177480"/>
                  </a:lnTo>
                  <a:lnTo>
                    <a:pt x="4400385" y="1125435"/>
                  </a:lnTo>
                  <a:lnTo>
                    <a:pt x="4394708" y="1073683"/>
                  </a:lnTo>
                  <a:lnTo>
                    <a:pt x="4386796" y="1022311"/>
                  </a:lnTo>
                  <a:lnTo>
                    <a:pt x="4376648" y="971384"/>
                  </a:lnTo>
                  <a:lnTo>
                    <a:pt x="4364317" y="920978"/>
                  </a:lnTo>
                  <a:lnTo>
                    <a:pt x="4349801" y="871156"/>
                  </a:lnTo>
                  <a:lnTo>
                    <a:pt x="4333113" y="821982"/>
                  </a:lnTo>
                  <a:lnTo>
                    <a:pt x="4314279" y="773531"/>
                  </a:lnTo>
                  <a:lnTo>
                    <a:pt x="4293324" y="725881"/>
                  </a:lnTo>
                  <a:lnTo>
                    <a:pt x="4270260" y="679107"/>
                  </a:lnTo>
                  <a:lnTo>
                    <a:pt x="4245114" y="633247"/>
                  </a:lnTo>
                  <a:lnTo>
                    <a:pt x="4217975" y="588619"/>
                  </a:lnTo>
                  <a:lnTo>
                    <a:pt x="4188980" y="545312"/>
                  </a:lnTo>
                  <a:lnTo>
                    <a:pt x="4158196" y="503364"/>
                  </a:lnTo>
                  <a:lnTo>
                    <a:pt x="4125658" y="462838"/>
                  </a:lnTo>
                  <a:lnTo>
                    <a:pt x="4091406" y="423799"/>
                  </a:lnTo>
                  <a:lnTo>
                    <a:pt x="4055516" y="386295"/>
                  </a:lnTo>
                  <a:lnTo>
                    <a:pt x="4018038" y="350380"/>
                  </a:lnTo>
                  <a:lnTo>
                    <a:pt x="3978999" y="316103"/>
                  </a:lnTo>
                  <a:lnTo>
                    <a:pt x="3938473" y="283540"/>
                  </a:lnTo>
                  <a:lnTo>
                    <a:pt x="3896499" y="252717"/>
                  </a:lnTo>
                  <a:lnTo>
                    <a:pt x="3853142" y="223710"/>
                  </a:lnTo>
                  <a:lnTo>
                    <a:pt x="3808438" y="196570"/>
                  </a:lnTo>
                  <a:lnTo>
                    <a:pt x="3762654" y="171500"/>
                  </a:lnTo>
                  <a:lnTo>
                    <a:pt x="3715918" y="148513"/>
                  </a:lnTo>
                  <a:lnTo>
                    <a:pt x="3668293" y="127609"/>
                  </a:lnTo>
                  <a:lnTo>
                    <a:pt x="3619868" y="108826"/>
                  </a:lnTo>
                  <a:lnTo>
                    <a:pt x="3570694" y="92176"/>
                  </a:lnTo>
                  <a:lnTo>
                    <a:pt x="3520871" y="77685"/>
                  </a:lnTo>
                  <a:lnTo>
                    <a:pt x="3470465" y="65366"/>
                  </a:lnTo>
                  <a:lnTo>
                    <a:pt x="3419551" y="55232"/>
                  </a:lnTo>
                  <a:lnTo>
                    <a:pt x="3368192" y="47332"/>
                  </a:lnTo>
                  <a:lnTo>
                    <a:pt x="3316478" y="41656"/>
                  </a:lnTo>
                  <a:lnTo>
                    <a:pt x="3264471" y="38239"/>
                  </a:lnTo>
                  <a:lnTo>
                    <a:pt x="3212274" y="37084"/>
                  </a:lnTo>
                  <a:lnTo>
                    <a:pt x="3159976" y="38239"/>
                  </a:lnTo>
                  <a:lnTo>
                    <a:pt x="3107906" y="41656"/>
                  </a:lnTo>
                  <a:lnTo>
                    <a:pt x="3056128" y="47332"/>
                  </a:lnTo>
                  <a:lnTo>
                    <a:pt x="3004731" y="55232"/>
                  </a:lnTo>
                  <a:lnTo>
                    <a:pt x="2953778" y="65366"/>
                  </a:lnTo>
                  <a:lnTo>
                    <a:pt x="2903347" y="77685"/>
                  </a:lnTo>
                  <a:lnTo>
                    <a:pt x="2853499" y="92176"/>
                  </a:lnTo>
                  <a:lnTo>
                    <a:pt x="2804325" y="108826"/>
                  </a:lnTo>
                  <a:lnTo>
                    <a:pt x="2755887" y="127609"/>
                  </a:lnTo>
                  <a:lnTo>
                    <a:pt x="2708262" y="148513"/>
                  </a:lnTo>
                  <a:lnTo>
                    <a:pt x="2661526" y="171500"/>
                  </a:lnTo>
                  <a:lnTo>
                    <a:pt x="2615755" y="196570"/>
                  </a:lnTo>
                  <a:lnTo>
                    <a:pt x="2571038" y="223710"/>
                  </a:lnTo>
                  <a:lnTo>
                    <a:pt x="2527681" y="252717"/>
                  </a:lnTo>
                  <a:lnTo>
                    <a:pt x="2485707" y="283540"/>
                  </a:lnTo>
                  <a:lnTo>
                    <a:pt x="2445169" y="316103"/>
                  </a:lnTo>
                  <a:lnTo>
                    <a:pt x="2406142" y="350380"/>
                  </a:lnTo>
                  <a:lnTo>
                    <a:pt x="2368651" y="386295"/>
                  </a:lnTo>
                  <a:lnTo>
                    <a:pt x="2332761" y="423799"/>
                  </a:lnTo>
                  <a:lnTo>
                    <a:pt x="2298522" y="462838"/>
                  </a:lnTo>
                  <a:lnTo>
                    <a:pt x="2265984" y="503364"/>
                  </a:lnTo>
                  <a:lnTo>
                    <a:pt x="2235187" y="545312"/>
                  </a:lnTo>
                  <a:lnTo>
                    <a:pt x="2206206" y="588619"/>
                  </a:lnTo>
                  <a:lnTo>
                    <a:pt x="2179078" y="633247"/>
                  </a:lnTo>
                  <a:lnTo>
                    <a:pt x="2153920" y="679107"/>
                  </a:lnTo>
                  <a:lnTo>
                    <a:pt x="2130856" y="725881"/>
                  </a:lnTo>
                  <a:lnTo>
                    <a:pt x="2109901" y="773531"/>
                  </a:lnTo>
                  <a:lnTo>
                    <a:pt x="2091067" y="821982"/>
                  </a:lnTo>
                  <a:lnTo>
                    <a:pt x="2074379" y="871156"/>
                  </a:lnTo>
                  <a:lnTo>
                    <a:pt x="2059863" y="920978"/>
                  </a:lnTo>
                  <a:lnTo>
                    <a:pt x="2047532" y="971384"/>
                  </a:lnTo>
                  <a:lnTo>
                    <a:pt x="2037384" y="1022311"/>
                  </a:lnTo>
                  <a:lnTo>
                    <a:pt x="2029472" y="1073683"/>
                  </a:lnTo>
                  <a:lnTo>
                    <a:pt x="2023795" y="1125435"/>
                  </a:lnTo>
                  <a:lnTo>
                    <a:pt x="2020379" y="1177480"/>
                  </a:lnTo>
                  <a:lnTo>
                    <a:pt x="2019236" y="1229766"/>
                  </a:lnTo>
                  <a:lnTo>
                    <a:pt x="2020379" y="1282065"/>
                  </a:lnTo>
                  <a:lnTo>
                    <a:pt x="2023795" y="1334109"/>
                  </a:lnTo>
                  <a:lnTo>
                    <a:pt x="2029472" y="1385862"/>
                  </a:lnTo>
                  <a:lnTo>
                    <a:pt x="2037384" y="1437220"/>
                  </a:lnTo>
                  <a:lnTo>
                    <a:pt x="2047532" y="1488147"/>
                  </a:lnTo>
                  <a:lnTo>
                    <a:pt x="2059863" y="1538566"/>
                  </a:lnTo>
                  <a:lnTo>
                    <a:pt x="2074379" y="1588389"/>
                  </a:lnTo>
                  <a:lnTo>
                    <a:pt x="2091067" y="1637563"/>
                  </a:lnTo>
                  <a:lnTo>
                    <a:pt x="2109901" y="1686001"/>
                  </a:lnTo>
                  <a:lnTo>
                    <a:pt x="2130856" y="1733651"/>
                  </a:lnTo>
                  <a:lnTo>
                    <a:pt x="2153920" y="1780438"/>
                  </a:lnTo>
                  <a:lnTo>
                    <a:pt x="2179078" y="1826285"/>
                  </a:lnTo>
                  <a:lnTo>
                    <a:pt x="2206206" y="1870925"/>
                  </a:lnTo>
                  <a:lnTo>
                    <a:pt x="2235187" y="1914232"/>
                  </a:lnTo>
                  <a:lnTo>
                    <a:pt x="2265984" y="1956181"/>
                  </a:lnTo>
                  <a:lnTo>
                    <a:pt x="2298522" y="1996706"/>
                  </a:lnTo>
                  <a:lnTo>
                    <a:pt x="2332761" y="2035746"/>
                  </a:lnTo>
                  <a:lnTo>
                    <a:pt x="2368651" y="2073249"/>
                  </a:lnTo>
                  <a:lnTo>
                    <a:pt x="2406142" y="2109165"/>
                  </a:lnTo>
                  <a:lnTo>
                    <a:pt x="2445169" y="2143429"/>
                  </a:lnTo>
                  <a:lnTo>
                    <a:pt x="2485707" y="2176005"/>
                  </a:lnTo>
                  <a:lnTo>
                    <a:pt x="2527681" y="2206815"/>
                  </a:lnTo>
                  <a:lnTo>
                    <a:pt x="2571038" y="2235822"/>
                  </a:lnTo>
                  <a:lnTo>
                    <a:pt x="2615755" y="2262962"/>
                  </a:lnTo>
                  <a:lnTo>
                    <a:pt x="2661526" y="2288044"/>
                  </a:lnTo>
                  <a:lnTo>
                    <a:pt x="2708262" y="2311031"/>
                  </a:lnTo>
                  <a:lnTo>
                    <a:pt x="2755887" y="2331936"/>
                  </a:lnTo>
                  <a:lnTo>
                    <a:pt x="2804325" y="2350719"/>
                  </a:lnTo>
                  <a:lnTo>
                    <a:pt x="2853499" y="2367369"/>
                  </a:lnTo>
                  <a:lnTo>
                    <a:pt x="2903334" y="2381859"/>
                  </a:lnTo>
                  <a:lnTo>
                    <a:pt x="2953778" y="2394178"/>
                  </a:lnTo>
                  <a:lnTo>
                    <a:pt x="3004731" y="2404313"/>
                  </a:lnTo>
                  <a:lnTo>
                    <a:pt x="3056128" y="2412212"/>
                  </a:lnTo>
                  <a:lnTo>
                    <a:pt x="3107906" y="2417889"/>
                  </a:lnTo>
                  <a:lnTo>
                    <a:pt x="3159976" y="2421305"/>
                  </a:lnTo>
                  <a:lnTo>
                    <a:pt x="3212274" y="2422448"/>
                  </a:lnTo>
                  <a:lnTo>
                    <a:pt x="3264471" y="2421305"/>
                  </a:lnTo>
                  <a:lnTo>
                    <a:pt x="3316478" y="2417889"/>
                  </a:lnTo>
                  <a:lnTo>
                    <a:pt x="3368192" y="2412212"/>
                  </a:lnTo>
                  <a:lnTo>
                    <a:pt x="3419551" y="2404313"/>
                  </a:lnTo>
                  <a:lnTo>
                    <a:pt x="3470465" y="2394178"/>
                  </a:lnTo>
                  <a:lnTo>
                    <a:pt x="3520871" y="2381859"/>
                  </a:lnTo>
                  <a:lnTo>
                    <a:pt x="3570694" y="2367369"/>
                  </a:lnTo>
                  <a:lnTo>
                    <a:pt x="3619868" y="2350719"/>
                  </a:lnTo>
                  <a:lnTo>
                    <a:pt x="3668293" y="2331936"/>
                  </a:lnTo>
                  <a:lnTo>
                    <a:pt x="3715918" y="2311031"/>
                  </a:lnTo>
                  <a:lnTo>
                    <a:pt x="3762654" y="2288044"/>
                  </a:lnTo>
                  <a:lnTo>
                    <a:pt x="3808438" y="2262962"/>
                  </a:lnTo>
                  <a:lnTo>
                    <a:pt x="3853142" y="2235822"/>
                  </a:lnTo>
                  <a:lnTo>
                    <a:pt x="3896499" y="2206815"/>
                  </a:lnTo>
                  <a:lnTo>
                    <a:pt x="3938473" y="2176005"/>
                  </a:lnTo>
                  <a:lnTo>
                    <a:pt x="3978999" y="2143429"/>
                  </a:lnTo>
                  <a:lnTo>
                    <a:pt x="4018038" y="2109165"/>
                  </a:lnTo>
                  <a:lnTo>
                    <a:pt x="4055516" y="2073249"/>
                  </a:lnTo>
                  <a:lnTo>
                    <a:pt x="4091406" y="2035746"/>
                  </a:lnTo>
                  <a:lnTo>
                    <a:pt x="4125658" y="1996706"/>
                  </a:lnTo>
                  <a:lnTo>
                    <a:pt x="4158196" y="1956181"/>
                  </a:lnTo>
                  <a:lnTo>
                    <a:pt x="4188980" y="1914232"/>
                  </a:lnTo>
                  <a:lnTo>
                    <a:pt x="4217975" y="1870925"/>
                  </a:lnTo>
                  <a:lnTo>
                    <a:pt x="4245114" y="1826285"/>
                  </a:lnTo>
                  <a:lnTo>
                    <a:pt x="4270260" y="1780438"/>
                  </a:lnTo>
                  <a:lnTo>
                    <a:pt x="4293324" y="1733651"/>
                  </a:lnTo>
                  <a:lnTo>
                    <a:pt x="4314279" y="1686001"/>
                  </a:lnTo>
                  <a:lnTo>
                    <a:pt x="4333113" y="1637563"/>
                  </a:lnTo>
                  <a:lnTo>
                    <a:pt x="4349801" y="1588389"/>
                  </a:lnTo>
                  <a:lnTo>
                    <a:pt x="4364317" y="1538566"/>
                  </a:lnTo>
                  <a:lnTo>
                    <a:pt x="4376648" y="1488147"/>
                  </a:lnTo>
                  <a:lnTo>
                    <a:pt x="4386796" y="1437220"/>
                  </a:lnTo>
                  <a:lnTo>
                    <a:pt x="4394708" y="1385862"/>
                  </a:lnTo>
                  <a:lnTo>
                    <a:pt x="4400385" y="1334109"/>
                  </a:lnTo>
                  <a:lnTo>
                    <a:pt x="4403801" y="1282065"/>
                  </a:lnTo>
                  <a:lnTo>
                    <a:pt x="4404957" y="1229766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37524" y="2462034"/>
              <a:ext cx="682625" cy="682625"/>
            </a:xfrm>
            <a:custGeom>
              <a:avLst/>
              <a:gdLst/>
              <a:ahLst/>
              <a:cxnLst/>
              <a:rect l="l" t="t" r="r" b="b"/>
              <a:pathLst>
                <a:path w="682625" h="682625">
                  <a:moveTo>
                    <a:pt x="340918" y="0"/>
                  </a:moveTo>
                  <a:lnTo>
                    <a:pt x="296388" y="2885"/>
                  </a:lnTo>
                  <a:lnTo>
                    <a:pt x="252806" y="11476"/>
                  </a:lnTo>
                  <a:lnTo>
                    <a:pt x="210709" y="25669"/>
                  </a:lnTo>
                  <a:lnTo>
                    <a:pt x="170637" y="45364"/>
                  </a:lnTo>
                  <a:lnTo>
                    <a:pt x="133448" y="70349"/>
                  </a:lnTo>
                  <a:lnTo>
                    <a:pt x="99939" y="99721"/>
                  </a:lnTo>
                  <a:lnTo>
                    <a:pt x="70549" y="133145"/>
                  </a:lnTo>
                  <a:lnTo>
                    <a:pt x="45720" y="170281"/>
                  </a:lnTo>
                  <a:lnTo>
                    <a:pt x="25969" y="210411"/>
                  </a:lnTo>
                  <a:lnTo>
                    <a:pt x="11653" y="252634"/>
                  </a:lnTo>
                  <a:lnTo>
                    <a:pt x="2941" y="296343"/>
                  </a:lnTo>
                  <a:lnTo>
                    <a:pt x="0" y="340931"/>
                  </a:lnTo>
                  <a:lnTo>
                    <a:pt x="2941" y="385511"/>
                  </a:lnTo>
                  <a:lnTo>
                    <a:pt x="11653" y="429217"/>
                  </a:lnTo>
                  <a:lnTo>
                    <a:pt x="25969" y="471438"/>
                  </a:lnTo>
                  <a:lnTo>
                    <a:pt x="45720" y="511568"/>
                  </a:lnTo>
                  <a:lnTo>
                    <a:pt x="70549" y="548705"/>
                  </a:lnTo>
                  <a:lnTo>
                    <a:pt x="99939" y="582128"/>
                  </a:lnTo>
                  <a:lnTo>
                    <a:pt x="133448" y="611500"/>
                  </a:lnTo>
                  <a:lnTo>
                    <a:pt x="170637" y="636485"/>
                  </a:lnTo>
                  <a:lnTo>
                    <a:pt x="210709" y="656236"/>
                  </a:lnTo>
                  <a:lnTo>
                    <a:pt x="252806" y="670552"/>
                  </a:lnTo>
                  <a:lnTo>
                    <a:pt x="296388" y="679264"/>
                  </a:lnTo>
                  <a:lnTo>
                    <a:pt x="340918" y="682205"/>
                  </a:lnTo>
                  <a:lnTo>
                    <a:pt x="385654" y="679264"/>
                  </a:lnTo>
                  <a:lnTo>
                    <a:pt x="429342" y="670552"/>
                  </a:lnTo>
                  <a:lnTo>
                    <a:pt x="471477" y="656236"/>
                  </a:lnTo>
                  <a:lnTo>
                    <a:pt x="511555" y="636485"/>
                  </a:lnTo>
                  <a:lnTo>
                    <a:pt x="548742" y="611500"/>
                  </a:lnTo>
                  <a:lnTo>
                    <a:pt x="582248" y="582128"/>
                  </a:lnTo>
                  <a:lnTo>
                    <a:pt x="611638" y="548705"/>
                  </a:lnTo>
                  <a:lnTo>
                    <a:pt x="636473" y="511568"/>
                  </a:lnTo>
                  <a:lnTo>
                    <a:pt x="656223" y="471438"/>
                  </a:lnTo>
                  <a:lnTo>
                    <a:pt x="670539" y="429217"/>
                  </a:lnTo>
                  <a:lnTo>
                    <a:pt x="679251" y="385511"/>
                  </a:lnTo>
                  <a:lnTo>
                    <a:pt x="682193" y="340931"/>
                  </a:lnTo>
                  <a:lnTo>
                    <a:pt x="679251" y="296343"/>
                  </a:lnTo>
                  <a:lnTo>
                    <a:pt x="670539" y="252634"/>
                  </a:lnTo>
                  <a:lnTo>
                    <a:pt x="656223" y="210411"/>
                  </a:lnTo>
                  <a:lnTo>
                    <a:pt x="636473" y="170281"/>
                  </a:lnTo>
                  <a:lnTo>
                    <a:pt x="611638" y="133145"/>
                  </a:lnTo>
                  <a:lnTo>
                    <a:pt x="582248" y="99721"/>
                  </a:lnTo>
                  <a:lnTo>
                    <a:pt x="548742" y="70349"/>
                  </a:lnTo>
                  <a:lnTo>
                    <a:pt x="511555" y="45364"/>
                  </a:lnTo>
                  <a:lnTo>
                    <a:pt x="471477" y="25669"/>
                  </a:lnTo>
                  <a:lnTo>
                    <a:pt x="429342" y="11476"/>
                  </a:lnTo>
                  <a:lnTo>
                    <a:pt x="385654" y="2885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453813" y="3279140"/>
            <a:ext cx="1093470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Pedido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dirty="0" sz="2000" spc="-4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Socorro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7059" y="3206787"/>
            <a:ext cx="1522730" cy="756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3E3E3E"/>
                </a:solidFill>
                <a:latin typeface="Times New Roman"/>
                <a:cs typeface="Times New Roman"/>
              </a:rPr>
              <a:t>Avaliação </a:t>
            </a:r>
            <a:r>
              <a:rPr dirty="0" sz="1600" spc="-10" b="1">
                <a:solidFill>
                  <a:srgbClr val="3E3E3E"/>
                </a:solidFill>
                <a:latin typeface="Times New Roman"/>
                <a:cs typeface="Times New Roman"/>
              </a:rPr>
              <a:t> Orientada</a:t>
            </a:r>
            <a:r>
              <a:rPr dirty="0" sz="1600" spc="-30" b="1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Times New Roman"/>
                <a:cs typeface="Times New Roman"/>
              </a:rPr>
              <a:t>para</a:t>
            </a:r>
            <a:r>
              <a:rPr dirty="0" sz="1600" spc="-25" b="1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Times New Roman"/>
                <a:cs typeface="Times New Roman"/>
              </a:rPr>
              <a:t>o </a:t>
            </a:r>
            <a:r>
              <a:rPr dirty="0" sz="1600" spc="-385" b="1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Times New Roman"/>
                <a:cs typeface="Times New Roman"/>
              </a:rPr>
              <a:t>Cuidado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33375" y="2576779"/>
            <a:ext cx="1557655" cy="133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marL="546100" marR="5080" indent="-391795">
              <a:lnSpc>
                <a:spcPct val="100000"/>
              </a:lnSpc>
              <a:spcBef>
                <a:spcPts val="2180"/>
              </a:spcBef>
            </a:pPr>
            <a:r>
              <a:rPr dirty="0" sz="2000" spc="-20" b="1">
                <a:solidFill>
                  <a:srgbClr val="3E3E3E"/>
                </a:solidFill>
                <a:latin typeface="Times New Roman"/>
                <a:cs typeface="Times New Roman"/>
              </a:rPr>
              <a:t>Avaliação</a:t>
            </a:r>
            <a:r>
              <a:rPr dirty="0" sz="2000" spc="-50" b="1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E3E3E"/>
                </a:solidFill>
                <a:latin typeface="Times New Roman"/>
                <a:cs typeface="Times New Roman"/>
              </a:rPr>
              <a:t>do </a:t>
            </a:r>
            <a:r>
              <a:rPr dirty="0" sz="2000" spc="-484" b="1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E3E3E"/>
                </a:solidFill>
                <a:latin typeface="Times New Roman"/>
                <a:cs typeface="Times New Roman"/>
              </a:rPr>
              <a:t>Local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76094" y="2576779"/>
            <a:ext cx="1582420" cy="133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  <a:p>
            <a:pPr marL="394970" marR="5080" indent="-216535">
              <a:lnSpc>
                <a:spcPct val="100000"/>
              </a:lnSpc>
              <a:spcBef>
                <a:spcPts val="2170"/>
              </a:spcBef>
            </a:pP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Avaliação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dirty="0" sz="2000" spc="-4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Acidente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05295" marR="5080" indent="-144399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Avaliação </a:t>
            </a:r>
            <a:r>
              <a:rPr dirty="0" spc="-5"/>
              <a:t>Orientada para </a:t>
            </a:r>
            <a:r>
              <a:rPr dirty="0"/>
              <a:t>o </a:t>
            </a:r>
            <a:r>
              <a:rPr dirty="0" spc="-685"/>
              <a:t> </a:t>
            </a:r>
            <a:r>
              <a:rPr dirty="0" spc="-5"/>
              <a:t>Cuidado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4299" y="2438610"/>
            <a:ext cx="5525135" cy="9398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É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avaliação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realizada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pelo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socorrista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no</a:t>
            </a:r>
            <a:r>
              <a:rPr dirty="0" sz="2000" spc="2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local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da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emergência,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até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chegada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equipe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especializada.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15" y="2682011"/>
            <a:ext cx="4748034" cy="2310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6299" y="471144"/>
            <a:ext cx="280035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Pedido</a:t>
            </a:r>
            <a:r>
              <a:rPr dirty="0" spc="-45"/>
              <a:t> </a:t>
            </a:r>
            <a:r>
              <a:rPr dirty="0" spc="-5"/>
              <a:t>de</a:t>
            </a:r>
            <a:r>
              <a:rPr dirty="0" spc="-40"/>
              <a:t> </a:t>
            </a:r>
            <a:r>
              <a:rPr dirty="0" spc="-15"/>
              <a:t>Socorro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4299" y="2438610"/>
            <a:ext cx="586168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73430" algn="l"/>
                <a:tab pos="1572895" algn="l"/>
                <a:tab pos="4920615" algn="l"/>
              </a:tabLst>
            </a:pP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É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primeira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ação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socorrista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na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chegada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emergência, </a:t>
            </a:r>
            <a:r>
              <a:rPr dirty="0" sz="2000" spc="-484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pedir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socorro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é a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garantia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 chegada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do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socorro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especializado,	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remoção</a:t>
            </a:r>
            <a:r>
              <a:rPr dirty="0" sz="2000" spc="2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da</a:t>
            </a:r>
            <a:r>
              <a:rPr dirty="0" sz="2000" spc="2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vítima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dentro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da	hora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crítica	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e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por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conseguinte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do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aumento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sobrevida da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vítima.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40" y="2222284"/>
            <a:ext cx="4114800" cy="2745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34797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Pedido</a:t>
            </a:r>
            <a:r>
              <a:rPr dirty="0" spc="-45"/>
              <a:t> </a:t>
            </a:r>
            <a:r>
              <a:rPr dirty="0" spc="-5"/>
              <a:t>de</a:t>
            </a:r>
            <a:r>
              <a:rPr dirty="0" spc="-40"/>
              <a:t> </a:t>
            </a:r>
            <a:r>
              <a:rPr dirty="0" spc="-15"/>
              <a:t>Socorro</a:t>
            </a:r>
          </a:p>
          <a:p>
            <a:pPr algn="ctr" marL="5347970">
              <a:lnSpc>
                <a:spcPct val="100000"/>
              </a:lnSpc>
            </a:pPr>
            <a:r>
              <a:rPr dirty="0" sz="2000">
                <a:solidFill>
                  <a:srgbClr val="A5A5A5"/>
                </a:solidFill>
              </a:rPr>
              <a:t>Informações</a:t>
            </a:r>
            <a:r>
              <a:rPr dirty="0" sz="2000" spc="-10">
                <a:solidFill>
                  <a:srgbClr val="A5A5A5"/>
                </a:solidFill>
              </a:rPr>
              <a:t> </a:t>
            </a:r>
            <a:r>
              <a:rPr dirty="0" sz="2000" spc="-5">
                <a:solidFill>
                  <a:srgbClr val="A5A5A5"/>
                </a:solidFill>
              </a:rPr>
              <a:t>do Pedido </a:t>
            </a:r>
            <a:r>
              <a:rPr dirty="0" sz="2000">
                <a:solidFill>
                  <a:srgbClr val="A5A5A5"/>
                </a:solidFill>
              </a:rPr>
              <a:t>de</a:t>
            </a:r>
            <a:r>
              <a:rPr dirty="0" sz="2000" spc="-10">
                <a:solidFill>
                  <a:srgbClr val="A5A5A5"/>
                </a:solidFill>
              </a:rPr>
              <a:t> </a:t>
            </a:r>
            <a:r>
              <a:rPr dirty="0" sz="2000" spc="-5">
                <a:solidFill>
                  <a:srgbClr val="A5A5A5"/>
                </a:solidFill>
              </a:rPr>
              <a:t>Socorro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594299" y="2438171"/>
            <a:ext cx="5122545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845" indent="-144780">
              <a:lnSpc>
                <a:spcPct val="100000"/>
              </a:lnSpc>
              <a:spcBef>
                <a:spcPts val="100"/>
              </a:spcBef>
              <a:buChar char="-"/>
              <a:tabLst>
                <a:tab pos="157480" algn="l"/>
              </a:tabLst>
            </a:pPr>
            <a:r>
              <a:rPr dirty="0" sz="2000" spc="-20">
                <a:solidFill>
                  <a:srgbClr val="7F7F7F"/>
                </a:solidFill>
                <a:latin typeface="Times New Roman"/>
                <a:cs typeface="Times New Roman"/>
              </a:rPr>
              <a:t>Tipo</a:t>
            </a:r>
            <a:r>
              <a:rPr dirty="0" sz="2000" spc="-1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de</a:t>
            </a:r>
            <a:r>
              <a:rPr dirty="0" sz="2000" spc="-1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Times New Roman"/>
                <a:cs typeface="Times New Roman"/>
              </a:rPr>
              <a:t>acidente</a:t>
            </a:r>
            <a:endParaRPr sz="2000">
              <a:latin typeface="Times New Roman"/>
              <a:cs typeface="Times New Roman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Local</a:t>
            </a:r>
            <a:r>
              <a:rPr dirty="0" sz="2000" spc="-2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Times New Roman"/>
                <a:cs typeface="Times New Roman"/>
              </a:rPr>
              <a:t>exato 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do </a:t>
            </a:r>
            <a:r>
              <a:rPr dirty="0" sz="2000" spc="-5">
                <a:solidFill>
                  <a:srgbClr val="7F7F7F"/>
                </a:solidFill>
                <a:latin typeface="Times New Roman"/>
                <a:cs typeface="Times New Roman"/>
              </a:rPr>
              <a:t>acidente</a:t>
            </a:r>
            <a:endParaRPr sz="2000">
              <a:latin typeface="Times New Roman"/>
              <a:cs typeface="Times New Roman"/>
            </a:endParaRPr>
          </a:p>
          <a:p>
            <a:pPr marL="147955" indent="-135890">
              <a:lnSpc>
                <a:spcPts val="2400"/>
              </a:lnSpc>
              <a:buChar char="-"/>
              <a:tabLst>
                <a:tab pos="148590" algn="l"/>
              </a:tabLst>
            </a:pP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dirty="0" sz="2000" spc="-11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q</a:t>
            </a:r>
            <a:r>
              <a:rPr dirty="0" sz="2000" spc="5">
                <a:solidFill>
                  <a:srgbClr val="7F7F7F"/>
                </a:solidFill>
                <a:latin typeface="Times New Roman"/>
                <a:cs typeface="Times New Roman"/>
              </a:rPr>
              <a:t>u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em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dirty="0" sz="2000" spc="5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dirty="0" sz="2000" spc="-1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Como</a:t>
            </a:r>
            <a:r>
              <a:rPr dirty="0" sz="2000" spc="-4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pedir</a:t>
            </a:r>
            <a:endParaRPr sz="2000">
              <a:latin typeface="Times New Roman"/>
              <a:cs typeface="Times New Roman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Quanto </a:t>
            </a:r>
            <a:r>
              <a:rPr dirty="0" sz="2000" spc="-5">
                <a:solidFill>
                  <a:srgbClr val="7F7F7F"/>
                </a:solidFill>
                <a:latin typeface="Times New Roman"/>
                <a:cs typeface="Times New Roman"/>
              </a:rPr>
              <a:t>tempo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 e</a:t>
            </a:r>
            <a:r>
              <a:rPr dirty="0" sz="2000" spc="-5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o número de</a:t>
            </a:r>
            <a:r>
              <a:rPr dirty="0" sz="2000" spc="-5">
                <a:solidFill>
                  <a:srgbClr val="7F7F7F"/>
                </a:solidFill>
                <a:latin typeface="Times New Roman"/>
                <a:cs typeface="Times New Roman"/>
              </a:rPr>
              <a:t> vítimas</a:t>
            </a:r>
            <a:r>
              <a:rPr dirty="0" sz="2000">
                <a:solidFill>
                  <a:srgbClr val="7F7F7F"/>
                </a:solidFill>
                <a:latin typeface="Times New Roman"/>
                <a:cs typeface="Times New Roman"/>
              </a:rPr>
              <a:t> envolvidas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40" y="2222284"/>
            <a:ext cx="4114800" cy="2745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3940" y="471144"/>
            <a:ext cx="276669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Avaliação</a:t>
            </a:r>
            <a:r>
              <a:rPr dirty="0" spc="-45"/>
              <a:t> </a:t>
            </a:r>
            <a:r>
              <a:rPr dirty="0" spc="-5"/>
              <a:t>do</a:t>
            </a:r>
            <a:r>
              <a:rPr dirty="0" spc="-45"/>
              <a:t> </a:t>
            </a:r>
            <a:r>
              <a:rPr dirty="0"/>
              <a:t>local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4299" y="2438610"/>
            <a:ext cx="546036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876935" algn="l"/>
                <a:tab pos="1564005" algn="l"/>
              </a:tabLst>
            </a:pP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Ao chegar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ao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acidente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devemos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observar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o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local</a:t>
            </a:r>
            <a:r>
              <a:rPr dirty="0" sz="2000" spc="-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para </a:t>
            </a:r>
            <a:r>
              <a:rPr dirty="0" sz="2000" spc="-484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que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possamos	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evitar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que novos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acidentes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venham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ocorrer	devido ao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local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em que nos encontramos 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oferecer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risco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à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vítima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,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ao</a:t>
            </a:r>
            <a:r>
              <a:rPr dirty="0" sz="2000" spc="1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socorrista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e</a:t>
            </a:r>
            <a:r>
              <a:rPr dirty="0" sz="2000" spc="5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46F6F"/>
                </a:solidFill>
                <a:latin typeface="Times New Roman"/>
                <a:cs typeface="Times New Roman"/>
              </a:rPr>
              <a:t>aos</a:t>
            </a:r>
            <a:r>
              <a:rPr dirty="0" sz="2000" spc="10">
                <a:solidFill>
                  <a:srgbClr val="746F6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746F6F"/>
                </a:solidFill>
                <a:latin typeface="Times New Roman"/>
                <a:cs typeface="Times New Roman"/>
              </a:rPr>
              <a:t>curiosos.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034" y="0"/>
            <a:ext cx="4906645" cy="4992370"/>
            <a:chOff x="734034" y="0"/>
            <a:chExt cx="4906645" cy="4992370"/>
          </a:xfrm>
        </p:grpSpPr>
        <p:sp>
          <p:nvSpPr>
            <p:cNvPr id="5" name="object 5"/>
            <p:cNvSpPr/>
            <p:nvPr/>
          </p:nvSpPr>
          <p:spPr>
            <a:xfrm>
              <a:off x="734034" y="0"/>
              <a:ext cx="4237990" cy="4992370"/>
            </a:xfrm>
            <a:custGeom>
              <a:avLst/>
              <a:gdLst/>
              <a:ahLst/>
              <a:cxnLst/>
              <a:rect l="l" t="t" r="r" b="b"/>
              <a:pathLst>
                <a:path w="4237990" h="4992370">
                  <a:moveTo>
                    <a:pt x="4237926" y="0"/>
                  </a:moveTo>
                  <a:lnTo>
                    <a:pt x="0" y="0"/>
                  </a:lnTo>
                  <a:lnTo>
                    <a:pt x="0" y="4992116"/>
                  </a:lnTo>
                  <a:lnTo>
                    <a:pt x="2118969" y="4992116"/>
                  </a:lnTo>
                  <a:lnTo>
                    <a:pt x="4237926" y="4992116"/>
                  </a:lnTo>
                  <a:lnTo>
                    <a:pt x="4237926" y="0"/>
                  </a:lnTo>
                  <a:close/>
                </a:path>
              </a:pathLst>
            </a:custGeom>
            <a:solidFill>
              <a:srgbClr val="FFD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04525" y="416877"/>
              <a:ext cx="1336040" cy="1460500"/>
            </a:xfrm>
            <a:custGeom>
              <a:avLst/>
              <a:gdLst/>
              <a:ahLst/>
              <a:cxnLst/>
              <a:rect l="l" t="t" r="r" b="b"/>
              <a:pathLst>
                <a:path w="1336039" h="1460500">
                  <a:moveTo>
                    <a:pt x="1335595" y="0"/>
                  </a:moveTo>
                  <a:lnTo>
                    <a:pt x="0" y="0"/>
                  </a:lnTo>
                  <a:lnTo>
                    <a:pt x="0" y="1460157"/>
                  </a:lnTo>
                  <a:lnTo>
                    <a:pt x="667791" y="1460157"/>
                  </a:lnTo>
                  <a:lnTo>
                    <a:pt x="1335595" y="1460157"/>
                  </a:lnTo>
                  <a:lnTo>
                    <a:pt x="133559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805540" y="768489"/>
            <a:ext cx="3346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679" y="2170798"/>
            <a:ext cx="4211637" cy="28097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Herbert Bento</dc:creator>
  <dc:title>Apresentação do PowerPoint</dc:title>
  <dcterms:created xsi:type="dcterms:W3CDTF">2022-11-16T18:14:45Z</dcterms:created>
  <dcterms:modified xsi:type="dcterms:W3CDTF">2022-11-16T18:14:45Z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Creator">
    <vt:lpwstr>Impress</vt:lpwstr>
  </property>
  <property fmtid="{D5CDD505-2E9C-101B-9397-08002B2CF9AE}" pid="4" name="LastSaved">
    <vt:filetime>2022-10-03T00:00:00Z</vt:filetime>
  </property>
</Properties>
</file>