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6858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3600" y="115836"/>
            <a:ext cx="8243951" cy="87311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520980"/>
            <a:ext cx="9107487" cy="33701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1600" y="1151077"/>
            <a:ext cx="6400799" cy="3314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7551" y="1448790"/>
            <a:ext cx="8908897" cy="2934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5950"/>
            <a:ext cx="9144000" cy="67420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57274"/>
            <a:ext cx="9107805" cy="5300980"/>
            <a:chOff x="0" y="1557274"/>
            <a:chExt cx="9107805" cy="53009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5264" y="1557274"/>
              <a:ext cx="3267598" cy="15843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850" y="3141662"/>
              <a:ext cx="1814576" cy="29527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092825"/>
              <a:ext cx="1694180" cy="490855"/>
            </a:xfrm>
            <a:custGeom>
              <a:avLst/>
              <a:gdLst/>
              <a:ahLst/>
              <a:cxnLst/>
              <a:rect l="l" t="t" r="r" b="b"/>
              <a:pathLst>
                <a:path w="1694180" h="490854">
                  <a:moveTo>
                    <a:pt x="423468" y="0"/>
                  </a:moveTo>
                  <a:lnTo>
                    <a:pt x="0" y="245275"/>
                  </a:lnTo>
                  <a:lnTo>
                    <a:pt x="423468" y="490537"/>
                  </a:lnTo>
                  <a:lnTo>
                    <a:pt x="423468" y="367906"/>
                  </a:lnTo>
                  <a:lnTo>
                    <a:pt x="1693926" y="367906"/>
                  </a:lnTo>
                  <a:lnTo>
                    <a:pt x="1693926" y="122631"/>
                  </a:lnTo>
                  <a:lnTo>
                    <a:pt x="423468" y="122631"/>
                  </a:lnTo>
                  <a:lnTo>
                    <a:pt x="423468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39492" y="1078230"/>
            <a:ext cx="60540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ONDE</a:t>
            </a:r>
            <a:r>
              <a:rPr spc="-30" dirty="0"/>
              <a:t> </a:t>
            </a:r>
            <a:r>
              <a:rPr dirty="0"/>
              <a:t>É</a:t>
            </a:r>
            <a:r>
              <a:rPr spc="-15" dirty="0"/>
              <a:t> </a:t>
            </a:r>
            <a:r>
              <a:rPr dirty="0"/>
              <a:t>ENCONTRADO</a:t>
            </a:r>
            <a:r>
              <a:rPr spc="-30" dirty="0"/>
              <a:t> </a:t>
            </a:r>
            <a:r>
              <a:rPr dirty="0"/>
              <a:t>O</a:t>
            </a:r>
            <a:r>
              <a:rPr spc="-20" dirty="0"/>
              <a:t> </a:t>
            </a:r>
            <a:r>
              <a:rPr spc="-25" dirty="0"/>
              <a:t>ESPAÇO</a:t>
            </a:r>
            <a:r>
              <a:rPr dirty="0"/>
              <a:t> CONFINADO?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11928" y="1652981"/>
            <a:ext cx="3131185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8120" indent="-18605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198755" algn="l"/>
              </a:tabLst>
            </a:pPr>
            <a:r>
              <a:rPr sz="1400" spc="-5" dirty="0">
                <a:latin typeface="Arial MT"/>
                <a:cs typeface="Arial MT"/>
              </a:rPr>
              <a:t>SERVIÇOS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GÁS.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sz="1450">
              <a:latin typeface="Arial MT"/>
              <a:cs typeface="Arial MT"/>
            </a:endParaRPr>
          </a:p>
          <a:p>
            <a:pPr marL="203200" indent="-1905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03200" algn="l"/>
              </a:tabLst>
            </a:pPr>
            <a:r>
              <a:rPr sz="1400" spc="-5" dirty="0">
                <a:latin typeface="Arial MT"/>
                <a:cs typeface="Arial MT"/>
              </a:rPr>
              <a:t>SERVIÇOS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ÁGUAS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5" dirty="0">
                <a:latin typeface="Arial MT"/>
                <a:cs typeface="Arial MT"/>
              </a:rPr>
              <a:t> ESGOTO.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sz="1450">
              <a:latin typeface="Arial MT"/>
              <a:cs typeface="Arial MT"/>
            </a:endParaRPr>
          </a:p>
          <a:p>
            <a:pPr marL="203200" indent="-190500">
              <a:lnSpc>
                <a:spcPct val="100000"/>
              </a:lnSpc>
              <a:buFont typeface="Wingdings"/>
              <a:buChar char=""/>
              <a:tabLst>
                <a:tab pos="203200" algn="l"/>
              </a:tabLst>
            </a:pPr>
            <a:r>
              <a:rPr sz="1400" spc="-5" dirty="0">
                <a:latin typeface="Arial MT"/>
                <a:cs typeface="Arial MT"/>
              </a:rPr>
              <a:t>SERVIÇOS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ELETRICIDADE.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sz="1450">
              <a:latin typeface="Arial MT"/>
              <a:cs typeface="Arial MT"/>
            </a:endParaRPr>
          </a:p>
          <a:p>
            <a:pPr marL="203200" indent="-1905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03200" algn="l"/>
              </a:tabLst>
            </a:pPr>
            <a:r>
              <a:rPr sz="1400" spc="-5" dirty="0">
                <a:latin typeface="Arial MT"/>
                <a:cs typeface="Arial MT"/>
              </a:rPr>
              <a:t>SERVIÇOS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TELEFONIA.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11928" y="3360242"/>
            <a:ext cx="3229610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03200" algn="l"/>
              </a:tabLst>
            </a:pPr>
            <a:r>
              <a:rPr sz="1400" spc="-5" dirty="0">
                <a:latin typeface="Arial MT"/>
                <a:cs typeface="Arial MT"/>
              </a:rPr>
              <a:t>CONSTRUÇÃO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CIVIL.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sz="1450">
              <a:latin typeface="Arial MT"/>
              <a:cs typeface="Arial MT"/>
            </a:endParaRPr>
          </a:p>
          <a:p>
            <a:pPr marL="203200" indent="-1905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03200" algn="l"/>
              </a:tabLst>
            </a:pPr>
            <a:r>
              <a:rPr sz="1400" spc="-5" dirty="0">
                <a:latin typeface="Arial MT"/>
                <a:cs typeface="Arial MT"/>
              </a:rPr>
              <a:t>BENEFICIAMENTO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MINÉRIOS.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sz="1450">
              <a:latin typeface="Arial MT"/>
              <a:cs typeface="Arial MT"/>
            </a:endParaRPr>
          </a:p>
          <a:p>
            <a:pPr marL="203200" indent="-190500">
              <a:lnSpc>
                <a:spcPct val="100000"/>
              </a:lnSpc>
              <a:buFont typeface="Wingdings"/>
              <a:buChar char=""/>
              <a:tabLst>
                <a:tab pos="203200" algn="l"/>
              </a:tabLst>
            </a:pPr>
            <a:r>
              <a:rPr sz="1400" spc="-5" dirty="0">
                <a:latin typeface="Arial MT"/>
                <a:cs typeface="Arial MT"/>
              </a:rPr>
              <a:t>SIDERÚRGICAS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METALÚRGICAS.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7900" y="4653026"/>
            <a:ext cx="2862326" cy="14143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189479" y="3240785"/>
            <a:ext cx="593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Galerias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06573" y="4658645"/>
            <a:ext cx="2271395" cy="115951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200" spc="-5" dirty="0">
                <a:latin typeface="Arial MT"/>
                <a:cs typeface="Arial MT"/>
              </a:rPr>
              <a:t>Silos</a:t>
            </a:r>
            <a:endParaRPr sz="1200">
              <a:latin typeface="Arial MT"/>
              <a:cs typeface="Arial MT"/>
            </a:endParaRPr>
          </a:p>
          <a:p>
            <a:pPr marL="671195" indent="-186690">
              <a:lnSpc>
                <a:spcPct val="100000"/>
              </a:lnSpc>
              <a:spcBef>
                <a:spcPts val="865"/>
              </a:spcBef>
              <a:buFont typeface="Wingdings"/>
              <a:buChar char=""/>
              <a:tabLst>
                <a:tab pos="671830" algn="l"/>
              </a:tabLst>
            </a:pPr>
            <a:r>
              <a:rPr sz="1400" spc="-15" dirty="0">
                <a:latin typeface="Arial MT"/>
                <a:cs typeface="Arial MT"/>
              </a:rPr>
              <a:t>AGRICULTURA.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"/>
            </a:pPr>
            <a:endParaRPr sz="2150">
              <a:latin typeface="Arial MT"/>
              <a:cs typeface="Arial MT"/>
            </a:endParaRPr>
          </a:p>
          <a:p>
            <a:pPr marL="666750" indent="-182245">
              <a:lnSpc>
                <a:spcPct val="100000"/>
              </a:lnSpc>
              <a:buFont typeface="Wingdings"/>
              <a:buChar char=""/>
              <a:tabLst>
                <a:tab pos="667385" algn="l"/>
              </a:tabLst>
            </a:pPr>
            <a:r>
              <a:rPr sz="1400" spc="-5" dirty="0">
                <a:latin typeface="Arial MT"/>
                <a:cs typeface="Arial MT"/>
              </a:rPr>
              <a:t>AGRO-INDÚSTRIA.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79921" y="6049467"/>
            <a:ext cx="789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Biodigestor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1088" y="6222898"/>
            <a:ext cx="104394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latin typeface="Arial"/>
                <a:cs typeface="Arial"/>
              </a:rPr>
              <a:t>voltar</a:t>
            </a:r>
            <a:r>
              <a:rPr sz="1300" b="1" spc="35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índice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19800"/>
            <a:ext cx="1694180" cy="490855"/>
          </a:xfrm>
          <a:custGeom>
            <a:avLst/>
            <a:gdLst/>
            <a:ahLst/>
            <a:cxnLst/>
            <a:rect l="l" t="t" r="r" b="b"/>
            <a:pathLst>
              <a:path w="1694180" h="490854">
                <a:moveTo>
                  <a:pt x="423468" y="0"/>
                </a:moveTo>
                <a:lnTo>
                  <a:pt x="0" y="245275"/>
                </a:lnTo>
                <a:lnTo>
                  <a:pt x="423468" y="490537"/>
                </a:lnTo>
                <a:lnTo>
                  <a:pt x="423468" y="367906"/>
                </a:lnTo>
                <a:lnTo>
                  <a:pt x="1693926" y="367906"/>
                </a:lnTo>
                <a:lnTo>
                  <a:pt x="1693926" y="122631"/>
                </a:lnTo>
                <a:lnTo>
                  <a:pt x="423468" y="122631"/>
                </a:lnTo>
                <a:lnTo>
                  <a:pt x="423468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6989" y="790701"/>
            <a:ext cx="64941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TIPOS</a:t>
            </a:r>
            <a:r>
              <a:rPr spc="-15" dirty="0"/>
              <a:t> </a:t>
            </a:r>
            <a:r>
              <a:rPr dirty="0"/>
              <a:t>DE TRABALHOS</a:t>
            </a:r>
            <a:r>
              <a:rPr spc="-20" dirty="0"/>
              <a:t> </a:t>
            </a:r>
            <a:r>
              <a:rPr dirty="0"/>
              <a:t>EM</a:t>
            </a:r>
            <a:r>
              <a:rPr spc="-20" dirty="0"/>
              <a:t> ESPAÇOS</a:t>
            </a:r>
            <a:r>
              <a:rPr spc="-10" dirty="0"/>
              <a:t> </a:t>
            </a:r>
            <a:r>
              <a:rPr dirty="0"/>
              <a:t>CONFINADOS: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58205" y="3274313"/>
            <a:ext cx="3298190" cy="19227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0195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latin typeface="Arial MT"/>
                <a:cs typeface="Arial MT"/>
              </a:rPr>
              <a:t>RESGATE.</a:t>
            </a:r>
            <a:endParaRPr sz="1400">
              <a:latin typeface="Arial MT"/>
              <a:cs typeface="Arial MT"/>
            </a:endParaRPr>
          </a:p>
          <a:p>
            <a:pPr marL="210820" marR="5080" indent="-198120" algn="just">
              <a:lnSpc>
                <a:spcPct val="250100"/>
              </a:lnSpc>
              <a:spcBef>
                <a:spcPts val="645"/>
              </a:spcBef>
              <a:buFont typeface="Wingdings"/>
              <a:buChar char=""/>
              <a:tabLst>
                <a:tab pos="203200" algn="l"/>
              </a:tabLst>
            </a:pPr>
            <a:r>
              <a:rPr sz="1400" spc="-5" dirty="0">
                <a:latin typeface="Arial MT"/>
                <a:cs typeface="Arial MT"/>
              </a:rPr>
              <a:t>MANUTENÇÃO, </a:t>
            </a:r>
            <a:r>
              <a:rPr sz="1400" spc="-15" dirty="0">
                <a:latin typeface="Arial MT"/>
                <a:cs typeface="Arial MT"/>
              </a:rPr>
              <a:t>REPAROS, </a:t>
            </a:r>
            <a:r>
              <a:rPr sz="1400" spc="-5" dirty="0">
                <a:latin typeface="Arial MT"/>
                <a:cs typeface="Arial MT"/>
              </a:rPr>
              <a:t>LIMPEZA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OU INSPEÇÃO </a:t>
            </a:r>
            <a:r>
              <a:rPr sz="1400" spc="-5" dirty="0">
                <a:latin typeface="Arial MT"/>
                <a:cs typeface="Arial MT"/>
              </a:rPr>
              <a:t>DE </a:t>
            </a:r>
            <a:r>
              <a:rPr sz="1400" spc="-15" dirty="0">
                <a:latin typeface="Arial MT"/>
                <a:cs typeface="Arial MT"/>
              </a:rPr>
              <a:t>EQUIPAMENTOS,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DUTOS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E/OU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RESERVATÓRIOS.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52412" y="1422400"/>
            <a:ext cx="4006850" cy="4454525"/>
            <a:chOff x="252412" y="1422400"/>
            <a:chExt cx="4006850" cy="44545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2098" y="1422400"/>
              <a:ext cx="1708031" cy="36576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187" y="5013325"/>
              <a:ext cx="3648075" cy="8636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52412" y="1557401"/>
              <a:ext cx="2324100" cy="1514475"/>
            </a:xfrm>
            <a:custGeom>
              <a:avLst/>
              <a:gdLst/>
              <a:ahLst/>
              <a:cxnLst/>
              <a:rect l="l" t="t" r="r" b="b"/>
              <a:pathLst>
                <a:path w="2324100" h="1514475">
                  <a:moveTo>
                    <a:pt x="1747837" y="0"/>
                  </a:moveTo>
                  <a:lnTo>
                    <a:pt x="0" y="0"/>
                  </a:lnTo>
                  <a:lnTo>
                    <a:pt x="0" y="1514348"/>
                  </a:lnTo>
                  <a:lnTo>
                    <a:pt x="1747837" y="1514348"/>
                  </a:lnTo>
                  <a:lnTo>
                    <a:pt x="1747837" y="630936"/>
                  </a:lnTo>
                  <a:lnTo>
                    <a:pt x="2324036" y="586613"/>
                  </a:lnTo>
                  <a:lnTo>
                    <a:pt x="1747837" y="252349"/>
                  </a:lnTo>
                  <a:lnTo>
                    <a:pt x="1747837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537708" y="2740913"/>
            <a:ext cx="30467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03200" algn="l"/>
              </a:tabLst>
            </a:pPr>
            <a:r>
              <a:rPr sz="1400" dirty="0">
                <a:latin typeface="Arial MT"/>
                <a:cs typeface="Arial MT"/>
              </a:rPr>
              <a:t>OPERAÇÕES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SALVAMENTO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15102" y="1943481"/>
            <a:ext cx="29876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03200" algn="l"/>
              </a:tabLst>
            </a:pPr>
            <a:r>
              <a:rPr sz="1400" dirty="0">
                <a:latin typeface="Arial MT"/>
                <a:cs typeface="Arial MT"/>
              </a:rPr>
              <a:t>OB</a:t>
            </a:r>
            <a:r>
              <a:rPr sz="1400" spc="-10" dirty="0">
                <a:latin typeface="Arial MT"/>
                <a:cs typeface="Arial MT"/>
              </a:rPr>
              <a:t>R</a:t>
            </a:r>
            <a:r>
              <a:rPr sz="1400" dirty="0">
                <a:latin typeface="Arial MT"/>
                <a:cs typeface="Arial MT"/>
              </a:rPr>
              <a:t>AS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10" dirty="0">
                <a:latin typeface="Arial MT"/>
                <a:cs typeface="Arial MT"/>
              </a:rPr>
              <a:t>N</a:t>
            </a:r>
            <a:r>
              <a:rPr sz="1400" dirty="0">
                <a:latin typeface="Arial MT"/>
                <a:cs typeface="Arial MT"/>
              </a:rPr>
              <a:t>S</a:t>
            </a:r>
            <a:r>
              <a:rPr sz="1400" spc="-10" dirty="0">
                <a:latin typeface="Arial MT"/>
                <a:cs typeface="Arial MT"/>
              </a:rPr>
              <a:t>TRUÇ</a:t>
            </a:r>
            <a:r>
              <a:rPr sz="1400" dirty="0">
                <a:latin typeface="Arial MT"/>
                <a:cs typeface="Arial MT"/>
              </a:rPr>
              <a:t>ÃO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</a:t>
            </a:r>
            <a:r>
              <a:rPr sz="1400" dirty="0">
                <a:latin typeface="Arial MT"/>
                <a:cs typeface="Arial MT"/>
              </a:rPr>
              <a:t>IVIL.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1088" y="6150051"/>
            <a:ext cx="104394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latin typeface="Arial"/>
                <a:cs typeface="Arial"/>
              </a:rPr>
              <a:t>voltar</a:t>
            </a:r>
            <a:r>
              <a:rPr sz="1300" b="1" spc="35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índice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1114" y="1653032"/>
            <a:ext cx="154432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 marR="5080" indent="-508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Black"/>
                <a:cs typeface="Arial Black"/>
              </a:rPr>
              <a:t>Antes</a:t>
            </a:r>
            <a:r>
              <a:rPr sz="1200" spc="-45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de</a:t>
            </a:r>
            <a:r>
              <a:rPr sz="1200" spc="-50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começar </a:t>
            </a:r>
            <a:r>
              <a:rPr sz="1200" spc="-385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as</a:t>
            </a:r>
            <a:r>
              <a:rPr sz="1200" spc="-10" dirty="0">
                <a:latin typeface="Arial Black"/>
                <a:cs typeface="Arial Black"/>
              </a:rPr>
              <a:t> </a:t>
            </a:r>
            <a:r>
              <a:rPr sz="1200" spc="-5" dirty="0">
                <a:latin typeface="Arial Black"/>
                <a:cs typeface="Arial Black"/>
              </a:rPr>
              <a:t>atividades,</a:t>
            </a:r>
            <a:endParaRPr sz="1200">
              <a:latin typeface="Arial Black"/>
              <a:cs typeface="Arial Black"/>
            </a:endParaRPr>
          </a:p>
          <a:p>
            <a:pPr marL="12700" marR="49530" indent="50165">
              <a:lnSpc>
                <a:spcPct val="100000"/>
              </a:lnSpc>
            </a:pPr>
            <a:r>
              <a:rPr sz="1200" dirty="0">
                <a:latin typeface="Arial Black"/>
                <a:cs typeface="Arial Black"/>
              </a:rPr>
              <a:t>é</a:t>
            </a:r>
            <a:r>
              <a:rPr sz="1200" spc="420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importante </a:t>
            </a:r>
            <a:r>
              <a:rPr sz="1200" spc="5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que</a:t>
            </a:r>
            <a:r>
              <a:rPr sz="1200" spc="-40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se</a:t>
            </a:r>
            <a:r>
              <a:rPr sz="1200" spc="-20" dirty="0">
                <a:latin typeface="Arial Black"/>
                <a:cs typeface="Arial Black"/>
              </a:rPr>
              <a:t> </a:t>
            </a:r>
            <a:r>
              <a:rPr sz="1200" spc="-5" dirty="0">
                <a:latin typeface="Arial Black"/>
                <a:cs typeface="Arial Black"/>
              </a:rPr>
              <a:t>consulte</a:t>
            </a:r>
            <a:r>
              <a:rPr sz="1200" spc="-20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a</a:t>
            </a:r>
            <a:endParaRPr sz="1200">
              <a:latin typeface="Arial Black"/>
              <a:cs typeface="Arial Black"/>
            </a:endParaRPr>
          </a:p>
          <a:p>
            <a:pPr marL="12700" marR="20320">
              <a:lnSpc>
                <a:spcPct val="100000"/>
              </a:lnSpc>
            </a:pPr>
            <a:r>
              <a:rPr sz="1200" dirty="0">
                <a:latin typeface="Arial Black"/>
                <a:cs typeface="Arial Black"/>
              </a:rPr>
              <a:t>APR</a:t>
            </a:r>
            <a:r>
              <a:rPr sz="1200" spc="-35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do</a:t>
            </a:r>
            <a:r>
              <a:rPr sz="1200" spc="-25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trabalho</a:t>
            </a:r>
            <a:r>
              <a:rPr sz="1200" spc="-35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e </a:t>
            </a:r>
            <a:r>
              <a:rPr sz="1200" spc="-385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se </a:t>
            </a:r>
            <a:r>
              <a:rPr sz="1200" spc="-5" dirty="0">
                <a:latin typeface="Arial Black"/>
                <a:cs typeface="Arial Black"/>
              </a:rPr>
              <a:t>faça </a:t>
            </a:r>
            <a:r>
              <a:rPr sz="1200" dirty="0">
                <a:latin typeface="Arial Black"/>
                <a:cs typeface="Arial Black"/>
              </a:rPr>
              <a:t>uma </a:t>
            </a:r>
            <a:r>
              <a:rPr sz="1200" spc="5" dirty="0">
                <a:latin typeface="Arial Black"/>
                <a:cs typeface="Arial Black"/>
              </a:rPr>
              <a:t> </a:t>
            </a:r>
            <a:r>
              <a:rPr sz="12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Black"/>
                <a:cs typeface="Arial Black"/>
              </a:rPr>
              <a:t>analise</a:t>
            </a:r>
            <a:r>
              <a:rPr sz="1200" u="sng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Black"/>
                <a:cs typeface="Arial Black"/>
              </a:rPr>
              <a:t> </a:t>
            </a:r>
            <a:r>
              <a:rPr sz="12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Black"/>
                <a:cs typeface="Arial Black"/>
              </a:rPr>
              <a:t>local</a:t>
            </a:r>
            <a:endParaRPr sz="1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112" y="115836"/>
            <a:ext cx="8243951" cy="8731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6019800"/>
            <a:ext cx="9144000" cy="838200"/>
            <a:chOff x="0" y="6019800"/>
            <a:chExt cx="9144000" cy="8382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20980"/>
              <a:ext cx="9144000" cy="33701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019800"/>
              <a:ext cx="1694180" cy="490855"/>
            </a:xfrm>
            <a:custGeom>
              <a:avLst/>
              <a:gdLst/>
              <a:ahLst/>
              <a:cxnLst/>
              <a:rect l="l" t="t" r="r" b="b"/>
              <a:pathLst>
                <a:path w="1694180" h="490854">
                  <a:moveTo>
                    <a:pt x="423468" y="0"/>
                  </a:moveTo>
                  <a:lnTo>
                    <a:pt x="0" y="245275"/>
                  </a:lnTo>
                  <a:lnTo>
                    <a:pt x="423468" y="490537"/>
                  </a:lnTo>
                  <a:lnTo>
                    <a:pt x="423468" y="367906"/>
                  </a:lnTo>
                  <a:lnTo>
                    <a:pt x="1693926" y="367906"/>
                  </a:lnTo>
                  <a:lnTo>
                    <a:pt x="1693926" y="122631"/>
                  </a:lnTo>
                  <a:lnTo>
                    <a:pt x="423468" y="122631"/>
                  </a:lnTo>
                  <a:lnTo>
                    <a:pt x="423468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61136" y="1006551"/>
            <a:ext cx="76987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RISCOS</a:t>
            </a:r>
            <a:r>
              <a:rPr spc="-15" dirty="0"/>
              <a:t> </a:t>
            </a:r>
            <a:r>
              <a:rPr spc="5" dirty="0"/>
              <a:t>QUANDO</a:t>
            </a:r>
            <a:r>
              <a:rPr spc="-25" dirty="0"/>
              <a:t> </a:t>
            </a:r>
            <a:r>
              <a:rPr spc="-5" dirty="0"/>
              <a:t>SE</a:t>
            </a:r>
            <a:r>
              <a:rPr spc="5" dirty="0"/>
              <a:t> </a:t>
            </a:r>
            <a:r>
              <a:rPr dirty="0"/>
              <a:t>TRABALHA</a:t>
            </a:r>
            <a:r>
              <a:rPr spc="-80" dirty="0"/>
              <a:t> </a:t>
            </a:r>
            <a:r>
              <a:rPr spc="-5" dirty="0"/>
              <a:t>EM</a:t>
            </a:r>
            <a:r>
              <a:rPr spc="-15" dirty="0"/>
              <a:t> </a:t>
            </a:r>
            <a:r>
              <a:rPr spc="-25" dirty="0"/>
              <a:t>ESPAÇOS</a:t>
            </a:r>
            <a:r>
              <a:rPr spc="-5" dirty="0"/>
              <a:t> </a:t>
            </a:r>
            <a:r>
              <a:rPr dirty="0"/>
              <a:t>CONFINADOS: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4065" y="1758137"/>
            <a:ext cx="3667760" cy="3882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 indent="-186055">
              <a:lnSpc>
                <a:spcPct val="100000"/>
              </a:lnSpc>
              <a:spcBef>
                <a:spcPts val="100"/>
              </a:spcBef>
              <a:buSzPct val="116666"/>
              <a:buFont typeface="Wingdings"/>
              <a:buChar char=""/>
              <a:tabLst>
                <a:tab pos="198755" algn="l"/>
              </a:tabLst>
            </a:pPr>
            <a:r>
              <a:rPr sz="1200" spc="-65" dirty="0">
                <a:latin typeface="Arial MT"/>
                <a:cs typeface="Arial MT"/>
              </a:rPr>
              <a:t>F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80" dirty="0">
                <a:latin typeface="Arial MT"/>
                <a:cs typeface="Arial MT"/>
              </a:rPr>
              <a:t>L</a:t>
            </a:r>
            <a:r>
              <a:rPr sz="1200" spc="-75" dirty="0">
                <a:latin typeface="Arial MT"/>
                <a:cs typeface="Arial MT"/>
              </a:rPr>
              <a:t>T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9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OU E</a:t>
            </a:r>
            <a:r>
              <a:rPr sz="1200" spc="-10" dirty="0">
                <a:latin typeface="Arial MT"/>
                <a:cs typeface="Arial MT"/>
              </a:rPr>
              <a:t>X</a:t>
            </a:r>
            <a:r>
              <a:rPr sz="1200" spc="-5" dirty="0">
                <a:latin typeface="Arial MT"/>
                <a:cs typeface="Arial MT"/>
              </a:rPr>
              <a:t>C</a:t>
            </a:r>
            <a:r>
              <a:rPr sz="1200" dirty="0">
                <a:latin typeface="Arial MT"/>
                <a:cs typeface="Arial MT"/>
              </a:rPr>
              <a:t>ESSO </a:t>
            </a:r>
            <a:r>
              <a:rPr sz="1200" spc="-5" dirty="0">
                <a:latin typeface="Arial MT"/>
                <a:cs typeface="Arial MT"/>
              </a:rPr>
              <a:t>D</a:t>
            </a:r>
            <a:r>
              <a:rPr sz="1200" dirty="0">
                <a:latin typeface="Arial MT"/>
                <a:cs typeface="Arial MT"/>
              </a:rPr>
              <a:t>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</a:t>
            </a:r>
            <a:r>
              <a:rPr sz="1200" spc="-10" dirty="0">
                <a:latin typeface="Arial MT"/>
                <a:cs typeface="Arial MT"/>
              </a:rPr>
              <a:t>X</a:t>
            </a:r>
            <a:r>
              <a:rPr sz="1200" dirty="0">
                <a:latin typeface="Arial MT"/>
                <a:cs typeface="Arial MT"/>
              </a:rPr>
              <a:t>IGÊ</a:t>
            </a: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dirty="0">
                <a:latin typeface="Arial MT"/>
                <a:cs typeface="Arial MT"/>
              </a:rPr>
              <a:t>IO.</a:t>
            </a:r>
            <a:endParaRPr sz="1200">
              <a:latin typeface="Arial MT"/>
              <a:cs typeface="Arial MT"/>
            </a:endParaRPr>
          </a:p>
          <a:p>
            <a:pPr marL="182880" marR="247650" indent="-170815">
              <a:lnSpc>
                <a:spcPct val="250000"/>
              </a:lnSpc>
              <a:spcBef>
                <a:spcPts val="120"/>
              </a:spcBef>
              <a:buFont typeface="Wingdings"/>
              <a:buChar char=""/>
              <a:tabLst>
                <a:tab pos="175895" algn="l"/>
              </a:tabLst>
            </a:pPr>
            <a:r>
              <a:rPr sz="1200" spc="-5" dirty="0">
                <a:latin typeface="Arial MT"/>
                <a:cs typeface="Arial MT"/>
              </a:rPr>
              <a:t>INCÊNDIO</a:t>
            </a:r>
            <a:r>
              <a:rPr sz="1200" dirty="0">
                <a:latin typeface="Arial MT"/>
                <a:cs typeface="Arial MT"/>
              </a:rPr>
              <a:t> OU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EXPLOSÃO,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PELA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PRESENÇA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 </a:t>
            </a:r>
            <a:r>
              <a:rPr sz="1200" spc="-15" dirty="0">
                <a:latin typeface="Arial MT"/>
                <a:cs typeface="Arial MT"/>
              </a:rPr>
              <a:t>VAPORES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 GASES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INFLAMÁVEIS.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"/>
            </a:pPr>
            <a:endParaRPr sz="1850">
              <a:latin typeface="Arial MT"/>
              <a:cs typeface="Arial MT"/>
            </a:endParaRPr>
          </a:p>
          <a:p>
            <a:pPr marL="175260" indent="-163195">
              <a:lnSpc>
                <a:spcPct val="100000"/>
              </a:lnSpc>
              <a:buFont typeface="Wingdings"/>
              <a:buChar char=""/>
              <a:tabLst>
                <a:tab pos="175895" algn="l"/>
              </a:tabLst>
            </a:pPr>
            <a:r>
              <a:rPr sz="1200" spc="-5" dirty="0">
                <a:latin typeface="Arial MT"/>
                <a:cs typeface="Arial MT"/>
              </a:rPr>
              <a:t>INTOXICAÇÕES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POR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SUBSTÂNCIAS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QUÍMICAS.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"/>
            </a:pPr>
            <a:endParaRPr sz="1850">
              <a:latin typeface="Arial MT"/>
              <a:cs typeface="Arial MT"/>
            </a:endParaRPr>
          </a:p>
          <a:p>
            <a:pPr marL="175260" indent="-163195">
              <a:lnSpc>
                <a:spcPct val="100000"/>
              </a:lnSpc>
              <a:buFont typeface="Wingdings"/>
              <a:buChar char=""/>
              <a:tabLst>
                <a:tab pos="175895" algn="l"/>
              </a:tabLst>
            </a:pPr>
            <a:r>
              <a:rPr sz="1200" dirty="0">
                <a:latin typeface="Arial MT"/>
                <a:cs typeface="Arial MT"/>
              </a:rPr>
              <a:t>INFECÇÕES POR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AGEN</a:t>
            </a:r>
            <a:r>
              <a:rPr sz="1200" spc="5" dirty="0">
                <a:latin typeface="Arial MT"/>
                <a:cs typeface="Arial MT"/>
              </a:rPr>
              <a:t>T</a:t>
            </a:r>
            <a:r>
              <a:rPr sz="1200" dirty="0">
                <a:latin typeface="Arial MT"/>
                <a:cs typeface="Arial MT"/>
              </a:rPr>
              <a:t>ES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BIO</a:t>
            </a:r>
            <a:r>
              <a:rPr sz="1200" spc="-5" dirty="0">
                <a:latin typeface="Arial MT"/>
                <a:cs typeface="Arial MT"/>
              </a:rPr>
              <a:t>L</a:t>
            </a:r>
            <a:r>
              <a:rPr sz="1200" dirty="0">
                <a:latin typeface="Arial MT"/>
                <a:cs typeface="Arial MT"/>
              </a:rPr>
              <a:t>ÓGICOS.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"/>
            </a:pPr>
            <a:endParaRPr sz="1850">
              <a:latin typeface="Arial MT"/>
              <a:cs typeface="Arial MT"/>
            </a:endParaRPr>
          </a:p>
          <a:p>
            <a:pPr marL="167640" indent="-155575">
              <a:lnSpc>
                <a:spcPct val="100000"/>
              </a:lnSpc>
              <a:buFont typeface="Wingdings"/>
              <a:buChar char=""/>
              <a:tabLst>
                <a:tab pos="168275" algn="l"/>
              </a:tabLst>
            </a:pPr>
            <a:r>
              <a:rPr sz="1200" spc="-5" dirty="0">
                <a:latin typeface="Arial MT"/>
                <a:cs typeface="Arial MT"/>
              </a:rPr>
              <a:t>AFOGAMENTOS.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"/>
            </a:pPr>
            <a:endParaRPr sz="1850">
              <a:latin typeface="Arial MT"/>
              <a:cs typeface="Arial MT"/>
            </a:endParaRPr>
          </a:p>
          <a:p>
            <a:pPr marL="175260" indent="-163195">
              <a:lnSpc>
                <a:spcPct val="100000"/>
              </a:lnSpc>
              <a:buFont typeface="Wingdings"/>
              <a:buChar char=""/>
              <a:tabLst>
                <a:tab pos="175895" algn="l"/>
              </a:tabLst>
            </a:pPr>
            <a:r>
              <a:rPr sz="1200" spc="-5" dirty="0">
                <a:latin typeface="Arial MT"/>
                <a:cs typeface="Arial MT"/>
              </a:rPr>
              <a:t>SOTERRAMENTOS.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"/>
            </a:pPr>
            <a:endParaRPr sz="1850">
              <a:latin typeface="Arial MT"/>
              <a:cs typeface="Arial MT"/>
            </a:endParaRPr>
          </a:p>
          <a:p>
            <a:pPr marL="175260" indent="-163195">
              <a:lnSpc>
                <a:spcPct val="100000"/>
              </a:lnSpc>
              <a:buFont typeface="Wingdings"/>
              <a:buChar char=""/>
              <a:tabLst>
                <a:tab pos="175895" algn="l"/>
              </a:tabLst>
            </a:pPr>
            <a:r>
              <a:rPr sz="1200" dirty="0">
                <a:latin typeface="Arial MT"/>
                <a:cs typeface="Arial MT"/>
              </a:rPr>
              <a:t>QUEDAS.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"/>
            </a:pPr>
            <a:endParaRPr sz="1850">
              <a:latin typeface="Arial MT"/>
              <a:cs typeface="Arial MT"/>
            </a:endParaRPr>
          </a:p>
          <a:p>
            <a:pPr marL="175260" indent="-163195">
              <a:lnSpc>
                <a:spcPct val="100000"/>
              </a:lnSpc>
              <a:buFont typeface="Wingdings"/>
              <a:buChar char=""/>
              <a:tabLst>
                <a:tab pos="175895" algn="l"/>
              </a:tabLst>
            </a:pPr>
            <a:r>
              <a:rPr sz="1200" spc="-5" dirty="0">
                <a:latin typeface="Arial MT"/>
                <a:cs typeface="Arial MT"/>
              </a:rPr>
              <a:t>CHOQUES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ELÉTRICOS.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67402" y="5864758"/>
            <a:ext cx="35001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solidFill>
                  <a:srgbClr val="FF3300"/>
                </a:solidFill>
                <a:latin typeface="Arial MT"/>
                <a:cs typeface="Arial MT"/>
              </a:rPr>
              <a:t>T</a:t>
            </a:r>
            <a:r>
              <a:rPr sz="1400" dirty="0">
                <a:solidFill>
                  <a:srgbClr val="FF3300"/>
                </a:solidFill>
                <a:latin typeface="Arial MT"/>
                <a:cs typeface="Arial MT"/>
              </a:rPr>
              <a:t>O</a:t>
            </a:r>
            <a:r>
              <a:rPr sz="1400" spc="-10" dirty="0">
                <a:solidFill>
                  <a:srgbClr val="FF3300"/>
                </a:solidFill>
                <a:latin typeface="Arial MT"/>
                <a:cs typeface="Arial MT"/>
              </a:rPr>
              <a:t>D</a:t>
            </a:r>
            <a:r>
              <a:rPr sz="1400" dirty="0">
                <a:solidFill>
                  <a:srgbClr val="FF3300"/>
                </a:solidFill>
                <a:latin typeface="Arial MT"/>
                <a:cs typeface="Arial MT"/>
              </a:rPr>
              <a:t>OS</a:t>
            </a:r>
            <a:r>
              <a:rPr sz="1400" spc="-10" dirty="0">
                <a:solidFill>
                  <a:srgbClr val="FF33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3300"/>
                </a:solidFill>
                <a:latin typeface="Arial MT"/>
                <a:cs typeface="Arial MT"/>
              </a:rPr>
              <a:t>ES</a:t>
            </a:r>
            <a:r>
              <a:rPr sz="1400" spc="-10" dirty="0">
                <a:solidFill>
                  <a:srgbClr val="FF3300"/>
                </a:solidFill>
                <a:latin typeface="Arial MT"/>
                <a:cs typeface="Arial MT"/>
              </a:rPr>
              <a:t>T</a:t>
            </a:r>
            <a:r>
              <a:rPr sz="1400" dirty="0">
                <a:solidFill>
                  <a:srgbClr val="FF3300"/>
                </a:solidFill>
                <a:latin typeface="Arial MT"/>
                <a:cs typeface="Arial MT"/>
              </a:rPr>
              <a:t>ES</a:t>
            </a:r>
            <a:r>
              <a:rPr sz="1400" spc="-10" dirty="0">
                <a:solidFill>
                  <a:srgbClr val="FF3300"/>
                </a:solidFill>
                <a:latin typeface="Arial MT"/>
                <a:cs typeface="Arial MT"/>
              </a:rPr>
              <a:t> R</a:t>
            </a:r>
            <a:r>
              <a:rPr sz="1400" dirty="0">
                <a:solidFill>
                  <a:srgbClr val="FF3300"/>
                </a:solidFill>
                <a:latin typeface="Arial MT"/>
                <a:cs typeface="Arial MT"/>
              </a:rPr>
              <a:t>IS</a:t>
            </a:r>
            <a:r>
              <a:rPr sz="1400" spc="-10" dirty="0">
                <a:solidFill>
                  <a:srgbClr val="FF3300"/>
                </a:solidFill>
                <a:latin typeface="Arial MT"/>
                <a:cs typeface="Arial MT"/>
              </a:rPr>
              <a:t>C</a:t>
            </a:r>
            <a:r>
              <a:rPr sz="1400" dirty="0">
                <a:solidFill>
                  <a:srgbClr val="FF3300"/>
                </a:solidFill>
                <a:latin typeface="Arial MT"/>
                <a:cs typeface="Arial MT"/>
              </a:rPr>
              <a:t>OS PO</a:t>
            </a:r>
            <a:r>
              <a:rPr sz="1400" spc="-10" dirty="0">
                <a:solidFill>
                  <a:srgbClr val="FF3300"/>
                </a:solidFill>
                <a:latin typeface="Arial MT"/>
                <a:cs typeface="Arial MT"/>
              </a:rPr>
              <a:t>D</a:t>
            </a:r>
            <a:r>
              <a:rPr sz="1400" dirty="0">
                <a:solidFill>
                  <a:srgbClr val="FF3300"/>
                </a:solidFill>
                <a:latin typeface="Arial MT"/>
                <a:cs typeface="Arial MT"/>
              </a:rPr>
              <a:t>EM</a:t>
            </a:r>
            <a:r>
              <a:rPr sz="1400" spc="-10" dirty="0">
                <a:solidFill>
                  <a:srgbClr val="FF33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3300"/>
                </a:solidFill>
                <a:latin typeface="Arial MT"/>
                <a:cs typeface="Arial MT"/>
              </a:rPr>
              <a:t>LE</a:t>
            </a:r>
            <a:r>
              <a:rPr sz="1400" spc="-110" dirty="0">
                <a:solidFill>
                  <a:srgbClr val="FF3300"/>
                </a:solidFill>
                <a:latin typeface="Arial MT"/>
                <a:cs typeface="Arial MT"/>
              </a:rPr>
              <a:t>V</a:t>
            </a:r>
            <a:r>
              <a:rPr sz="1400" dirty="0">
                <a:solidFill>
                  <a:srgbClr val="FF3300"/>
                </a:solidFill>
                <a:latin typeface="Arial MT"/>
                <a:cs typeface="Arial MT"/>
              </a:rPr>
              <a:t>AR</a:t>
            </a:r>
            <a:r>
              <a:rPr sz="1400" spc="-75" dirty="0">
                <a:solidFill>
                  <a:srgbClr val="FF33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3300"/>
                </a:solidFill>
                <a:latin typeface="Arial MT"/>
                <a:cs typeface="Arial MT"/>
              </a:rPr>
              <a:t>A  </a:t>
            </a:r>
            <a:r>
              <a:rPr sz="1400" spc="-10" dirty="0">
                <a:solidFill>
                  <a:srgbClr val="FF3300"/>
                </a:solidFill>
                <a:latin typeface="Arial MT"/>
                <a:cs typeface="Arial MT"/>
              </a:rPr>
              <a:t>MORTES</a:t>
            </a:r>
            <a:r>
              <a:rPr sz="1400" spc="-15" dirty="0">
                <a:solidFill>
                  <a:srgbClr val="FF33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3300"/>
                </a:solidFill>
                <a:latin typeface="Arial MT"/>
                <a:cs typeface="Arial MT"/>
              </a:rPr>
              <a:t>OU</a:t>
            </a:r>
            <a:r>
              <a:rPr sz="1400" spc="-10" dirty="0">
                <a:solidFill>
                  <a:srgbClr val="FF33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3300"/>
                </a:solidFill>
                <a:latin typeface="Arial MT"/>
                <a:cs typeface="Arial MT"/>
              </a:rPr>
              <a:t>DOENÇAS.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1926" y="2708275"/>
            <a:ext cx="2524125" cy="280987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31088" y="6150051"/>
            <a:ext cx="104394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latin typeface="Arial"/>
                <a:cs typeface="Arial"/>
              </a:rPr>
              <a:t>voltar</a:t>
            </a:r>
            <a:r>
              <a:rPr sz="1300" b="1" spc="35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índice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112" y="115836"/>
            <a:ext cx="8243951" cy="8731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6092825"/>
            <a:ext cx="9144000" cy="765175"/>
            <a:chOff x="0" y="6092825"/>
            <a:chExt cx="9144000" cy="7651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20980"/>
              <a:ext cx="9144000" cy="33701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092825"/>
              <a:ext cx="1694180" cy="490855"/>
            </a:xfrm>
            <a:custGeom>
              <a:avLst/>
              <a:gdLst/>
              <a:ahLst/>
              <a:cxnLst/>
              <a:rect l="l" t="t" r="r" b="b"/>
              <a:pathLst>
                <a:path w="1694180" h="490854">
                  <a:moveTo>
                    <a:pt x="423468" y="0"/>
                  </a:moveTo>
                  <a:lnTo>
                    <a:pt x="0" y="245275"/>
                  </a:lnTo>
                  <a:lnTo>
                    <a:pt x="423468" y="490537"/>
                  </a:lnTo>
                  <a:lnTo>
                    <a:pt x="423468" y="367906"/>
                  </a:lnTo>
                  <a:lnTo>
                    <a:pt x="1693926" y="367906"/>
                  </a:lnTo>
                  <a:lnTo>
                    <a:pt x="1693926" y="122631"/>
                  </a:lnTo>
                  <a:lnTo>
                    <a:pt x="423468" y="122631"/>
                  </a:lnTo>
                  <a:lnTo>
                    <a:pt x="423468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72057" y="1006551"/>
            <a:ext cx="70148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COMO</a:t>
            </a:r>
            <a:r>
              <a:rPr spc="-25" dirty="0"/>
              <a:t> </a:t>
            </a:r>
            <a:r>
              <a:rPr spc="-30" dirty="0"/>
              <a:t>EVITAR</a:t>
            </a:r>
            <a:r>
              <a:rPr spc="-75" dirty="0"/>
              <a:t> </a:t>
            </a:r>
            <a:r>
              <a:rPr dirty="0"/>
              <a:t>ACIDENTES </a:t>
            </a:r>
            <a:r>
              <a:rPr spc="-5" dirty="0"/>
              <a:t>EM</a:t>
            </a:r>
            <a:r>
              <a:rPr dirty="0"/>
              <a:t> </a:t>
            </a:r>
            <a:r>
              <a:rPr spc="-25" dirty="0"/>
              <a:t>ESPAÇOS</a:t>
            </a:r>
            <a:r>
              <a:rPr dirty="0"/>
              <a:t> CONFINADOS?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7387" y="1484375"/>
            <a:ext cx="2800350" cy="324002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74065" y="4669053"/>
            <a:ext cx="3598545" cy="11690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000" spc="-5" dirty="0">
                <a:latin typeface="Arial MT"/>
                <a:cs typeface="Arial MT"/>
              </a:rPr>
              <a:t>RECORDANDO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QUE:</a:t>
            </a:r>
            <a:endParaRPr sz="1000">
              <a:latin typeface="Arial MT"/>
              <a:cs typeface="Arial MT"/>
            </a:endParaRPr>
          </a:p>
          <a:p>
            <a:pPr marL="12700" marR="5080">
              <a:lnSpc>
                <a:spcPct val="150000"/>
              </a:lnSpc>
            </a:pPr>
            <a:r>
              <a:rPr sz="1000" spc="-10" dirty="0">
                <a:latin typeface="Arial MT"/>
                <a:cs typeface="Arial MT"/>
              </a:rPr>
              <a:t>ABNT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– </a:t>
            </a:r>
            <a:r>
              <a:rPr sz="1000" spc="-10" dirty="0">
                <a:latin typeface="Arial MT"/>
                <a:cs typeface="Arial MT"/>
              </a:rPr>
              <a:t>ASSOCIAÇÃO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BRASILEIRA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DE NORMAS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TÉCNICAS </a:t>
            </a:r>
            <a:r>
              <a:rPr sz="1000" spc="-26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NBR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–  NORMA BRASILEIRA</a:t>
            </a:r>
            <a:endParaRPr sz="1000">
              <a:latin typeface="Arial MT"/>
              <a:cs typeface="Arial MT"/>
            </a:endParaRPr>
          </a:p>
          <a:p>
            <a:pPr marL="12700" marR="652780">
              <a:lnSpc>
                <a:spcPts val="1800"/>
              </a:lnSpc>
              <a:spcBef>
                <a:spcPts val="100"/>
              </a:spcBef>
              <a:tabLst>
                <a:tab pos="440690" algn="l"/>
              </a:tabLst>
            </a:pPr>
            <a:r>
              <a:rPr sz="1000" dirty="0">
                <a:latin typeface="Arial MT"/>
                <a:cs typeface="Arial MT"/>
              </a:rPr>
              <a:t>MTE </a:t>
            </a:r>
            <a:r>
              <a:rPr sz="1000" spc="-5" dirty="0">
                <a:latin typeface="Arial MT"/>
                <a:cs typeface="Arial MT"/>
              </a:rPr>
              <a:t>–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MINISTÉRIO DO TRABALHO E </a:t>
            </a:r>
            <a:r>
              <a:rPr sz="1000" spc="-10" dirty="0">
                <a:latin typeface="Arial MT"/>
                <a:cs typeface="Arial MT"/>
              </a:rPr>
              <a:t>EMPREGO </a:t>
            </a:r>
            <a:r>
              <a:rPr sz="1000" spc="-26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NR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–	NORMA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REGULAMENTADORA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35602" y="1584401"/>
            <a:ext cx="4222750" cy="2122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Arial MT"/>
                <a:cs typeface="Arial MT"/>
              </a:rPr>
              <a:t>CERTIFICANDO-SE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QUE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CUMPRA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: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 marL="210820" marR="556260" indent="-198120">
              <a:lnSpc>
                <a:spcPct val="200000"/>
              </a:lnSpc>
              <a:buFont typeface="Wingdings"/>
              <a:buChar char=""/>
              <a:tabLst>
                <a:tab pos="203200" algn="l"/>
              </a:tabLst>
            </a:pPr>
            <a:r>
              <a:rPr sz="1400" spc="-5" dirty="0">
                <a:latin typeface="Arial MT"/>
                <a:cs typeface="Arial MT"/>
              </a:rPr>
              <a:t>NBR </a:t>
            </a:r>
            <a:r>
              <a:rPr sz="1400" dirty="0">
                <a:latin typeface="Arial MT"/>
                <a:cs typeface="Arial MT"/>
              </a:rPr>
              <a:t>14.787 – </a:t>
            </a:r>
            <a:r>
              <a:rPr sz="1400" spc="-15" dirty="0">
                <a:latin typeface="Arial MT"/>
                <a:cs typeface="Arial MT"/>
              </a:rPr>
              <a:t>“ESPAÇOS </a:t>
            </a:r>
            <a:r>
              <a:rPr sz="1400" spc="-5" dirty="0">
                <a:latin typeface="Arial MT"/>
                <a:cs typeface="Arial MT"/>
              </a:rPr>
              <a:t>CONFINADOS </a:t>
            </a:r>
            <a:r>
              <a:rPr sz="1400" dirty="0">
                <a:latin typeface="Arial MT"/>
                <a:cs typeface="Arial MT"/>
              </a:rPr>
              <a:t>–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PREVENÇÃO DE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ACIDENTES,</a:t>
            </a:r>
            <a:endParaRPr sz="1400">
              <a:latin typeface="Arial MT"/>
              <a:cs typeface="Arial MT"/>
            </a:endParaRPr>
          </a:p>
          <a:p>
            <a:pPr marL="210820" marR="5080">
              <a:lnSpc>
                <a:spcPts val="3360"/>
              </a:lnSpc>
              <a:spcBef>
                <a:spcPts val="190"/>
              </a:spcBef>
            </a:pPr>
            <a:r>
              <a:rPr sz="1400" spc="-5" dirty="0">
                <a:latin typeface="Arial MT"/>
                <a:cs typeface="Arial MT"/>
              </a:rPr>
              <a:t>PROCEDIMENTOS </a:t>
            </a:r>
            <a:r>
              <a:rPr sz="1400" dirty="0">
                <a:latin typeface="Arial MT"/>
                <a:cs typeface="Arial MT"/>
              </a:rPr>
              <a:t>E </a:t>
            </a:r>
            <a:r>
              <a:rPr sz="1400" spc="-5" dirty="0">
                <a:latin typeface="Arial MT"/>
                <a:cs typeface="Arial MT"/>
              </a:rPr>
              <a:t>MEDIDAS DE PROTEÇÃO”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</a:t>
            </a:r>
            <a:r>
              <a:rPr sz="1400" spc="240" dirty="0">
                <a:latin typeface="Arial MT"/>
                <a:cs typeface="Arial MT"/>
              </a:rPr>
              <a:t> </a:t>
            </a:r>
            <a:r>
              <a:rPr sz="1400" spc="-35" dirty="0">
                <a:latin typeface="Arial MT"/>
                <a:cs typeface="Arial MT"/>
              </a:rPr>
              <a:t>ABNT.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35602" y="3856456"/>
            <a:ext cx="3999229" cy="95504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60020" marR="5080" indent="-147955">
              <a:lnSpc>
                <a:spcPct val="146400"/>
              </a:lnSpc>
              <a:spcBef>
                <a:spcPts val="40"/>
              </a:spcBef>
              <a:buFont typeface="Wingdings"/>
              <a:buChar char=""/>
              <a:tabLst>
                <a:tab pos="203200" algn="l"/>
              </a:tabLst>
            </a:pPr>
            <a:r>
              <a:rPr sz="1400" spc="-5" dirty="0">
                <a:latin typeface="Arial MT"/>
                <a:cs typeface="Arial MT"/>
              </a:rPr>
              <a:t>NORMA </a:t>
            </a:r>
            <a:r>
              <a:rPr sz="1400" spc="-10" dirty="0">
                <a:latin typeface="Arial MT"/>
                <a:cs typeface="Arial MT"/>
              </a:rPr>
              <a:t>REGULAMENTADORA </a:t>
            </a:r>
            <a:r>
              <a:rPr sz="1400" spc="-5" dirty="0">
                <a:latin typeface="Arial MT"/>
                <a:cs typeface="Arial MT"/>
              </a:rPr>
              <a:t>(NR) </a:t>
            </a:r>
            <a:r>
              <a:rPr sz="1400" dirty="0">
                <a:latin typeface="Arial MT"/>
                <a:cs typeface="Arial MT"/>
              </a:rPr>
              <a:t>n.º 33 -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SEGURANÇA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SAÚDE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NOS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TRABALHOS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EM </a:t>
            </a:r>
            <a:r>
              <a:rPr sz="1400" spc="-37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ESPAÇOS</a:t>
            </a:r>
            <a:r>
              <a:rPr sz="1400" spc="-5" dirty="0">
                <a:latin typeface="Arial MT"/>
                <a:cs typeface="Arial MT"/>
              </a:rPr>
              <a:t> CONFINADOS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30" dirty="0">
                <a:latin typeface="Arial MT"/>
                <a:cs typeface="Arial MT"/>
              </a:rPr>
              <a:t>M.T.E.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1088" y="6222898"/>
            <a:ext cx="104394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latin typeface="Arial"/>
                <a:cs typeface="Arial"/>
              </a:rPr>
              <a:t>voltar</a:t>
            </a:r>
            <a:r>
              <a:rPr sz="1300" b="1" spc="35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índice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112" y="115836"/>
            <a:ext cx="8243951" cy="8731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6092825"/>
            <a:ext cx="9144000" cy="765175"/>
            <a:chOff x="0" y="6092825"/>
            <a:chExt cx="9144000" cy="7651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20980"/>
              <a:ext cx="9144000" cy="33701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092825"/>
              <a:ext cx="1694180" cy="490855"/>
            </a:xfrm>
            <a:custGeom>
              <a:avLst/>
              <a:gdLst/>
              <a:ahLst/>
              <a:cxnLst/>
              <a:rect l="l" t="t" r="r" b="b"/>
              <a:pathLst>
                <a:path w="1694180" h="490854">
                  <a:moveTo>
                    <a:pt x="423468" y="0"/>
                  </a:moveTo>
                  <a:lnTo>
                    <a:pt x="0" y="245275"/>
                  </a:lnTo>
                  <a:lnTo>
                    <a:pt x="423468" y="490537"/>
                  </a:lnTo>
                  <a:lnTo>
                    <a:pt x="423468" y="367906"/>
                  </a:lnTo>
                  <a:lnTo>
                    <a:pt x="1693926" y="367906"/>
                  </a:lnTo>
                  <a:lnTo>
                    <a:pt x="1693926" y="122631"/>
                  </a:lnTo>
                  <a:lnTo>
                    <a:pt x="423468" y="122631"/>
                  </a:lnTo>
                  <a:lnTo>
                    <a:pt x="423468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3189" y="1006551"/>
            <a:ext cx="79546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PREPARATIVOS</a:t>
            </a:r>
            <a:r>
              <a:rPr spc="-10" dirty="0"/>
              <a:t> </a:t>
            </a:r>
            <a:r>
              <a:rPr spc="-40" dirty="0"/>
              <a:t>PARA</a:t>
            </a:r>
            <a:r>
              <a:rPr spc="-155" dirty="0"/>
              <a:t> </a:t>
            </a:r>
            <a:r>
              <a:rPr dirty="0"/>
              <a:t>A</a:t>
            </a:r>
            <a:r>
              <a:rPr spc="-85" dirty="0"/>
              <a:t> </a:t>
            </a:r>
            <a:r>
              <a:rPr dirty="0"/>
              <a:t>ENTRADA</a:t>
            </a:r>
            <a:r>
              <a:rPr spc="-60" dirty="0"/>
              <a:t> </a:t>
            </a:r>
            <a:r>
              <a:rPr spc="-5" dirty="0"/>
              <a:t>EM </a:t>
            </a:r>
            <a:r>
              <a:rPr dirty="0"/>
              <a:t>UM</a:t>
            </a:r>
            <a:r>
              <a:rPr spc="-20" dirty="0"/>
              <a:t> </a:t>
            </a:r>
            <a:r>
              <a:rPr spc="-25" dirty="0"/>
              <a:t>ESPAÇO</a:t>
            </a:r>
            <a:r>
              <a:rPr spc="-15" dirty="0"/>
              <a:t> </a:t>
            </a:r>
            <a:r>
              <a:rPr dirty="0"/>
              <a:t>CONFINADO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3215" y="1592707"/>
            <a:ext cx="8344534" cy="4853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6540" indent="-24384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56540" algn="l"/>
              </a:tabLst>
            </a:pP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Retire</a:t>
            </a:r>
            <a:r>
              <a:rPr sz="1700" b="1" spc="-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do</a:t>
            </a:r>
            <a:r>
              <a:rPr sz="1700" b="1" spc="-1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espaço confinado</a:t>
            </a:r>
            <a:r>
              <a:rPr sz="1700" b="1" spc="-1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tudo</a:t>
            </a:r>
            <a:r>
              <a:rPr sz="1700" b="1" spc="-1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que</a:t>
            </a:r>
            <a:r>
              <a:rPr sz="1700" b="1" spc="-2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não for</a:t>
            </a:r>
            <a:r>
              <a:rPr sz="1700" b="1" spc="-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necessário</a:t>
            </a:r>
            <a:r>
              <a:rPr sz="1700" b="1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aos</a:t>
            </a:r>
            <a:r>
              <a:rPr sz="1700" b="1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trabalhos</a:t>
            </a:r>
            <a:r>
              <a:rPr sz="1700" b="1" spc="-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que possa</a:t>
            </a:r>
            <a:r>
              <a:rPr sz="1700" b="1" spc="-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representar</a:t>
            </a:r>
            <a:r>
              <a:rPr sz="1700" b="1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riscos.</a:t>
            </a:r>
            <a:r>
              <a:rPr sz="1700" b="1" spc="-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Procure</a:t>
            </a:r>
            <a:r>
              <a:rPr sz="1700" b="1" spc="-5" dirty="0">
                <a:solidFill>
                  <a:srgbClr val="FF3300"/>
                </a:solidFill>
                <a:latin typeface="Arial"/>
                <a:cs typeface="Arial"/>
              </a:rPr>
              <a:t> eliminar</a:t>
            </a:r>
            <a:r>
              <a:rPr sz="1700" b="1" spc="3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da área</a:t>
            </a:r>
            <a:r>
              <a:rPr sz="1700" b="1" spc="5" dirty="0">
                <a:solidFill>
                  <a:srgbClr val="FF3300"/>
                </a:solidFill>
                <a:latin typeface="Arial"/>
                <a:cs typeface="Arial"/>
              </a:rPr>
              <a:t> os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 resíduos</a:t>
            </a:r>
            <a:r>
              <a:rPr sz="1700" b="1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perigosos;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Arial"/>
              <a:cs typeface="Arial"/>
            </a:endParaRPr>
          </a:p>
          <a:p>
            <a:pPr marL="12700" marR="14604">
              <a:lnSpc>
                <a:spcPct val="100600"/>
              </a:lnSpc>
              <a:buFont typeface="Wingdings"/>
              <a:buChar char=""/>
              <a:tabLst>
                <a:tab pos="256540" algn="l"/>
              </a:tabLst>
            </a:pP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Caso</a:t>
            </a:r>
            <a:r>
              <a:rPr sz="1700" b="1" spc="-2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seja</a:t>
            </a:r>
            <a:r>
              <a:rPr sz="1700" b="1" spc="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necessário</a:t>
            </a:r>
            <a:r>
              <a:rPr sz="1700" b="1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o estabelecimento</a:t>
            </a:r>
            <a:r>
              <a:rPr sz="1700" b="1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de</a:t>
            </a:r>
            <a:r>
              <a:rPr sz="1700" b="1" spc="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um</a:t>
            </a:r>
            <a:r>
              <a:rPr sz="1700" b="1" spc="-5" dirty="0">
                <a:solidFill>
                  <a:srgbClr val="FF3300"/>
                </a:solidFill>
                <a:latin typeface="Arial"/>
                <a:cs typeface="Arial"/>
              </a:rPr>
              <a:t> sistema</a:t>
            </a:r>
            <a:r>
              <a:rPr sz="1700" b="1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de</a:t>
            </a:r>
            <a:r>
              <a:rPr sz="1700" b="1" spc="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3300"/>
                </a:solidFill>
                <a:latin typeface="Arial"/>
                <a:cs typeface="Arial"/>
              </a:rPr>
              <a:t>ventilação</a:t>
            </a:r>
            <a:r>
              <a:rPr sz="1700" b="1" spc="4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no </a:t>
            </a:r>
            <a:r>
              <a:rPr sz="1700" b="1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espaço confinado,</a:t>
            </a:r>
            <a:r>
              <a:rPr sz="1700" b="1" spc="-2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que as</a:t>
            </a:r>
            <a:r>
              <a:rPr sz="1700" b="1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3300"/>
                </a:solidFill>
                <a:latin typeface="Arial"/>
                <a:cs typeface="Arial"/>
              </a:rPr>
              <a:t>providências</a:t>
            </a:r>
            <a:r>
              <a:rPr sz="1700" b="1" spc="3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sejam</a:t>
            </a:r>
            <a:r>
              <a:rPr sz="1700" b="1" spc="1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tomadas de</a:t>
            </a:r>
            <a:r>
              <a:rPr sz="1700" b="1" spc="-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forma antecipada, </a:t>
            </a:r>
            <a:r>
              <a:rPr sz="1700" b="1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assim,</a:t>
            </a:r>
            <a:r>
              <a:rPr sz="1700" b="1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as</a:t>
            </a:r>
            <a:r>
              <a:rPr sz="1700" b="1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condições</a:t>
            </a:r>
            <a:r>
              <a:rPr sz="1700" b="1" spc="-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do</a:t>
            </a:r>
            <a:r>
              <a:rPr sz="1700" b="1" spc="-1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ambiente</a:t>
            </a:r>
            <a:r>
              <a:rPr sz="1700" b="1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estarão</a:t>
            </a:r>
            <a:r>
              <a:rPr sz="1700" b="1" spc="-5" dirty="0">
                <a:solidFill>
                  <a:srgbClr val="FF3300"/>
                </a:solidFill>
                <a:latin typeface="Arial"/>
                <a:cs typeface="Arial"/>
              </a:rPr>
              <a:t> favoráveis</a:t>
            </a:r>
            <a:r>
              <a:rPr sz="1700" b="1" spc="5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à realização</a:t>
            </a:r>
            <a:r>
              <a:rPr sz="1700" b="1" spc="2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dos</a:t>
            </a:r>
            <a:r>
              <a:rPr sz="1700" b="1" spc="-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trabalhos, </a:t>
            </a:r>
            <a:r>
              <a:rPr sz="1700" b="1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mesmo</a:t>
            </a:r>
            <a:r>
              <a:rPr sz="1700" b="1" spc="-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antes</a:t>
            </a:r>
            <a:r>
              <a:rPr sz="1700" b="1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da</a:t>
            </a:r>
            <a:r>
              <a:rPr sz="1700" b="1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entrada de seus</a:t>
            </a:r>
            <a:r>
              <a:rPr sz="1700" b="1" spc="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executantes.</a:t>
            </a:r>
            <a:r>
              <a:rPr sz="1700" b="1" spc="-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O ar</a:t>
            </a:r>
            <a:r>
              <a:rPr sz="1700" b="1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interno </a:t>
            </a:r>
            <a:r>
              <a:rPr sz="1700" b="1" spc="-10" dirty="0">
                <a:solidFill>
                  <a:srgbClr val="FF3300"/>
                </a:solidFill>
                <a:latin typeface="Arial"/>
                <a:cs typeface="Arial"/>
              </a:rPr>
              <a:t>deve</a:t>
            </a:r>
            <a:r>
              <a:rPr sz="1700" b="1" spc="3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ser</a:t>
            </a:r>
            <a:r>
              <a:rPr sz="1700" b="1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monitorado, </a:t>
            </a:r>
            <a:r>
              <a:rPr sz="1700" b="1" spc="-459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como</a:t>
            </a:r>
            <a:r>
              <a:rPr sz="1700" b="1" spc="-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forma</a:t>
            </a:r>
            <a:r>
              <a:rPr sz="1700" b="1" spc="-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de</a:t>
            </a:r>
            <a:r>
              <a:rPr sz="1700" b="1" spc="-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acompanhamento</a:t>
            </a:r>
            <a:r>
              <a:rPr sz="1700" b="1" spc="-3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das</a:t>
            </a:r>
            <a:r>
              <a:rPr sz="1700" b="1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medidas</a:t>
            </a:r>
            <a:r>
              <a:rPr sz="1700" b="1" spc="-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de</a:t>
            </a:r>
            <a:r>
              <a:rPr sz="1700" b="1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segurança;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3300"/>
              </a:buClr>
              <a:buFont typeface="Wingdings"/>
              <a:buChar char=""/>
            </a:pPr>
            <a:endParaRPr sz="17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Font typeface="Wingdings"/>
              <a:buChar char=""/>
              <a:tabLst>
                <a:tab pos="246379" algn="l"/>
              </a:tabLst>
            </a:pP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Elabore, implante e </a:t>
            </a:r>
            <a:r>
              <a:rPr sz="1700" b="1" spc="-5" dirty="0">
                <a:solidFill>
                  <a:srgbClr val="FF3300"/>
                </a:solidFill>
                <a:latin typeface="Arial"/>
                <a:cs typeface="Arial"/>
              </a:rPr>
              <a:t>agilize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um eficaz programa de treinamento com o </a:t>
            </a:r>
            <a:r>
              <a:rPr sz="1700" b="1" spc="-5" dirty="0">
                <a:solidFill>
                  <a:srgbClr val="FF3300"/>
                </a:solidFill>
                <a:latin typeface="Arial"/>
                <a:cs typeface="Arial"/>
              </a:rPr>
              <a:t>objetivo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 de preparar uma equipe de apoio ao grupo de trabalhadores com experiência em </a:t>
            </a:r>
            <a:r>
              <a:rPr sz="1700" b="1" spc="-459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3300"/>
                </a:solidFill>
                <a:latin typeface="Arial"/>
                <a:cs typeface="Arial"/>
              </a:rPr>
              <a:t>atividades</a:t>
            </a:r>
            <a:r>
              <a:rPr sz="1700" b="1" spc="3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nos</a:t>
            </a:r>
            <a:r>
              <a:rPr sz="1700" b="1" spc="-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espaços confinados.</a:t>
            </a:r>
            <a:r>
              <a:rPr sz="1700" b="1" spc="-1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O programa</a:t>
            </a:r>
            <a:r>
              <a:rPr sz="1700" b="1" spc="-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de</a:t>
            </a:r>
            <a:r>
              <a:rPr sz="1700" b="1" spc="-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treinamento também</a:t>
            </a:r>
            <a:r>
              <a:rPr sz="1700" b="1" spc="-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inclui</a:t>
            </a:r>
            <a:r>
              <a:rPr sz="1700" b="1" spc="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a </a:t>
            </a:r>
            <a:r>
              <a:rPr sz="1700" b="1" spc="-459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formação</a:t>
            </a:r>
            <a:r>
              <a:rPr sz="1700" b="1" spc="-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de equipe</a:t>
            </a:r>
            <a:r>
              <a:rPr sz="1700" b="1" spc="-5" dirty="0">
                <a:solidFill>
                  <a:srgbClr val="FF3300"/>
                </a:solidFill>
                <a:latin typeface="Arial"/>
                <a:cs typeface="Arial"/>
              </a:rPr>
              <a:t> visando</a:t>
            </a:r>
            <a:r>
              <a:rPr sz="1700" b="1" spc="3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as</a:t>
            </a:r>
            <a:r>
              <a:rPr sz="1700" b="1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situações de emergências.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3300"/>
              </a:buClr>
              <a:buFont typeface="Wingdings"/>
              <a:buChar char=""/>
            </a:pPr>
            <a:endParaRPr sz="1750">
              <a:latin typeface="Arial"/>
              <a:cs typeface="Arial"/>
            </a:endParaRPr>
          </a:p>
          <a:p>
            <a:pPr marL="12700" marR="675005">
              <a:lnSpc>
                <a:spcPct val="100000"/>
              </a:lnSpc>
              <a:buFont typeface="Wingdings"/>
              <a:buChar char=""/>
              <a:tabLst>
                <a:tab pos="185420" algn="l"/>
              </a:tabLst>
            </a:pPr>
            <a:r>
              <a:rPr sz="1700" b="1" spc="-5" dirty="0">
                <a:solidFill>
                  <a:srgbClr val="FF3300"/>
                </a:solidFill>
                <a:latin typeface="Arial"/>
                <a:cs typeface="Arial"/>
              </a:rPr>
              <a:t>Garantir</a:t>
            </a:r>
            <a:r>
              <a:rPr sz="1700" b="1" spc="2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o</a:t>
            </a:r>
            <a:r>
              <a:rPr sz="1700" b="1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cumprimento</a:t>
            </a:r>
            <a:r>
              <a:rPr sz="1700" b="1" spc="-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das</a:t>
            </a:r>
            <a:r>
              <a:rPr sz="1700" b="1" spc="1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medidas</a:t>
            </a:r>
            <a:r>
              <a:rPr sz="1700" b="1" spc="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3300"/>
                </a:solidFill>
                <a:latin typeface="Arial"/>
                <a:cs typeface="Arial"/>
              </a:rPr>
              <a:t>preventivas/controle</a:t>
            </a:r>
            <a:r>
              <a:rPr sz="1700" b="1" spc="4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definidas</a:t>
            </a:r>
            <a:r>
              <a:rPr sz="1700" b="1" spc="1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em </a:t>
            </a:r>
            <a:r>
              <a:rPr sz="1700" b="1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Procedimentos</a:t>
            </a:r>
            <a:r>
              <a:rPr sz="1700" b="1" spc="-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operacionais,</a:t>
            </a:r>
            <a:r>
              <a:rPr sz="1700" b="1" spc="-6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3300"/>
                </a:solidFill>
                <a:latin typeface="Arial"/>
                <a:cs typeface="Arial"/>
              </a:rPr>
              <a:t>APR´s,</a:t>
            </a:r>
            <a:r>
              <a:rPr sz="1700" b="1" spc="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PT´s</a:t>
            </a:r>
            <a:r>
              <a:rPr sz="1700" b="1" spc="-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, PET</a:t>
            </a:r>
            <a:r>
              <a:rPr sz="1700" b="1" spc="-1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1700" b="1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outros</a:t>
            </a:r>
            <a:r>
              <a:rPr sz="1700" b="1" spc="-1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relacionados</a:t>
            </a:r>
            <a:r>
              <a:rPr sz="1700" b="1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aos </a:t>
            </a:r>
            <a:r>
              <a:rPr sz="1700" b="1" spc="-45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300"/>
                </a:solidFill>
                <a:latin typeface="Arial"/>
                <a:cs typeface="Arial"/>
              </a:rPr>
              <a:t>trabalhos.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Arial"/>
              <a:cs typeface="Arial"/>
            </a:endParaRPr>
          </a:p>
          <a:p>
            <a:pPr marL="220345">
              <a:lnSpc>
                <a:spcPct val="100000"/>
              </a:lnSpc>
              <a:spcBef>
                <a:spcPts val="5"/>
              </a:spcBef>
            </a:pPr>
            <a:r>
              <a:rPr sz="1300" b="1" spc="-10" dirty="0">
                <a:latin typeface="Arial"/>
                <a:cs typeface="Arial"/>
              </a:rPr>
              <a:t>voltar</a:t>
            </a:r>
            <a:r>
              <a:rPr sz="1300" b="1" spc="1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índice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727960"/>
            <a:ext cx="9107805" cy="4130040"/>
            <a:chOff x="0" y="2727960"/>
            <a:chExt cx="9107805" cy="41300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0203" y="2727960"/>
              <a:ext cx="4396740" cy="4038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8923" y="2941320"/>
              <a:ext cx="1289303" cy="4038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04388" y="2941320"/>
              <a:ext cx="303275" cy="4038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12592" y="2941320"/>
              <a:ext cx="589787" cy="4038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65604" y="2941320"/>
              <a:ext cx="1735835" cy="40386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41603" y="1078230"/>
            <a:ext cx="767778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QUANDO</a:t>
            </a:r>
            <a:r>
              <a:rPr spc="-40" dirty="0"/>
              <a:t> </a:t>
            </a:r>
            <a:r>
              <a:rPr dirty="0"/>
              <a:t>VOCÊ</a:t>
            </a:r>
            <a:r>
              <a:rPr spc="-10" dirty="0"/>
              <a:t> </a:t>
            </a:r>
            <a:r>
              <a:rPr dirty="0"/>
              <a:t>PODE</a:t>
            </a:r>
            <a:r>
              <a:rPr spc="-10" dirty="0"/>
              <a:t> </a:t>
            </a:r>
            <a:r>
              <a:rPr dirty="0"/>
              <a:t>ENTRAR EM</a:t>
            </a:r>
            <a:r>
              <a:rPr spc="-10" dirty="0"/>
              <a:t> </a:t>
            </a:r>
            <a:r>
              <a:rPr dirty="0"/>
              <a:t>UM</a:t>
            </a:r>
            <a:r>
              <a:rPr spc="-15" dirty="0"/>
              <a:t> </a:t>
            </a:r>
            <a:r>
              <a:rPr spc="-25" dirty="0"/>
              <a:t>ESPAÇO</a:t>
            </a:r>
            <a:r>
              <a:rPr spc="-15" dirty="0"/>
              <a:t> </a:t>
            </a:r>
            <a:r>
              <a:rPr dirty="0"/>
              <a:t>CONFINADO?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26465" y="2129155"/>
            <a:ext cx="4472305" cy="2373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8120" indent="-18605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198755" algn="l"/>
              </a:tabLst>
            </a:pPr>
            <a:r>
              <a:rPr sz="1400" spc="-5" dirty="0">
                <a:latin typeface="Arial MT"/>
                <a:cs typeface="Arial MT"/>
              </a:rPr>
              <a:t>SOMENTE QUANDO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HOUVER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A: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15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"/>
            </a:pPr>
            <a:endParaRPr sz="1400">
              <a:latin typeface="Arial MT"/>
              <a:cs typeface="Arial MT"/>
            </a:endParaRPr>
          </a:p>
          <a:p>
            <a:pPr marL="1545590" marR="5080" indent="-1189355">
              <a:lnSpc>
                <a:spcPct val="100000"/>
              </a:lnSpc>
            </a:pPr>
            <a:r>
              <a:rPr sz="14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AUTORIZAÇÃO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NA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PERMISSÃO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 </a:t>
            </a: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ENTRADA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TRABALHO</a:t>
            </a:r>
            <a:r>
              <a:rPr sz="1400" b="1" u="heavy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PET</a:t>
            </a:r>
            <a:r>
              <a:rPr sz="1400" spc="-5" dirty="0">
                <a:latin typeface="Arial MT"/>
                <a:cs typeface="Arial MT"/>
              </a:rPr>
              <a:t>,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Arial MT"/>
              <a:cs typeface="Arial MT"/>
            </a:endParaRPr>
          </a:p>
          <a:p>
            <a:pPr marL="210185" marR="215900" indent="-198120">
              <a:lnSpc>
                <a:spcPct val="150100"/>
              </a:lnSpc>
              <a:buFont typeface="Wingdings"/>
              <a:buChar char=""/>
              <a:tabLst>
                <a:tab pos="203200" algn="l"/>
                <a:tab pos="749935" algn="l"/>
                <a:tab pos="1064895" algn="l"/>
              </a:tabLst>
            </a:pPr>
            <a:r>
              <a:rPr sz="1400" dirty="0">
                <a:latin typeface="Arial MT"/>
                <a:cs typeface="Arial MT"/>
              </a:rPr>
              <a:t>ESSA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PERMISSÃO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 ENTRADA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TRABALHO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-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PET	É	E</a:t>
            </a:r>
            <a:r>
              <a:rPr sz="1400" spc="5" dirty="0">
                <a:latin typeface="Arial MT"/>
                <a:cs typeface="Arial MT"/>
              </a:rPr>
              <a:t>X</a:t>
            </a:r>
            <a:r>
              <a:rPr sz="1400" dirty="0">
                <a:latin typeface="Arial MT"/>
                <a:cs typeface="Arial MT"/>
              </a:rPr>
              <a:t>IGI</a:t>
            </a:r>
            <a:r>
              <a:rPr sz="1400" spc="-10" dirty="0">
                <a:latin typeface="Arial MT"/>
                <a:cs typeface="Arial MT"/>
              </a:rPr>
              <a:t>D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1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POR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LEI 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 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É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5" dirty="0">
                <a:latin typeface="Arial MT"/>
                <a:cs typeface="Arial MT"/>
              </a:rPr>
              <a:t>X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10" dirty="0">
                <a:latin typeface="Arial MT"/>
                <a:cs typeface="Arial MT"/>
              </a:rPr>
              <a:t>CU</a:t>
            </a:r>
            <a:r>
              <a:rPr sz="1400" spc="-114" dirty="0">
                <a:latin typeface="Arial MT"/>
                <a:cs typeface="Arial MT"/>
              </a:rPr>
              <a:t>T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D</a:t>
            </a:r>
            <a:r>
              <a:rPr sz="1400" dirty="0">
                <a:latin typeface="Arial MT"/>
                <a:cs typeface="Arial MT"/>
              </a:rPr>
              <a:t>A  PELO</a:t>
            </a:r>
            <a:r>
              <a:rPr sz="1400" spc="37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SUPERVISOR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ENTRADA.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1881187"/>
            <a:ext cx="8983980" cy="4702175"/>
            <a:chOff x="0" y="1881187"/>
            <a:chExt cx="8983980" cy="4702175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0726" y="1881187"/>
              <a:ext cx="3683000" cy="45720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6092825"/>
              <a:ext cx="1694180" cy="490855"/>
            </a:xfrm>
            <a:custGeom>
              <a:avLst/>
              <a:gdLst/>
              <a:ahLst/>
              <a:cxnLst/>
              <a:rect l="l" t="t" r="r" b="b"/>
              <a:pathLst>
                <a:path w="1694180" h="490854">
                  <a:moveTo>
                    <a:pt x="423468" y="0"/>
                  </a:moveTo>
                  <a:lnTo>
                    <a:pt x="0" y="245275"/>
                  </a:lnTo>
                  <a:lnTo>
                    <a:pt x="423468" y="490537"/>
                  </a:lnTo>
                  <a:lnTo>
                    <a:pt x="423468" y="367906"/>
                  </a:lnTo>
                  <a:lnTo>
                    <a:pt x="1693926" y="367906"/>
                  </a:lnTo>
                  <a:lnTo>
                    <a:pt x="1693926" y="122631"/>
                  </a:lnTo>
                  <a:lnTo>
                    <a:pt x="423468" y="122631"/>
                  </a:lnTo>
                  <a:lnTo>
                    <a:pt x="423468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31088" y="5117185"/>
            <a:ext cx="4441825" cy="1329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" marR="5080" indent="-198120">
              <a:lnSpc>
                <a:spcPct val="150100"/>
              </a:lnSpc>
              <a:spcBef>
                <a:spcPts val="100"/>
              </a:spcBef>
              <a:buFont typeface="Wingdings"/>
              <a:buChar char=""/>
              <a:tabLst>
                <a:tab pos="398780" algn="l"/>
              </a:tabLst>
            </a:pPr>
            <a:r>
              <a:rPr sz="1400" dirty="0">
                <a:latin typeface="Arial MT"/>
                <a:cs typeface="Arial MT"/>
              </a:rPr>
              <a:t>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SERVIÇO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SER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EXECUTADO</a:t>
            </a:r>
            <a:r>
              <a:rPr sz="1400" dirty="0">
                <a:latin typeface="Arial MT"/>
                <a:cs typeface="Arial MT"/>
              </a:rPr>
              <a:t> DEVE</a:t>
            </a:r>
            <a:r>
              <a:rPr sz="1400" spc="-5" dirty="0">
                <a:latin typeface="Arial MT"/>
                <a:cs typeface="Arial MT"/>
              </a:rPr>
              <a:t> SEMPRE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SER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ACOMPANHADO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POR</a:t>
            </a:r>
            <a:r>
              <a:rPr sz="1400" spc="-5" dirty="0">
                <a:latin typeface="Arial MT"/>
                <a:cs typeface="Arial MT"/>
              </a:rPr>
              <a:t> UM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VIGIA.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5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300" b="1" spc="-10" dirty="0">
                <a:latin typeface="Arial"/>
                <a:cs typeface="Arial"/>
              </a:rPr>
              <a:t>voltar</a:t>
            </a:r>
            <a:r>
              <a:rPr sz="1300" b="1" spc="1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índice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069907"/>
            <a:ext cx="9144000" cy="3788410"/>
            <a:chOff x="0" y="3069907"/>
            <a:chExt cx="9144000" cy="37884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10200" y="3069907"/>
              <a:ext cx="3060700" cy="29514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596251" y="6026150"/>
              <a:ext cx="1548130" cy="490855"/>
            </a:xfrm>
            <a:custGeom>
              <a:avLst/>
              <a:gdLst/>
              <a:ahLst/>
              <a:cxnLst/>
              <a:rect l="l" t="t" r="r" b="b"/>
              <a:pathLst>
                <a:path w="1548129" h="490854">
                  <a:moveTo>
                    <a:pt x="1160779" y="0"/>
                  </a:moveTo>
                  <a:lnTo>
                    <a:pt x="1160779" y="122631"/>
                  </a:lnTo>
                  <a:lnTo>
                    <a:pt x="0" y="122631"/>
                  </a:lnTo>
                  <a:lnTo>
                    <a:pt x="0" y="367906"/>
                  </a:lnTo>
                  <a:lnTo>
                    <a:pt x="1160779" y="367906"/>
                  </a:lnTo>
                  <a:lnTo>
                    <a:pt x="1160779" y="490537"/>
                  </a:lnTo>
                  <a:lnTo>
                    <a:pt x="1547749" y="245275"/>
                  </a:lnTo>
                  <a:lnTo>
                    <a:pt x="116077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03398" y="1078230"/>
            <a:ext cx="43884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</a:t>
            </a:r>
            <a:r>
              <a:rPr spc="-105" dirty="0"/>
              <a:t> </a:t>
            </a:r>
            <a:r>
              <a:rPr dirty="0"/>
              <a:t>EMPRESA</a:t>
            </a:r>
            <a:r>
              <a:rPr spc="-80" dirty="0"/>
              <a:t> </a:t>
            </a:r>
            <a:r>
              <a:rPr dirty="0"/>
              <a:t>DEVE</a:t>
            </a:r>
            <a:r>
              <a:rPr spc="-20" dirty="0"/>
              <a:t> </a:t>
            </a:r>
            <a:r>
              <a:rPr dirty="0"/>
              <a:t>PROVIDENCIAR: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3540" y="2032838"/>
            <a:ext cx="429895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8120" indent="-18605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198755" algn="l"/>
              </a:tabLst>
            </a:pPr>
            <a:r>
              <a:rPr sz="1400" spc="-5" dirty="0">
                <a:latin typeface="Arial MT"/>
                <a:cs typeface="Arial MT"/>
              </a:rPr>
              <a:t>TREINAMENTO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TODOS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OS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TRABALHADORES.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24678" y="1926647"/>
            <a:ext cx="3077210" cy="98615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98120" indent="-186055">
              <a:lnSpc>
                <a:spcPct val="100000"/>
              </a:lnSpc>
              <a:spcBef>
                <a:spcPts val="940"/>
              </a:spcBef>
              <a:buFont typeface="Wingdings"/>
              <a:buChar char=""/>
              <a:tabLst>
                <a:tab pos="198755" algn="l"/>
              </a:tabLst>
            </a:pPr>
            <a:r>
              <a:rPr sz="1400" dirty="0">
                <a:latin typeface="Arial MT"/>
                <a:cs typeface="Arial MT"/>
              </a:rPr>
              <a:t>INSPEÇÃO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PRÉVIA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NO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LOCAL</a:t>
            </a:r>
            <a:endParaRPr sz="1400">
              <a:latin typeface="Arial MT"/>
              <a:cs typeface="Arial MT"/>
            </a:endParaRPr>
          </a:p>
          <a:p>
            <a:pPr marL="210820" marR="5080" indent="-198120">
              <a:lnSpc>
                <a:spcPct val="150000"/>
              </a:lnSpc>
              <a:buFont typeface="Wingdings"/>
              <a:buChar char=""/>
              <a:tabLst>
                <a:tab pos="203200" algn="l"/>
              </a:tabLst>
            </a:pPr>
            <a:r>
              <a:rPr sz="1400" dirty="0">
                <a:latin typeface="Arial MT"/>
                <a:cs typeface="Arial MT"/>
              </a:rPr>
              <a:t>ELABO</a:t>
            </a:r>
            <a:r>
              <a:rPr sz="1400" spc="-10" dirty="0">
                <a:latin typeface="Arial MT"/>
                <a:cs typeface="Arial MT"/>
              </a:rPr>
              <a:t>R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Ç</a:t>
            </a:r>
            <a:r>
              <a:rPr sz="1400" dirty="0">
                <a:latin typeface="Arial MT"/>
                <a:cs typeface="Arial MT"/>
              </a:rPr>
              <a:t>ÃO </a:t>
            </a:r>
            <a:r>
              <a:rPr sz="1400" spc="-10" dirty="0">
                <a:latin typeface="Arial MT"/>
                <a:cs typeface="Arial MT"/>
              </a:rPr>
              <a:t>D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APR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–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N</a:t>
            </a:r>
            <a:r>
              <a:rPr sz="1400" dirty="0">
                <a:latin typeface="Arial MT"/>
                <a:cs typeface="Arial MT"/>
              </a:rPr>
              <a:t>ÁLISE  </a:t>
            </a:r>
            <a:r>
              <a:rPr sz="1400" spc="-5" dirty="0">
                <a:latin typeface="Arial MT"/>
                <a:cs typeface="Arial MT"/>
              </a:rPr>
              <a:t>PRELIMINAR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RISCO.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1099" y="2621152"/>
            <a:ext cx="3169725" cy="289052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937372" y="6156452"/>
            <a:ext cx="67500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Arial"/>
                <a:cs typeface="Arial"/>
              </a:rPr>
              <a:t>próximo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631567"/>
            <a:ext cx="9142730" cy="4226560"/>
            <a:chOff x="0" y="2631567"/>
            <a:chExt cx="9142730" cy="42265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4226" y="2924175"/>
              <a:ext cx="3530600" cy="30797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929626" y="6026150"/>
              <a:ext cx="1212850" cy="490855"/>
            </a:xfrm>
            <a:custGeom>
              <a:avLst/>
              <a:gdLst/>
              <a:ahLst/>
              <a:cxnLst/>
              <a:rect l="l" t="t" r="r" b="b"/>
              <a:pathLst>
                <a:path w="1212850" h="490854">
                  <a:moveTo>
                    <a:pt x="909574" y="0"/>
                  </a:moveTo>
                  <a:lnTo>
                    <a:pt x="909574" y="122631"/>
                  </a:lnTo>
                  <a:lnTo>
                    <a:pt x="0" y="122631"/>
                  </a:lnTo>
                  <a:lnTo>
                    <a:pt x="0" y="367906"/>
                  </a:lnTo>
                  <a:lnTo>
                    <a:pt x="909574" y="367906"/>
                  </a:lnTo>
                  <a:lnTo>
                    <a:pt x="909574" y="490537"/>
                  </a:lnTo>
                  <a:lnTo>
                    <a:pt x="1212850" y="245275"/>
                  </a:lnTo>
                  <a:lnTo>
                    <a:pt x="909574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965" y="2631567"/>
              <a:ext cx="2984685" cy="281990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90648" y="1151077"/>
            <a:ext cx="43884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</a:t>
            </a:r>
            <a:r>
              <a:rPr spc="-105" dirty="0"/>
              <a:t> </a:t>
            </a:r>
            <a:r>
              <a:rPr dirty="0"/>
              <a:t>EMPRESA</a:t>
            </a:r>
            <a:r>
              <a:rPr spc="-80" dirty="0"/>
              <a:t> </a:t>
            </a:r>
            <a:r>
              <a:rPr dirty="0"/>
              <a:t>DEVE</a:t>
            </a:r>
            <a:r>
              <a:rPr spc="-20" dirty="0"/>
              <a:t> </a:t>
            </a:r>
            <a:r>
              <a:rPr dirty="0"/>
              <a:t>PROVIDENCIAR: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4065" y="2105025"/>
            <a:ext cx="183451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8120" indent="-18605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198755" algn="l"/>
              </a:tabLst>
            </a:pPr>
            <a:r>
              <a:rPr sz="1400" dirty="0">
                <a:latin typeface="Arial MT"/>
                <a:cs typeface="Arial MT"/>
              </a:rPr>
              <a:t>EXAMES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MÉDICOS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63973" y="2105025"/>
            <a:ext cx="262763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199390" algn="l"/>
              </a:tabLst>
            </a:pPr>
            <a:r>
              <a:rPr sz="1400" dirty="0">
                <a:latin typeface="Arial MT"/>
                <a:cs typeface="Arial MT"/>
              </a:rPr>
              <a:t>PERMISSÃO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ENTRADA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TRABALHO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-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40" dirty="0">
                <a:latin typeface="Arial MT"/>
                <a:cs typeface="Arial MT"/>
              </a:rPr>
              <a:t>PET.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23935" y="6156452"/>
            <a:ext cx="67500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Arial"/>
                <a:cs typeface="Arial"/>
              </a:rPr>
              <a:t>próximo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465387" y="2703512"/>
            <a:ext cx="2832100" cy="1306830"/>
            <a:chOff x="2465387" y="2703512"/>
            <a:chExt cx="2832100" cy="1306830"/>
          </a:xfrm>
        </p:grpSpPr>
        <p:sp>
          <p:nvSpPr>
            <p:cNvPr id="11" name="object 11"/>
            <p:cNvSpPr/>
            <p:nvPr/>
          </p:nvSpPr>
          <p:spPr>
            <a:xfrm>
              <a:off x="2470150" y="2708275"/>
              <a:ext cx="2822575" cy="1297305"/>
            </a:xfrm>
            <a:custGeom>
              <a:avLst/>
              <a:gdLst/>
              <a:ahLst/>
              <a:cxnLst/>
              <a:rect l="l" t="t" r="r" b="b"/>
              <a:pathLst>
                <a:path w="2822575" h="1297304">
                  <a:moveTo>
                    <a:pt x="2822575" y="0"/>
                  </a:moveTo>
                  <a:lnTo>
                    <a:pt x="301625" y="0"/>
                  </a:lnTo>
                  <a:lnTo>
                    <a:pt x="301625" y="216153"/>
                  </a:lnTo>
                  <a:lnTo>
                    <a:pt x="0" y="492125"/>
                  </a:lnTo>
                  <a:lnTo>
                    <a:pt x="301625" y="540385"/>
                  </a:lnTo>
                  <a:lnTo>
                    <a:pt x="301625" y="1297051"/>
                  </a:lnTo>
                  <a:lnTo>
                    <a:pt x="2822575" y="1297051"/>
                  </a:lnTo>
                  <a:lnTo>
                    <a:pt x="2822575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70150" y="2708275"/>
              <a:ext cx="2822575" cy="1297305"/>
            </a:xfrm>
            <a:custGeom>
              <a:avLst/>
              <a:gdLst/>
              <a:ahLst/>
              <a:cxnLst/>
              <a:rect l="l" t="t" r="r" b="b"/>
              <a:pathLst>
                <a:path w="2822575" h="1297304">
                  <a:moveTo>
                    <a:pt x="301625" y="0"/>
                  </a:moveTo>
                  <a:lnTo>
                    <a:pt x="721741" y="0"/>
                  </a:lnTo>
                  <a:lnTo>
                    <a:pt x="1352041" y="0"/>
                  </a:lnTo>
                  <a:lnTo>
                    <a:pt x="2822575" y="0"/>
                  </a:lnTo>
                  <a:lnTo>
                    <a:pt x="2822575" y="216153"/>
                  </a:lnTo>
                  <a:lnTo>
                    <a:pt x="2822575" y="540385"/>
                  </a:lnTo>
                  <a:lnTo>
                    <a:pt x="2822575" y="1297051"/>
                  </a:lnTo>
                  <a:lnTo>
                    <a:pt x="1352041" y="1297051"/>
                  </a:lnTo>
                  <a:lnTo>
                    <a:pt x="721741" y="1297051"/>
                  </a:lnTo>
                  <a:lnTo>
                    <a:pt x="301625" y="1297051"/>
                  </a:lnTo>
                  <a:lnTo>
                    <a:pt x="301625" y="540385"/>
                  </a:lnTo>
                  <a:lnTo>
                    <a:pt x="0" y="492125"/>
                  </a:lnTo>
                  <a:lnTo>
                    <a:pt x="301625" y="216153"/>
                  </a:lnTo>
                  <a:lnTo>
                    <a:pt x="301625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928873" y="2810382"/>
            <a:ext cx="223202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Arial MT"/>
                <a:cs typeface="Arial MT"/>
              </a:rPr>
              <a:t>Conforme</a:t>
            </a:r>
            <a:r>
              <a:rPr sz="130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o</a:t>
            </a:r>
            <a:r>
              <a:rPr sz="1300" spc="-10" dirty="0">
                <a:latin typeface="Arial MT"/>
                <a:cs typeface="Arial MT"/>
              </a:rPr>
              <a:t> </a:t>
            </a:r>
            <a:r>
              <a:rPr sz="1300" b="1" spc="-25" dirty="0">
                <a:solidFill>
                  <a:srgbClr val="FF3300"/>
                </a:solidFill>
                <a:latin typeface="Arial"/>
                <a:cs typeface="Arial"/>
              </a:rPr>
              <a:t>PMPTAC</a:t>
            </a:r>
            <a:endParaRPr sz="1300">
              <a:latin typeface="Arial"/>
              <a:cs typeface="Arial"/>
            </a:endParaRPr>
          </a:p>
          <a:p>
            <a:pPr marL="12700" marR="5080" indent="42545" algn="ctr">
              <a:lnSpc>
                <a:spcPct val="100000"/>
              </a:lnSpc>
            </a:pPr>
            <a:r>
              <a:rPr sz="1300" spc="-5" dirty="0">
                <a:latin typeface="Arial MT"/>
                <a:cs typeface="Arial MT"/>
              </a:rPr>
              <a:t>( Procedimentos</a:t>
            </a:r>
            <a:r>
              <a:rPr sz="1300" spc="3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Médicos </a:t>
            </a:r>
            <a:r>
              <a:rPr sz="130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Preventivos</a:t>
            </a:r>
            <a:r>
              <a:rPr sz="1300" spc="4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para</a:t>
            </a:r>
            <a:r>
              <a:rPr sz="1300" spc="-1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Trabalhos </a:t>
            </a:r>
            <a:r>
              <a:rPr sz="1300" spc="-5" dirty="0">
                <a:latin typeface="Arial MT"/>
                <a:cs typeface="Arial MT"/>
              </a:rPr>
              <a:t> em Ambientes Confinados</a:t>
            </a:r>
            <a:r>
              <a:rPr sz="1200" spc="-5" dirty="0">
                <a:latin typeface="Arial MT"/>
                <a:cs typeface="Arial MT"/>
              </a:rPr>
              <a:t>)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b="1" spc="-10" dirty="0">
                <a:solidFill>
                  <a:srgbClr val="FF3300"/>
                </a:solidFill>
                <a:latin typeface="Arial"/>
                <a:cs typeface="Arial"/>
              </a:rPr>
              <a:t>ANEXO</a:t>
            </a:r>
            <a:r>
              <a:rPr sz="1200" b="1" spc="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3300"/>
                </a:solidFill>
                <a:latin typeface="Arial"/>
                <a:cs typeface="Arial"/>
              </a:rPr>
              <a:t>NO</a:t>
            </a:r>
            <a:r>
              <a:rPr sz="1200" b="1" spc="-1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3300"/>
                </a:solidFill>
                <a:latin typeface="Arial"/>
                <a:cs typeface="Arial"/>
              </a:rPr>
              <a:t>PCMSO</a:t>
            </a:r>
            <a:r>
              <a:rPr sz="1200" b="1" spc="-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3300"/>
                </a:solidFill>
                <a:latin typeface="Arial"/>
                <a:cs typeface="Arial"/>
              </a:rPr>
              <a:t>DA</a:t>
            </a:r>
            <a:r>
              <a:rPr sz="1200" b="1" spc="-7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3300"/>
                </a:solidFill>
                <a:latin typeface="Arial"/>
                <a:cs typeface="Arial"/>
              </a:rPr>
              <a:t>OBRA!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29626" y="6062662"/>
            <a:ext cx="1212850" cy="490855"/>
          </a:xfrm>
          <a:custGeom>
            <a:avLst/>
            <a:gdLst/>
            <a:ahLst/>
            <a:cxnLst/>
            <a:rect l="l" t="t" r="r" b="b"/>
            <a:pathLst>
              <a:path w="1212850" h="490854">
                <a:moveTo>
                  <a:pt x="909574" y="0"/>
                </a:moveTo>
                <a:lnTo>
                  <a:pt x="909574" y="122631"/>
                </a:lnTo>
                <a:lnTo>
                  <a:pt x="0" y="122631"/>
                </a:lnTo>
                <a:lnTo>
                  <a:pt x="0" y="367906"/>
                </a:lnTo>
                <a:lnTo>
                  <a:pt x="909574" y="367906"/>
                </a:lnTo>
                <a:lnTo>
                  <a:pt x="909574" y="490537"/>
                </a:lnTo>
                <a:lnTo>
                  <a:pt x="1212850" y="245275"/>
                </a:lnTo>
                <a:lnTo>
                  <a:pt x="909574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22575" y="1078230"/>
            <a:ext cx="43884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</a:t>
            </a:r>
            <a:r>
              <a:rPr spc="-105" dirty="0"/>
              <a:t> </a:t>
            </a:r>
            <a:r>
              <a:rPr dirty="0"/>
              <a:t>EMPRESA</a:t>
            </a:r>
            <a:r>
              <a:rPr spc="-80" dirty="0"/>
              <a:t> </a:t>
            </a:r>
            <a:r>
              <a:rPr dirty="0"/>
              <a:t>DEVE</a:t>
            </a:r>
            <a:r>
              <a:rPr spc="-20" dirty="0"/>
              <a:t> </a:t>
            </a:r>
            <a:r>
              <a:rPr dirty="0"/>
              <a:t>PROVIDENCIAR: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50078" y="1672208"/>
            <a:ext cx="33115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8120" indent="-18605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198755" algn="l"/>
              </a:tabLst>
            </a:pPr>
            <a:r>
              <a:rPr sz="1400" dirty="0">
                <a:latin typeface="Arial MT"/>
                <a:cs typeface="Arial MT"/>
              </a:rPr>
              <a:t>SUPERVISOR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ENTRADA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VIGIA.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4917" y="1505813"/>
            <a:ext cx="276987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820" marR="5080" indent="-198755">
              <a:lnSpc>
                <a:spcPct val="150000"/>
              </a:lnSpc>
              <a:spcBef>
                <a:spcPts val="100"/>
              </a:spcBef>
              <a:buFont typeface="Wingdings"/>
              <a:buChar char=""/>
              <a:tabLst>
                <a:tab pos="198755" algn="l"/>
              </a:tabLst>
            </a:pPr>
            <a:r>
              <a:rPr sz="1400" spc="-5" dirty="0">
                <a:latin typeface="Arial MT"/>
                <a:cs typeface="Arial MT"/>
              </a:rPr>
              <a:t>SINALIZAÇÃO </a:t>
            </a:r>
            <a:r>
              <a:rPr sz="1400" dirty="0">
                <a:latin typeface="Arial MT"/>
                <a:cs typeface="Arial MT"/>
              </a:rPr>
              <a:t>E </a:t>
            </a:r>
            <a:r>
              <a:rPr sz="1400" spc="-5" dirty="0">
                <a:latin typeface="Arial MT"/>
                <a:cs typeface="Arial MT"/>
              </a:rPr>
              <a:t>ISOLAMENTO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ÁREA.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9700" y="2396489"/>
            <a:ext cx="2938399" cy="316611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2438400"/>
            <a:ext cx="4800600" cy="313220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123935" y="6192723"/>
            <a:ext cx="67500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Arial"/>
                <a:cs typeface="Arial"/>
              </a:rPr>
              <a:t>próximo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29626" y="6062662"/>
            <a:ext cx="1212850" cy="490855"/>
          </a:xfrm>
          <a:custGeom>
            <a:avLst/>
            <a:gdLst/>
            <a:ahLst/>
            <a:cxnLst/>
            <a:rect l="l" t="t" r="r" b="b"/>
            <a:pathLst>
              <a:path w="1212850" h="490854">
                <a:moveTo>
                  <a:pt x="909574" y="0"/>
                </a:moveTo>
                <a:lnTo>
                  <a:pt x="909574" y="122631"/>
                </a:lnTo>
                <a:lnTo>
                  <a:pt x="0" y="122631"/>
                </a:lnTo>
                <a:lnTo>
                  <a:pt x="0" y="367906"/>
                </a:lnTo>
                <a:lnTo>
                  <a:pt x="909574" y="367906"/>
                </a:lnTo>
                <a:lnTo>
                  <a:pt x="909574" y="490537"/>
                </a:lnTo>
                <a:lnTo>
                  <a:pt x="1212850" y="245275"/>
                </a:lnTo>
                <a:lnTo>
                  <a:pt x="909574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22575" y="933703"/>
            <a:ext cx="43884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</a:t>
            </a:r>
            <a:r>
              <a:rPr spc="-105" dirty="0"/>
              <a:t> </a:t>
            </a:r>
            <a:r>
              <a:rPr dirty="0"/>
              <a:t>EMPRESA</a:t>
            </a:r>
            <a:r>
              <a:rPr spc="-80" dirty="0"/>
              <a:t> </a:t>
            </a:r>
            <a:r>
              <a:rPr dirty="0"/>
              <a:t>DEVE</a:t>
            </a:r>
            <a:r>
              <a:rPr spc="-20" dirty="0"/>
              <a:t> </a:t>
            </a:r>
            <a:r>
              <a:rPr dirty="0"/>
              <a:t>PROVIDENCIAR: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99328" y="4738877"/>
            <a:ext cx="31686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 indent="-18605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198755" algn="l"/>
              </a:tabLst>
            </a:pPr>
            <a:r>
              <a:rPr sz="1400" spc="-5" dirty="0">
                <a:latin typeface="Arial MT"/>
                <a:cs typeface="Arial MT"/>
              </a:rPr>
              <a:t>EQUIPAMENTOS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VENTILAÇÃO.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7217" y="1520800"/>
            <a:ext cx="4194175" cy="668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820" marR="5080" indent="-198120">
              <a:lnSpc>
                <a:spcPct val="150700"/>
              </a:lnSpc>
              <a:spcBef>
                <a:spcPts val="100"/>
              </a:spcBef>
              <a:buFont typeface="Wingdings"/>
              <a:buChar char=""/>
              <a:tabLst>
                <a:tab pos="198755" algn="l"/>
              </a:tabLst>
            </a:pPr>
            <a:r>
              <a:rPr sz="1400" spc="-5" dirty="0">
                <a:latin typeface="Arial MT"/>
                <a:cs typeface="Arial MT"/>
              </a:rPr>
              <a:t>EQUIPAMENTOS MEDIDORES DE </a:t>
            </a:r>
            <a:r>
              <a:rPr sz="1400" dirty="0">
                <a:latin typeface="Arial MT"/>
                <a:cs typeface="Arial MT"/>
              </a:rPr>
              <a:t>OXIGÊNIO,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GASES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15" dirty="0">
                <a:latin typeface="Arial MT"/>
                <a:cs typeface="Arial MT"/>
              </a:rPr>
              <a:t> VAPORES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TÓXICOS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INFLAMÁVEIS.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187" y="2397950"/>
            <a:ext cx="3698875" cy="383933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77372" y="1604136"/>
            <a:ext cx="4166627" cy="264274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123935" y="6192723"/>
            <a:ext cx="67500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Arial"/>
                <a:cs typeface="Arial"/>
              </a:rPr>
              <a:t>próximo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112" y="260413"/>
            <a:ext cx="8243951" cy="85426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528193"/>
            <a:ext cx="9144000" cy="32980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06848" y="4631207"/>
            <a:ext cx="4234815" cy="1732914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600" b="1" spc="-10" dirty="0">
                <a:latin typeface="Arial"/>
                <a:cs typeface="Arial"/>
              </a:rPr>
              <a:t>Autores: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b="1" spc="-5" dirty="0">
                <a:latin typeface="Arial"/>
                <a:cs typeface="Arial"/>
              </a:rPr>
              <a:t>Merielen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Vilas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Boas: TST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b="1" spc="-5" dirty="0">
                <a:latin typeface="Arial"/>
                <a:cs typeface="Arial"/>
              </a:rPr>
              <a:t>Fernando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Medeiros: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Assessor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Diretoria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QSMS/CRS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960"/>
              </a:spcBef>
            </a:pPr>
            <a:r>
              <a:rPr sz="1600" b="1" spc="-5" dirty="0">
                <a:latin typeface="Arial"/>
                <a:cs typeface="Arial"/>
              </a:rPr>
              <a:t>Data: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22/04/08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64104" y="2364740"/>
            <a:ext cx="463740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53415">
              <a:lnSpc>
                <a:spcPct val="100000"/>
              </a:lnSpc>
              <a:spcBef>
                <a:spcPts val="100"/>
              </a:spcBef>
            </a:pPr>
            <a:r>
              <a:rPr sz="5400" spc="-60" dirty="0"/>
              <a:t>ESPAÇOS </a:t>
            </a:r>
            <a:r>
              <a:rPr sz="5400" spc="-55" dirty="0"/>
              <a:t> </a:t>
            </a:r>
            <a:r>
              <a:rPr sz="5400" dirty="0"/>
              <a:t>CONFINADOS</a:t>
            </a:r>
            <a:endParaRPr sz="5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3600" y="0"/>
            <a:ext cx="8243951" cy="88813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6021387"/>
            <a:ext cx="9107805" cy="836930"/>
            <a:chOff x="0" y="6021387"/>
            <a:chExt cx="9107805" cy="8369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15176"/>
              <a:ext cx="9107487" cy="3428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021387"/>
              <a:ext cx="1694180" cy="490855"/>
            </a:xfrm>
            <a:custGeom>
              <a:avLst/>
              <a:gdLst/>
              <a:ahLst/>
              <a:cxnLst/>
              <a:rect l="l" t="t" r="r" b="b"/>
              <a:pathLst>
                <a:path w="1694180" h="490854">
                  <a:moveTo>
                    <a:pt x="423468" y="0"/>
                  </a:moveTo>
                  <a:lnTo>
                    <a:pt x="0" y="245275"/>
                  </a:lnTo>
                  <a:lnTo>
                    <a:pt x="423468" y="490537"/>
                  </a:lnTo>
                  <a:lnTo>
                    <a:pt x="423468" y="367906"/>
                  </a:lnTo>
                  <a:lnTo>
                    <a:pt x="1693926" y="367906"/>
                  </a:lnTo>
                  <a:lnTo>
                    <a:pt x="1693926" y="122631"/>
                  </a:lnTo>
                  <a:lnTo>
                    <a:pt x="423468" y="122631"/>
                  </a:lnTo>
                  <a:lnTo>
                    <a:pt x="423468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56001" y="790701"/>
            <a:ext cx="43884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</a:t>
            </a:r>
            <a:r>
              <a:rPr spc="-105" dirty="0"/>
              <a:t> </a:t>
            </a:r>
            <a:r>
              <a:rPr dirty="0"/>
              <a:t>EMPRESA</a:t>
            </a:r>
            <a:r>
              <a:rPr spc="-80" dirty="0"/>
              <a:t> </a:t>
            </a:r>
            <a:r>
              <a:rPr dirty="0"/>
              <a:t>DEVE</a:t>
            </a:r>
            <a:r>
              <a:rPr spc="-20" dirty="0"/>
              <a:t> </a:t>
            </a:r>
            <a:r>
              <a:rPr dirty="0"/>
              <a:t>PROVIDENCIAR: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50104" y="1515237"/>
            <a:ext cx="273621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199390" algn="l"/>
                <a:tab pos="1564005" algn="l"/>
              </a:tabLst>
            </a:pPr>
            <a:r>
              <a:rPr sz="1400" dirty="0">
                <a:latin typeface="Arial MT"/>
                <a:cs typeface="Arial MT"/>
              </a:rPr>
              <a:t>EQUIPAMENTOS </a:t>
            </a:r>
            <a:r>
              <a:rPr sz="1400" spc="-5" dirty="0">
                <a:latin typeface="Arial MT"/>
                <a:cs typeface="Arial MT"/>
              </a:rPr>
              <a:t>DE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COMU</a:t>
            </a:r>
            <a:r>
              <a:rPr sz="1400" spc="-10" dirty="0">
                <a:latin typeface="Arial MT"/>
                <a:cs typeface="Arial MT"/>
              </a:rPr>
              <a:t>N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5" dirty="0">
                <a:latin typeface="Arial MT"/>
                <a:cs typeface="Arial MT"/>
              </a:rPr>
              <a:t>CA</a:t>
            </a:r>
            <a:r>
              <a:rPr sz="1400" spc="-10" dirty="0">
                <a:latin typeface="Arial MT"/>
                <a:cs typeface="Arial MT"/>
              </a:rPr>
              <a:t>Ç</a:t>
            </a:r>
            <a:r>
              <a:rPr sz="1400" dirty="0">
                <a:latin typeface="Arial MT"/>
                <a:cs typeface="Arial MT"/>
              </a:rPr>
              <a:t>ÃO,	ILU</a:t>
            </a:r>
            <a:r>
              <a:rPr sz="1400" spc="-10" dirty="0">
                <a:latin typeface="Arial MT"/>
                <a:cs typeface="Arial MT"/>
              </a:rPr>
              <a:t>M</a:t>
            </a:r>
            <a:r>
              <a:rPr sz="1400" dirty="0">
                <a:latin typeface="Arial MT"/>
                <a:cs typeface="Arial MT"/>
              </a:rPr>
              <a:t>INA</a:t>
            </a:r>
            <a:r>
              <a:rPr sz="1400" spc="-10" dirty="0">
                <a:latin typeface="Arial MT"/>
                <a:cs typeface="Arial MT"/>
              </a:rPr>
              <a:t>Ç</a:t>
            </a:r>
            <a:r>
              <a:rPr sz="1400" dirty="0">
                <a:latin typeface="Arial MT"/>
                <a:cs typeface="Arial MT"/>
              </a:rPr>
              <a:t>ÃO.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752725" y="1773301"/>
            <a:ext cx="2748280" cy="4214495"/>
            <a:chOff x="1752725" y="1773301"/>
            <a:chExt cx="2748280" cy="421449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2725" y="2053028"/>
              <a:ext cx="1297179" cy="393465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132964" y="1773301"/>
              <a:ext cx="2367915" cy="1300480"/>
            </a:xfrm>
            <a:custGeom>
              <a:avLst/>
              <a:gdLst/>
              <a:ahLst/>
              <a:cxnLst/>
              <a:rect l="l" t="t" r="r" b="b"/>
              <a:pathLst>
                <a:path w="2367915" h="1300480">
                  <a:moveTo>
                    <a:pt x="2367661" y="0"/>
                  </a:moveTo>
                  <a:lnTo>
                    <a:pt x="710311" y="0"/>
                  </a:lnTo>
                  <a:lnTo>
                    <a:pt x="710311" y="629665"/>
                  </a:lnTo>
                  <a:lnTo>
                    <a:pt x="0" y="1300099"/>
                  </a:lnTo>
                  <a:lnTo>
                    <a:pt x="710311" y="899540"/>
                  </a:lnTo>
                  <a:lnTo>
                    <a:pt x="710311" y="1079500"/>
                  </a:lnTo>
                  <a:lnTo>
                    <a:pt x="2367661" y="1079500"/>
                  </a:lnTo>
                  <a:lnTo>
                    <a:pt x="2367661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74443" y="2244344"/>
            <a:ext cx="732290" cy="146538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36384" y="2181986"/>
            <a:ext cx="1479665" cy="142934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785361" y="4747107"/>
            <a:ext cx="163512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820" marR="5080" indent="-198120">
              <a:lnSpc>
                <a:spcPct val="150000"/>
              </a:lnSpc>
              <a:spcBef>
                <a:spcPts val="100"/>
              </a:spcBef>
              <a:buFont typeface="Wingdings"/>
              <a:buChar char=""/>
              <a:tabLst>
                <a:tab pos="198755" algn="l"/>
              </a:tabLst>
            </a:pPr>
            <a:r>
              <a:rPr sz="1400" spc="-10" dirty="0">
                <a:latin typeface="Times New Roman"/>
                <a:cs typeface="Times New Roman"/>
              </a:rPr>
              <a:t>E</a:t>
            </a:r>
            <a:r>
              <a:rPr sz="1400" dirty="0">
                <a:latin typeface="Arial MT"/>
                <a:cs typeface="Arial MT"/>
              </a:rPr>
              <a:t>Q</a:t>
            </a:r>
            <a:r>
              <a:rPr sz="1400" spc="-10" dirty="0">
                <a:latin typeface="Arial MT"/>
                <a:cs typeface="Arial MT"/>
              </a:rPr>
              <a:t>U</a:t>
            </a:r>
            <a:r>
              <a:rPr sz="1400" dirty="0">
                <a:latin typeface="Arial MT"/>
                <a:cs typeface="Arial MT"/>
              </a:rPr>
              <a:t>IPA</a:t>
            </a:r>
            <a:r>
              <a:rPr sz="1400" spc="-10" dirty="0">
                <a:latin typeface="Arial MT"/>
                <a:cs typeface="Arial MT"/>
              </a:rPr>
              <a:t>M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10" dirty="0">
                <a:latin typeface="Arial MT"/>
                <a:cs typeface="Arial MT"/>
              </a:rPr>
              <a:t>NT</a:t>
            </a:r>
            <a:r>
              <a:rPr sz="1400" dirty="0">
                <a:latin typeface="Arial MT"/>
                <a:cs typeface="Arial MT"/>
              </a:rPr>
              <a:t>OS  </a:t>
            </a:r>
            <a:r>
              <a:rPr sz="1400" spc="-5" dirty="0">
                <a:latin typeface="Arial MT"/>
                <a:cs typeface="Arial MT"/>
              </a:rPr>
              <a:t>DE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RESGATE.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21765" y="1326641"/>
            <a:ext cx="3119755" cy="1567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0391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199390" algn="l"/>
                <a:tab pos="1257935" algn="l"/>
              </a:tabLst>
            </a:pPr>
            <a:r>
              <a:rPr sz="1400" dirty="0">
                <a:latin typeface="Arial MT"/>
                <a:cs typeface="Arial MT"/>
              </a:rPr>
              <a:t>EQUIPAMENTOS </a:t>
            </a:r>
            <a:r>
              <a:rPr sz="1400" spc="-5" dirty="0">
                <a:latin typeface="Arial MT"/>
                <a:cs typeface="Arial MT"/>
              </a:rPr>
              <a:t>DE </a:t>
            </a:r>
            <a:r>
              <a:rPr sz="1400" dirty="0">
                <a:latin typeface="Arial MT"/>
                <a:cs typeface="Arial MT"/>
              </a:rPr>
              <a:t> PRO</a:t>
            </a:r>
            <a:r>
              <a:rPr sz="1400" spc="-10" dirty="0">
                <a:latin typeface="Arial MT"/>
                <a:cs typeface="Arial MT"/>
              </a:rPr>
              <a:t>T</a:t>
            </a:r>
            <a:r>
              <a:rPr sz="1400" dirty="0">
                <a:latin typeface="Arial MT"/>
                <a:cs typeface="Arial MT"/>
              </a:rPr>
              <a:t>EÇ</a:t>
            </a:r>
            <a:r>
              <a:rPr sz="1400" spc="-5" dirty="0">
                <a:latin typeface="Arial MT"/>
                <a:cs typeface="Arial MT"/>
              </a:rPr>
              <a:t>Ã</a:t>
            </a:r>
            <a:r>
              <a:rPr sz="1400" dirty="0">
                <a:latin typeface="Arial MT"/>
                <a:cs typeface="Arial MT"/>
              </a:rPr>
              <a:t>O	I</a:t>
            </a:r>
            <a:r>
              <a:rPr sz="1400" spc="-5" dirty="0">
                <a:latin typeface="Arial MT"/>
                <a:cs typeface="Arial MT"/>
              </a:rPr>
              <a:t>N</a:t>
            </a:r>
            <a:r>
              <a:rPr sz="1400" spc="-10" dirty="0">
                <a:latin typeface="Arial MT"/>
                <a:cs typeface="Arial MT"/>
              </a:rPr>
              <a:t>D</a:t>
            </a:r>
            <a:r>
              <a:rPr sz="1400" dirty="0">
                <a:latin typeface="Arial MT"/>
                <a:cs typeface="Arial MT"/>
              </a:rPr>
              <a:t>IVI</a:t>
            </a:r>
            <a:r>
              <a:rPr sz="1400" spc="-5" dirty="0">
                <a:latin typeface="Arial MT"/>
                <a:cs typeface="Arial MT"/>
              </a:rPr>
              <a:t>D</a:t>
            </a:r>
            <a:r>
              <a:rPr sz="1400" spc="-10" dirty="0">
                <a:latin typeface="Arial MT"/>
                <a:cs typeface="Arial MT"/>
              </a:rPr>
              <a:t>U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5" dirty="0">
                <a:latin typeface="Arial MT"/>
                <a:cs typeface="Arial MT"/>
              </a:rPr>
              <a:t>L</a:t>
            </a:r>
            <a:r>
              <a:rPr sz="1400" dirty="0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  <a:p>
            <a:pPr marL="1885950" marR="5080">
              <a:lnSpc>
                <a:spcPct val="100000"/>
              </a:lnSpc>
              <a:spcBef>
                <a:spcPts val="370"/>
              </a:spcBef>
            </a:pPr>
            <a:r>
              <a:rPr sz="1400" b="1" spc="-5" dirty="0">
                <a:latin typeface="Arial"/>
                <a:cs typeface="Arial"/>
              </a:rPr>
              <a:t>Evite usar 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barba, </a:t>
            </a:r>
            <a:r>
              <a:rPr sz="1400" b="1" dirty="0">
                <a:latin typeface="Arial"/>
                <a:cs typeface="Arial"/>
              </a:rPr>
              <a:t>elas 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impedem </a:t>
            </a:r>
            <a:r>
              <a:rPr sz="1400" b="1" dirty="0">
                <a:latin typeface="Arial"/>
                <a:cs typeface="Arial"/>
              </a:rPr>
              <a:t>a 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fixação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da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sua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máscara!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36996" y="3881742"/>
            <a:ext cx="2597023" cy="2057781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31088" y="6151575"/>
            <a:ext cx="104394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latin typeface="Arial"/>
                <a:cs typeface="Arial"/>
              </a:rPr>
              <a:t>voltar</a:t>
            </a:r>
            <a:r>
              <a:rPr sz="1300" b="1" spc="35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índice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59176" y="3284601"/>
            <a:ext cx="2181225" cy="1440180"/>
          </a:xfrm>
          <a:prstGeom prst="rect">
            <a:avLst/>
          </a:prstGeom>
          <a:solidFill>
            <a:srgbClr val="ECF7A7"/>
          </a:solidFill>
          <a:ln w="952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498475">
              <a:lnSpc>
                <a:spcPct val="100000"/>
              </a:lnSpc>
              <a:spcBef>
                <a:spcPts val="315"/>
              </a:spcBef>
            </a:pPr>
            <a:r>
              <a:rPr sz="1800" b="1" spc="-25" dirty="0">
                <a:latin typeface="Arial"/>
                <a:cs typeface="Arial"/>
              </a:rPr>
              <a:t>ATENÇÃO!</a:t>
            </a:r>
            <a:endParaRPr sz="1800">
              <a:latin typeface="Arial"/>
              <a:cs typeface="Arial"/>
            </a:endParaRPr>
          </a:p>
          <a:p>
            <a:pPr marL="91440" marR="201295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Arial"/>
                <a:cs typeface="Arial"/>
              </a:rPr>
              <a:t>Em </a:t>
            </a:r>
            <a:r>
              <a:rPr sz="1400" b="1" spc="-5" dirty="0">
                <a:latin typeface="Arial"/>
                <a:cs typeface="Arial"/>
              </a:rPr>
              <a:t>ambientes com </a:t>
            </a:r>
            <a:r>
              <a:rPr sz="1400" b="1" dirty="0">
                <a:latin typeface="Arial"/>
                <a:cs typeface="Arial"/>
              </a:rPr>
              <a:t>a 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presença de 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hidrocarbonetos, usar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equipamentos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prova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de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explosão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96251" y="6026150"/>
            <a:ext cx="1548130" cy="490855"/>
          </a:xfrm>
          <a:custGeom>
            <a:avLst/>
            <a:gdLst/>
            <a:ahLst/>
            <a:cxnLst/>
            <a:rect l="l" t="t" r="r" b="b"/>
            <a:pathLst>
              <a:path w="1548129" h="490854">
                <a:moveTo>
                  <a:pt x="1160779" y="0"/>
                </a:moveTo>
                <a:lnTo>
                  <a:pt x="1160779" y="122631"/>
                </a:lnTo>
                <a:lnTo>
                  <a:pt x="0" y="122631"/>
                </a:lnTo>
                <a:lnTo>
                  <a:pt x="0" y="367906"/>
                </a:lnTo>
                <a:lnTo>
                  <a:pt x="1160779" y="367906"/>
                </a:lnTo>
                <a:lnTo>
                  <a:pt x="1160779" y="490537"/>
                </a:lnTo>
                <a:lnTo>
                  <a:pt x="1547749" y="245275"/>
                </a:lnTo>
                <a:lnTo>
                  <a:pt x="1160779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DIREITOS</a:t>
            </a:r>
            <a:r>
              <a:rPr spc="-35" dirty="0"/>
              <a:t> </a:t>
            </a:r>
            <a:r>
              <a:rPr dirty="0"/>
              <a:t>DO</a:t>
            </a:r>
            <a:r>
              <a:rPr spc="-25" dirty="0"/>
              <a:t> </a:t>
            </a:r>
            <a:r>
              <a:rPr spc="5" dirty="0"/>
              <a:t>TRABALHADOR</a:t>
            </a:r>
            <a:r>
              <a:rPr spc="-15" dirty="0"/>
              <a:t> </a:t>
            </a:r>
            <a:r>
              <a:rPr dirty="0"/>
              <a:t>–</a:t>
            </a:r>
            <a:r>
              <a:rPr spc="-15" dirty="0"/>
              <a:t> </a:t>
            </a:r>
            <a:r>
              <a:rPr dirty="0"/>
              <a:t>ENTRADA</a:t>
            </a:r>
            <a:r>
              <a:rPr spc="-90" dirty="0"/>
              <a:t> </a:t>
            </a:r>
            <a:r>
              <a:rPr dirty="0"/>
              <a:t>SEGURA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2619" y="2156841"/>
            <a:ext cx="2424430" cy="3333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8120" indent="-18605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198755" algn="l"/>
              </a:tabLst>
            </a:pPr>
            <a:r>
              <a:rPr sz="1400" spc="-5" dirty="0">
                <a:latin typeface="Arial MT"/>
                <a:cs typeface="Arial MT"/>
              </a:rPr>
              <a:t>ENTRAR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EM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ESPAÇO</a:t>
            </a:r>
            <a:endParaRPr sz="1400">
              <a:latin typeface="Arial MT"/>
              <a:cs typeface="Arial MT"/>
            </a:endParaRPr>
          </a:p>
          <a:p>
            <a:pPr marL="201295" marR="148590" indent="8890">
              <a:lnSpc>
                <a:spcPct val="250000"/>
              </a:lnSpc>
            </a:pPr>
            <a:r>
              <a:rPr sz="1400" spc="-5" dirty="0">
                <a:latin typeface="Arial MT"/>
                <a:cs typeface="Arial MT"/>
              </a:rPr>
              <a:t>CONFINADO </a:t>
            </a:r>
            <a:r>
              <a:rPr sz="14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SOMENTE </a:t>
            </a:r>
            <a:r>
              <a:rPr sz="1400" dirty="0">
                <a:latin typeface="Arial MT"/>
                <a:cs typeface="Arial MT"/>
              </a:rPr>
              <a:t> APÓS O </a:t>
            </a:r>
            <a:r>
              <a:rPr sz="1400" spc="-5" dirty="0">
                <a:latin typeface="Arial MT"/>
                <a:cs typeface="Arial MT"/>
              </a:rPr>
              <a:t>SUPERVISOR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10" dirty="0">
                <a:latin typeface="Arial MT"/>
                <a:cs typeface="Arial MT"/>
              </a:rPr>
              <a:t>NTR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D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R</a:t>
            </a:r>
            <a:r>
              <a:rPr sz="1400" dirty="0">
                <a:latin typeface="Arial MT"/>
                <a:cs typeface="Arial MT"/>
              </a:rPr>
              <a:t>EALIZAR  </a:t>
            </a:r>
            <a:r>
              <a:rPr sz="1400" spc="-10" dirty="0">
                <a:latin typeface="Arial MT"/>
                <a:cs typeface="Arial MT"/>
              </a:rPr>
              <a:t>TODOS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TESTES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endParaRPr sz="1400">
              <a:latin typeface="Arial MT"/>
              <a:cs typeface="Arial MT"/>
            </a:endParaRPr>
          </a:p>
          <a:p>
            <a:pPr marL="12700" marR="5080" indent="188595">
              <a:lnSpc>
                <a:spcPct val="200000"/>
              </a:lnSpc>
              <a:spcBef>
                <a:spcPts val="840"/>
              </a:spcBef>
            </a:pP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D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114" dirty="0">
                <a:latin typeface="Arial MT"/>
                <a:cs typeface="Arial MT"/>
              </a:rPr>
              <a:t>T</a:t>
            </a:r>
            <a:r>
              <a:rPr sz="1400" dirty="0">
                <a:latin typeface="Arial MT"/>
                <a:cs typeface="Arial MT"/>
              </a:rPr>
              <a:t>AR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 </a:t>
            </a:r>
            <a:r>
              <a:rPr sz="1400" spc="-10" dirty="0">
                <a:latin typeface="Arial MT"/>
                <a:cs typeface="Arial MT"/>
              </a:rPr>
              <a:t>M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10" dirty="0">
                <a:latin typeface="Arial MT"/>
                <a:cs typeface="Arial MT"/>
              </a:rPr>
              <a:t>D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10" dirty="0">
                <a:latin typeface="Arial MT"/>
                <a:cs typeface="Arial MT"/>
              </a:rPr>
              <a:t>D</a:t>
            </a:r>
            <a:r>
              <a:rPr sz="1400" dirty="0">
                <a:latin typeface="Arial MT"/>
                <a:cs typeface="Arial MT"/>
              </a:rPr>
              <a:t>AS 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</a:t>
            </a:r>
            <a:r>
              <a:rPr sz="1400" dirty="0">
                <a:latin typeface="Arial MT"/>
                <a:cs typeface="Arial MT"/>
              </a:rPr>
              <a:t>E  </a:t>
            </a:r>
            <a:r>
              <a:rPr sz="1400" spc="-5" dirty="0">
                <a:latin typeface="Arial MT"/>
                <a:cs typeface="Arial MT"/>
              </a:rPr>
              <a:t>CONTROLE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NECESSÁRIAS.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1985" y="1584325"/>
            <a:ext cx="5630291" cy="436562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937372" y="6156452"/>
            <a:ext cx="67500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Arial"/>
                <a:cs typeface="Arial"/>
              </a:rPr>
              <a:t>próximo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29626" y="6062662"/>
            <a:ext cx="1212850" cy="490855"/>
          </a:xfrm>
          <a:custGeom>
            <a:avLst/>
            <a:gdLst/>
            <a:ahLst/>
            <a:cxnLst/>
            <a:rect l="l" t="t" r="r" b="b"/>
            <a:pathLst>
              <a:path w="1212850" h="490854">
                <a:moveTo>
                  <a:pt x="909574" y="0"/>
                </a:moveTo>
                <a:lnTo>
                  <a:pt x="909574" y="122631"/>
                </a:lnTo>
                <a:lnTo>
                  <a:pt x="0" y="122631"/>
                </a:lnTo>
                <a:lnTo>
                  <a:pt x="0" y="367906"/>
                </a:lnTo>
                <a:lnTo>
                  <a:pt x="909574" y="367906"/>
                </a:lnTo>
                <a:lnTo>
                  <a:pt x="909574" y="490537"/>
                </a:lnTo>
                <a:lnTo>
                  <a:pt x="1212850" y="245275"/>
                </a:lnTo>
                <a:lnTo>
                  <a:pt x="909574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8180" y="1151077"/>
            <a:ext cx="63995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DIREITOS</a:t>
            </a:r>
            <a:r>
              <a:rPr spc="-35" dirty="0"/>
              <a:t> </a:t>
            </a:r>
            <a:r>
              <a:rPr dirty="0"/>
              <a:t>DO</a:t>
            </a:r>
            <a:r>
              <a:rPr spc="-25" dirty="0"/>
              <a:t> </a:t>
            </a:r>
            <a:r>
              <a:rPr spc="5" dirty="0"/>
              <a:t>TRABALHADOR</a:t>
            </a:r>
            <a:r>
              <a:rPr spc="-15" dirty="0"/>
              <a:t> </a:t>
            </a:r>
            <a:r>
              <a:rPr dirty="0"/>
              <a:t>–</a:t>
            </a:r>
            <a:r>
              <a:rPr spc="-15" dirty="0"/>
              <a:t> </a:t>
            </a:r>
            <a:r>
              <a:rPr dirty="0"/>
              <a:t>ENTRADA</a:t>
            </a:r>
            <a:r>
              <a:rPr spc="-90" dirty="0"/>
              <a:t> </a:t>
            </a:r>
            <a:r>
              <a:rPr dirty="0"/>
              <a:t>SEGURA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99328" y="2014804"/>
            <a:ext cx="3556000" cy="3905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33.5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Disposições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Gerais</a:t>
            </a:r>
            <a:endParaRPr sz="2400">
              <a:latin typeface="Arial"/>
              <a:cs typeface="Arial"/>
            </a:endParaRPr>
          </a:p>
          <a:p>
            <a:pPr marL="355600" marR="5080" indent="-190500">
              <a:lnSpc>
                <a:spcPct val="150000"/>
              </a:lnSpc>
              <a:spcBef>
                <a:spcPts val="1739"/>
              </a:spcBef>
              <a:buSzPct val="77777"/>
              <a:buFont typeface="Wingdings"/>
              <a:buChar char=""/>
              <a:tabLst>
                <a:tab pos="355600" algn="l"/>
              </a:tabLst>
            </a:pPr>
            <a:r>
              <a:rPr sz="1800" spc="-5" dirty="0">
                <a:latin typeface="Arial MT"/>
                <a:cs typeface="Arial MT"/>
              </a:rPr>
              <a:t>33.5.1</a:t>
            </a:r>
            <a:r>
              <a:rPr sz="1800" dirty="0">
                <a:latin typeface="Arial MT"/>
                <a:cs typeface="Arial MT"/>
              </a:rPr>
              <a:t> O</a:t>
            </a:r>
            <a:r>
              <a:rPr sz="1800" spc="-5" dirty="0">
                <a:latin typeface="Arial MT"/>
                <a:cs typeface="Arial MT"/>
              </a:rPr>
              <a:t> empregador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deve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garantir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trabalhadores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possam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interromper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suas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atividades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abandonar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local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trabalho,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sempre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que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suspeitarem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existência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risco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grave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iminente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sua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segurança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saúde ou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42228" y="6031483"/>
            <a:ext cx="963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terceiros.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9850" y="1709432"/>
            <a:ext cx="3868801" cy="431876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123935" y="6192723"/>
            <a:ext cx="67500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Arial"/>
                <a:cs typeface="Arial"/>
              </a:rPr>
              <a:t>próximo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387"/>
            <a:ext cx="1694180" cy="490855"/>
          </a:xfrm>
          <a:custGeom>
            <a:avLst/>
            <a:gdLst/>
            <a:ahLst/>
            <a:cxnLst/>
            <a:rect l="l" t="t" r="r" b="b"/>
            <a:pathLst>
              <a:path w="1694180" h="490854">
                <a:moveTo>
                  <a:pt x="423468" y="0"/>
                </a:moveTo>
                <a:lnTo>
                  <a:pt x="0" y="245275"/>
                </a:lnTo>
                <a:lnTo>
                  <a:pt x="423468" y="490537"/>
                </a:lnTo>
                <a:lnTo>
                  <a:pt x="423468" y="367906"/>
                </a:lnTo>
                <a:lnTo>
                  <a:pt x="1693926" y="367906"/>
                </a:lnTo>
                <a:lnTo>
                  <a:pt x="1693926" y="122631"/>
                </a:lnTo>
                <a:lnTo>
                  <a:pt x="423468" y="122631"/>
                </a:lnTo>
                <a:lnTo>
                  <a:pt x="423468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4698" y="933703"/>
            <a:ext cx="58096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DIREITOS</a:t>
            </a:r>
            <a:r>
              <a:rPr spc="-20" dirty="0"/>
              <a:t> </a:t>
            </a:r>
            <a:r>
              <a:rPr dirty="0"/>
              <a:t>DO</a:t>
            </a:r>
            <a:r>
              <a:rPr spc="-10" dirty="0"/>
              <a:t> </a:t>
            </a:r>
            <a:r>
              <a:rPr dirty="0"/>
              <a:t>TRABALHADOR</a:t>
            </a:r>
            <a:r>
              <a:rPr spc="-5" dirty="0"/>
              <a:t> </a:t>
            </a:r>
            <a:r>
              <a:rPr dirty="0"/>
              <a:t>-</a:t>
            </a:r>
            <a:r>
              <a:rPr spc="-10" dirty="0"/>
              <a:t> </a:t>
            </a:r>
            <a:r>
              <a:rPr spc="-5" dirty="0"/>
              <a:t>TREINAMENTO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54802" y="5365496"/>
            <a:ext cx="2991485" cy="909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0208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198755" algn="l"/>
              </a:tabLst>
            </a:pPr>
            <a:r>
              <a:rPr sz="1400" spc="-5" dirty="0">
                <a:latin typeface="Arial MT"/>
                <a:cs typeface="Arial MT"/>
              </a:rPr>
              <a:t>CONHECER </a:t>
            </a:r>
            <a:r>
              <a:rPr sz="1400" dirty="0">
                <a:latin typeface="Arial MT"/>
                <a:cs typeface="Arial MT"/>
              </a:rPr>
              <a:t>OS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</a:t>
            </a:r>
            <a:r>
              <a:rPr sz="1400" spc="-10" dirty="0">
                <a:latin typeface="Arial MT"/>
                <a:cs typeface="Arial MT"/>
              </a:rPr>
              <a:t>R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10" dirty="0">
                <a:latin typeface="Arial MT"/>
                <a:cs typeface="Arial MT"/>
              </a:rPr>
              <a:t>C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10" dirty="0">
                <a:latin typeface="Arial MT"/>
                <a:cs typeface="Arial MT"/>
              </a:rPr>
              <a:t>D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10" dirty="0">
                <a:latin typeface="Arial MT"/>
                <a:cs typeface="Arial MT"/>
              </a:rPr>
              <a:t>M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10" dirty="0">
                <a:latin typeface="Arial MT"/>
                <a:cs typeface="Arial MT"/>
              </a:rPr>
              <a:t>N</a:t>
            </a:r>
            <a:r>
              <a:rPr sz="1400" spc="-30" dirty="0">
                <a:latin typeface="Arial MT"/>
                <a:cs typeface="Arial MT"/>
              </a:rPr>
              <a:t>T</a:t>
            </a:r>
            <a:r>
              <a:rPr sz="1400" dirty="0">
                <a:latin typeface="Arial MT"/>
                <a:cs typeface="Arial MT"/>
              </a:rPr>
              <a:t>OS</a:t>
            </a:r>
            <a:endParaRPr sz="1400">
              <a:latin typeface="Arial MT"/>
              <a:cs typeface="Arial MT"/>
            </a:endParaRPr>
          </a:p>
          <a:p>
            <a:pPr marL="210820" marR="5080">
              <a:lnSpc>
                <a:spcPct val="107100"/>
              </a:lnSpc>
              <a:spcBef>
                <a:spcPts val="5"/>
              </a:spcBef>
            </a:pPr>
            <a:r>
              <a:rPr sz="1400" dirty="0">
                <a:latin typeface="Arial MT"/>
                <a:cs typeface="Arial MT"/>
              </a:rPr>
              <a:t>E </a:t>
            </a:r>
            <a:r>
              <a:rPr sz="1400" spc="-15" dirty="0">
                <a:latin typeface="Arial MT"/>
                <a:cs typeface="Arial MT"/>
              </a:rPr>
              <a:t>EQUIPAMENTOS </a:t>
            </a:r>
            <a:r>
              <a:rPr sz="1400" spc="-5" dirty="0">
                <a:latin typeface="Arial MT"/>
                <a:cs typeface="Arial MT"/>
              </a:rPr>
              <a:t>DE </a:t>
            </a:r>
            <a:r>
              <a:rPr sz="1400" spc="-20" dirty="0">
                <a:latin typeface="Arial MT"/>
                <a:cs typeface="Arial MT"/>
              </a:rPr>
              <a:t>RESGATE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PRIMEIROS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SOCORROS.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1088" y="5402376"/>
            <a:ext cx="3808095" cy="97218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442595" marR="5080" indent="-148590">
              <a:lnSpc>
                <a:spcPct val="103600"/>
              </a:lnSpc>
              <a:spcBef>
                <a:spcPts val="155"/>
              </a:spcBef>
              <a:buFont typeface="Wingdings"/>
              <a:buChar char=""/>
              <a:tabLst>
                <a:tab pos="481330" algn="l"/>
              </a:tabLst>
            </a:pPr>
            <a:r>
              <a:rPr sz="1400" dirty="0">
                <a:latin typeface="Arial MT"/>
                <a:cs typeface="Arial MT"/>
              </a:rPr>
              <a:t>RECEBER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TODOS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EQUIPAMENTOS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 SEGURANÇA NECESSÁRIOS </a:t>
            </a:r>
            <a:r>
              <a:rPr sz="1400" spc="-25" dirty="0">
                <a:latin typeface="Arial MT"/>
                <a:cs typeface="Arial MT"/>
              </a:rPr>
              <a:t>PARA 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EXECUÇÃO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DOS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TRABALHOS.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300" b="1" spc="-10" dirty="0">
                <a:latin typeface="Arial"/>
                <a:cs typeface="Arial"/>
              </a:rPr>
              <a:t>voltar</a:t>
            </a:r>
            <a:r>
              <a:rPr sz="1300" b="1" spc="1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índice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4992" y="1916429"/>
            <a:ext cx="5626227" cy="332295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2640" marR="932180" indent="-195580">
              <a:lnSpc>
                <a:spcPct val="107100"/>
              </a:lnSpc>
              <a:spcBef>
                <a:spcPts val="100"/>
              </a:spcBef>
              <a:buFont typeface="Wingdings"/>
              <a:buChar char=""/>
              <a:tabLst>
                <a:tab pos="795020" algn="l"/>
                <a:tab pos="3764279" algn="l"/>
              </a:tabLst>
            </a:pPr>
            <a:r>
              <a:rPr dirty="0"/>
              <a:t>CONHECER</a:t>
            </a:r>
            <a:r>
              <a:rPr spc="15" dirty="0"/>
              <a:t> </a:t>
            </a:r>
            <a:r>
              <a:rPr dirty="0"/>
              <a:t>OS</a:t>
            </a:r>
            <a:r>
              <a:rPr spc="5" dirty="0"/>
              <a:t> </a:t>
            </a:r>
            <a:r>
              <a:rPr dirty="0"/>
              <a:t>RISCOS DO	</a:t>
            </a:r>
            <a:r>
              <a:rPr dirty="0">
                <a:latin typeface="Wingdings"/>
                <a:cs typeface="Wingdings"/>
              </a:rPr>
              <a:t>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/>
              <a:t>CONHECER</a:t>
            </a:r>
            <a:r>
              <a:rPr spc="10" dirty="0"/>
              <a:t> </a:t>
            </a:r>
            <a:r>
              <a:rPr dirty="0"/>
              <a:t>O</a:t>
            </a:r>
            <a:r>
              <a:rPr spc="-30" dirty="0"/>
              <a:t> </a:t>
            </a:r>
            <a:r>
              <a:rPr spc="-5" dirty="0"/>
              <a:t>TRABALHO</a:t>
            </a:r>
            <a:r>
              <a:rPr spc="-80" dirty="0"/>
              <a:t> </a:t>
            </a:r>
            <a:r>
              <a:rPr dirty="0"/>
              <a:t>A</a:t>
            </a:r>
            <a:r>
              <a:rPr spc="-80" dirty="0"/>
              <a:t> </a:t>
            </a:r>
            <a:r>
              <a:rPr dirty="0"/>
              <a:t>SER</a:t>
            </a:r>
            <a:r>
              <a:rPr spc="380" dirty="0"/>
              <a:t> </a:t>
            </a:r>
            <a:r>
              <a:rPr spc="-15" dirty="0"/>
              <a:t>EXECUTADO. </a:t>
            </a:r>
            <a:r>
              <a:rPr spc="-370" dirty="0"/>
              <a:t> </a:t>
            </a:r>
            <a:r>
              <a:rPr dirty="0"/>
              <a:t>TRABALHO</a:t>
            </a:r>
            <a:r>
              <a:rPr spc="-95" dirty="0"/>
              <a:t> </a:t>
            </a:r>
            <a:r>
              <a:rPr dirty="0"/>
              <a:t>A</a:t>
            </a:r>
            <a:r>
              <a:rPr spc="-80" dirty="0"/>
              <a:t> </a:t>
            </a:r>
            <a:r>
              <a:rPr dirty="0"/>
              <a:t>SER </a:t>
            </a:r>
            <a:r>
              <a:rPr spc="-10" dirty="0"/>
              <a:t>EXECUTADO.</a:t>
            </a:r>
          </a:p>
          <a:p>
            <a:pPr marL="594995">
              <a:lnSpc>
                <a:spcPct val="100000"/>
              </a:lnSpc>
              <a:buFont typeface="Wingdings"/>
              <a:buChar char=""/>
            </a:pPr>
            <a:endParaRPr sz="1500"/>
          </a:p>
          <a:p>
            <a:pPr marL="594995"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2100"/>
          </a:p>
          <a:p>
            <a:pPr marL="7310120" marR="5080" lvl="1" indent="-198120">
              <a:lnSpc>
                <a:spcPct val="150000"/>
              </a:lnSpc>
              <a:buFont typeface="Wingdings"/>
              <a:buChar char=""/>
              <a:tabLst>
                <a:tab pos="7299325" algn="l"/>
              </a:tabLst>
            </a:pPr>
            <a:r>
              <a:rPr sz="1400" spc="-5" dirty="0">
                <a:latin typeface="Arial MT"/>
                <a:cs typeface="Arial MT"/>
              </a:rPr>
              <a:t>CONHECER </a:t>
            </a:r>
            <a:r>
              <a:rPr sz="1400" dirty="0">
                <a:latin typeface="Arial MT"/>
                <a:cs typeface="Arial MT"/>
              </a:rPr>
              <a:t>OS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PROCEDIMENTOS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EQUIPAMENTOS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 SEGURANÇA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110" dirty="0">
                <a:latin typeface="Arial MT"/>
                <a:cs typeface="Arial MT"/>
              </a:rPr>
              <a:t>P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R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5" dirty="0">
                <a:latin typeface="Arial MT"/>
                <a:cs typeface="Arial MT"/>
              </a:rPr>
              <a:t>X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10" dirty="0">
                <a:latin typeface="Arial MT"/>
                <a:cs typeface="Arial MT"/>
              </a:rPr>
              <a:t>CU</a:t>
            </a:r>
            <a:r>
              <a:rPr sz="1400" spc="-114" dirty="0">
                <a:latin typeface="Arial MT"/>
                <a:cs typeface="Arial MT"/>
              </a:rPr>
              <a:t>T</a:t>
            </a:r>
            <a:r>
              <a:rPr sz="1400" dirty="0">
                <a:latin typeface="Arial MT"/>
                <a:cs typeface="Arial MT"/>
              </a:rPr>
              <a:t>AR  O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TRABALHO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0779" y="1844548"/>
            <a:ext cx="1805528" cy="17813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78989" y="1006551"/>
            <a:ext cx="38315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DEVERES</a:t>
            </a:r>
            <a:r>
              <a:rPr spc="-10" dirty="0"/>
              <a:t> </a:t>
            </a:r>
            <a:r>
              <a:rPr dirty="0"/>
              <a:t>DO</a:t>
            </a:r>
            <a:r>
              <a:rPr spc="-20" dirty="0"/>
              <a:t> </a:t>
            </a:r>
            <a:r>
              <a:rPr dirty="0"/>
              <a:t>TRABALHADOR: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4065" y="3605870"/>
            <a:ext cx="4077335" cy="483234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98120" indent="-186055">
              <a:lnSpc>
                <a:spcPct val="100000"/>
              </a:lnSpc>
              <a:spcBef>
                <a:spcPts val="220"/>
              </a:spcBef>
              <a:buFont typeface="Wingdings"/>
              <a:buChar char=""/>
              <a:tabLst>
                <a:tab pos="198755" algn="l"/>
              </a:tabLst>
            </a:pPr>
            <a:r>
              <a:rPr sz="1400" spc="-25" dirty="0">
                <a:latin typeface="Arial MT"/>
                <a:cs typeface="Arial MT"/>
              </a:rPr>
              <a:t>PARTICIPAR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DOS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TREINAMENTOS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endParaRPr sz="1400">
              <a:latin typeface="Arial MT"/>
              <a:cs typeface="Arial MT"/>
            </a:endParaRPr>
          </a:p>
          <a:p>
            <a:pPr marL="210185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latin typeface="Arial MT"/>
                <a:cs typeface="Arial MT"/>
              </a:rPr>
              <a:t>SEG</a:t>
            </a:r>
            <a:r>
              <a:rPr sz="1400" spc="-10" dirty="0">
                <a:latin typeface="Arial MT"/>
                <a:cs typeface="Arial MT"/>
              </a:rPr>
              <a:t>U</a:t>
            </a:r>
            <a:r>
              <a:rPr sz="1400" dirty="0">
                <a:latin typeface="Arial MT"/>
                <a:cs typeface="Arial MT"/>
              </a:rPr>
              <a:t>IR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10" dirty="0">
                <a:latin typeface="Arial MT"/>
                <a:cs typeface="Arial MT"/>
              </a:rPr>
              <a:t>NF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10" dirty="0">
                <a:latin typeface="Arial MT"/>
                <a:cs typeface="Arial MT"/>
              </a:rPr>
              <a:t>RM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Ç</a:t>
            </a:r>
            <a:r>
              <a:rPr sz="1400" dirty="0">
                <a:latin typeface="Arial MT"/>
                <a:cs typeface="Arial MT"/>
              </a:rPr>
              <a:t>ÕES </a:t>
            </a:r>
            <a:r>
              <a:rPr sz="1400" spc="-10" dirty="0">
                <a:latin typeface="Arial MT"/>
                <a:cs typeface="Arial MT"/>
              </a:rPr>
              <a:t>D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SEG</a:t>
            </a:r>
            <a:r>
              <a:rPr sz="1400" spc="-10" dirty="0">
                <a:latin typeface="Arial MT"/>
                <a:cs typeface="Arial MT"/>
              </a:rPr>
              <a:t>UR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NÇ</a:t>
            </a:r>
            <a:r>
              <a:rPr sz="1400" dirty="0">
                <a:latin typeface="Arial MT"/>
                <a:cs typeface="Arial MT"/>
              </a:rPr>
              <a:t>A.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86473" y="5391588"/>
            <a:ext cx="2479675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820" marR="5080" indent="-198120">
              <a:lnSpc>
                <a:spcPct val="150000"/>
              </a:lnSpc>
              <a:spcBef>
                <a:spcPts val="100"/>
              </a:spcBef>
              <a:buFont typeface="Wingdings"/>
              <a:buChar char=""/>
              <a:tabLst>
                <a:tab pos="198755" algn="l"/>
              </a:tabLst>
            </a:pPr>
            <a:r>
              <a:rPr sz="1400" dirty="0">
                <a:latin typeface="Arial MT"/>
                <a:cs typeface="Arial MT"/>
              </a:rPr>
              <a:t>USAR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EQUIPAMENTOS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 PROTEÇÃO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FORNECIDOS.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7217" y="1547876"/>
            <a:ext cx="18840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8120" indent="-18605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198755" algn="l"/>
              </a:tabLst>
            </a:pPr>
            <a:r>
              <a:rPr sz="1400" dirty="0">
                <a:latin typeface="Arial MT"/>
                <a:cs typeface="Arial MT"/>
              </a:rPr>
              <a:t>EXAMES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MÉDICOS.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572761" y="1520571"/>
            <a:ext cx="4068445" cy="4432300"/>
            <a:chOff x="4572761" y="1520571"/>
            <a:chExt cx="4068445" cy="44323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761" y="2038692"/>
              <a:ext cx="1765554" cy="39136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5453" y="1520571"/>
              <a:ext cx="1305245" cy="388365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020308" y="2205101"/>
              <a:ext cx="1337945" cy="987425"/>
            </a:xfrm>
            <a:custGeom>
              <a:avLst/>
              <a:gdLst/>
              <a:ahLst/>
              <a:cxnLst/>
              <a:rect l="l" t="t" r="r" b="b"/>
              <a:pathLst>
                <a:path w="1337945" h="987425">
                  <a:moveTo>
                    <a:pt x="637666" y="652399"/>
                  </a:moveTo>
                  <a:lnTo>
                    <a:pt x="337692" y="652399"/>
                  </a:lnTo>
                  <a:lnTo>
                    <a:pt x="0" y="987298"/>
                  </a:lnTo>
                  <a:lnTo>
                    <a:pt x="637666" y="652399"/>
                  </a:lnTo>
                  <a:close/>
                </a:path>
                <a:path w="1337945" h="987425">
                  <a:moveTo>
                    <a:pt x="1228978" y="0"/>
                  </a:moveTo>
                  <a:lnTo>
                    <a:pt x="246379" y="0"/>
                  </a:lnTo>
                  <a:lnTo>
                    <a:pt x="204051" y="8538"/>
                  </a:lnTo>
                  <a:lnTo>
                    <a:pt x="169497" y="31829"/>
                  </a:lnTo>
                  <a:lnTo>
                    <a:pt x="146206" y="66383"/>
                  </a:lnTo>
                  <a:lnTo>
                    <a:pt x="137667" y="108712"/>
                  </a:lnTo>
                  <a:lnTo>
                    <a:pt x="137667" y="543687"/>
                  </a:lnTo>
                  <a:lnTo>
                    <a:pt x="146206" y="586015"/>
                  </a:lnTo>
                  <a:lnTo>
                    <a:pt x="169497" y="620569"/>
                  </a:lnTo>
                  <a:lnTo>
                    <a:pt x="204051" y="643860"/>
                  </a:lnTo>
                  <a:lnTo>
                    <a:pt x="246379" y="652399"/>
                  </a:lnTo>
                  <a:lnTo>
                    <a:pt x="1228978" y="652399"/>
                  </a:lnTo>
                  <a:lnTo>
                    <a:pt x="1271327" y="643860"/>
                  </a:lnTo>
                  <a:lnTo>
                    <a:pt x="1305925" y="620569"/>
                  </a:lnTo>
                  <a:lnTo>
                    <a:pt x="1329259" y="586015"/>
                  </a:lnTo>
                  <a:lnTo>
                    <a:pt x="1337817" y="543687"/>
                  </a:lnTo>
                  <a:lnTo>
                    <a:pt x="1337817" y="108712"/>
                  </a:lnTo>
                  <a:lnTo>
                    <a:pt x="1329259" y="66383"/>
                  </a:lnTo>
                  <a:lnTo>
                    <a:pt x="1305925" y="31829"/>
                  </a:lnTo>
                  <a:lnTo>
                    <a:pt x="1271327" y="8538"/>
                  </a:lnTo>
                  <a:lnTo>
                    <a:pt x="1228978" y="0"/>
                  </a:lnTo>
                  <a:close/>
                </a:path>
              </a:pathLst>
            </a:custGeom>
            <a:solidFill>
              <a:srgbClr val="ECF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436109" y="1807591"/>
            <a:ext cx="2868295" cy="942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8120" indent="-18605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198755" algn="l"/>
              </a:tabLst>
            </a:pPr>
            <a:r>
              <a:rPr sz="1400" spc="-5" dirty="0">
                <a:latin typeface="Arial MT"/>
                <a:cs typeface="Arial MT"/>
              </a:rPr>
              <a:t>COMUNICAR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RISCOS.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Arial MT"/>
              <a:cs typeface="Arial MT"/>
            </a:endParaRPr>
          </a:p>
          <a:p>
            <a:pPr marL="1899920" marR="5080" indent="106680">
              <a:lnSpc>
                <a:spcPct val="100000"/>
              </a:lnSpc>
            </a:pPr>
            <a:r>
              <a:rPr sz="1400" spc="-5" dirty="0">
                <a:latin typeface="Arial Black"/>
                <a:cs typeface="Arial Black"/>
              </a:rPr>
              <a:t>CHEFIA </a:t>
            </a:r>
            <a:r>
              <a:rPr sz="1400" dirty="0">
                <a:latin typeface="Arial Black"/>
                <a:cs typeface="Arial Black"/>
              </a:rPr>
              <a:t> I</a:t>
            </a:r>
            <a:r>
              <a:rPr sz="1400" spc="-10" dirty="0">
                <a:latin typeface="Arial Black"/>
                <a:cs typeface="Arial Black"/>
              </a:rPr>
              <a:t>ME</a:t>
            </a:r>
            <a:r>
              <a:rPr sz="1400" dirty="0">
                <a:latin typeface="Arial Black"/>
                <a:cs typeface="Arial Black"/>
              </a:rPr>
              <a:t>DI</a:t>
            </a:r>
            <a:r>
              <a:rPr sz="1400" spc="-100" dirty="0">
                <a:latin typeface="Arial Black"/>
                <a:cs typeface="Arial Black"/>
              </a:rPr>
              <a:t>A</a:t>
            </a:r>
            <a:r>
              <a:rPr sz="1400" spc="-105" dirty="0">
                <a:latin typeface="Arial Black"/>
                <a:cs typeface="Arial Black"/>
              </a:rPr>
              <a:t>T</a:t>
            </a:r>
            <a:r>
              <a:rPr sz="1400" dirty="0">
                <a:latin typeface="Arial Black"/>
                <a:cs typeface="Arial Black"/>
              </a:rPr>
              <a:t>A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4175391"/>
            <a:ext cx="3308985" cy="2336800"/>
            <a:chOff x="0" y="4175391"/>
            <a:chExt cx="3308985" cy="233680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2647" y="4175391"/>
              <a:ext cx="2126210" cy="200672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6021387"/>
              <a:ext cx="1694180" cy="490855"/>
            </a:xfrm>
            <a:custGeom>
              <a:avLst/>
              <a:gdLst/>
              <a:ahLst/>
              <a:cxnLst/>
              <a:rect l="l" t="t" r="r" b="b"/>
              <a:pathLst>
                <a:path w="1694180" h="490854">
                  <a:moveTo>
                    <a:pt x="423468" y="0"/>
                  </a:moveTo>
                  <a:lnTo>
                    <a:pt x="0" y="245275"/>
                  </a:lnTo>
                  <a:lnTo>
                    <a:pt x="423468" y="490537"/>
                  </a:lnTo>
                  <a:lnTo>
                    <a:pt x="423468" y="367906"/>
                  </a:lnTo>
                  <a:lnTo>
                    <a:pt x="1693926" y="367906"/>
                  </a:lnTo>
                  <a:lnTo>
                    <a:pt x="1693926" y="122631"/>
                  </a:lnTo>
                  <a:lnTo>
                    <a:pt x="423468" y="122631"/>
                  </a:lnTo>
                  <a:lnTo>
                    <a:pt x="423468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28040" y="6151575"/>
            <a:ext cx="104965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20" dirty="0">
                <a:latin typeface="Arial"/>
                <a:cs typeface="Arial"/>
              </a:rPr>
              <a:t>Voltar</a:t>
            </a:r>
            <a:r>
              <a:rPr sz="1300" b="1" spc="31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índice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00212"/>
            <a:ext cx="9144000" cy="5158105"/>
            <a:chOff x="0" y="1700212"/>
            <a:chExt cx="9144000" cy="51581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0" y="1700212"/>
              <a:ext cx="4571999" cy="43211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929626" y="6026150"/>
              <a:ext cx="1212850" cy="490855"/>
            </a:xfrm>
            <a:custGeom>
              <a:avLst/>
              <a:gdLst/>
              <a:ahLst/>
              <a:cxnLst/>
              <a:rect l="l" t="t" r="r" b="b"/>
              <a:pathLst>
                <a:path w="1212850" h="490854">
                  <a:moveTo>
                    <a:pt x="909574" y="0"/>
                  </a:moveTo>
                  <a:lnTo>
                    <a:pt x="909574" y="122631"/>
                  </a:lnTo>
                  <a:lnTo>
                    <a:pt x="0" y="122631"/>
                  </a:lnTo>
                  <a:lnTo>
                    <a:pt x="0" y="367906"/>
                  </a:lnTo>
                  <a:lnTo>
                    <a:pt x="909574" y="367906"/>
                  </a:lnTo>
                  <a:lnTo>
                    <a:pt x="909574" y="490537"/>
                  </a:lnTo>
                  <a:lnTo>
                    <a:pt x="1212850" y="245275"/>
                  </a:lnTo>
                  <a:lnTo>
                    <a:pt x="909574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1977" y="1006551"/>
            <a:ext cx="82321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MEDIDAS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SEGURANÇA</a:t>
            </a:r>
            <a:r>
              <a:rPr spc="-75" dirty="0"/>
              <a:t> </a:t>
            </a:r>
            <a:r>
              <a:rPr dirty="0"/>
              <a:t>–</a:t>
            </a:r>
            <a:r>
              <a:rPr spc="-15" dirty="0"/>
              <a:t> </a:t>
            </a:r>
            <a:r>
              <a:rPr dirty="0"/>
              <a:t>FOLHA</a:t>
            </a:r>
            <a:r>
              <a:rPr spc="-80" dirty="0"/>
              <a:t> </a:t>
            </a:r>
            <a:r>
              <a:rPr dirty="0"/>
              <a:t>DE</a:t>
            </a:r>
            <a:r>
              <a:rPr spc="-5" dirty="0"/>
              <a:t> PERMISSÃO</a:t>
            </a:r>
            <a:r>
              <a:rPr spc="5" dirty="0"/>
              <a:t> </a:t>
            </a:r>
            <a:r>
              <a:rPr dirty="0"/>
              <a:t>DE ENTRADA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7217" y="1691487"/>
            <a:ext cx="3839210" cy="275717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98120" indent="-186055">
              <a:lnSpc>
                <a:spcPct val="100000"/>
              </a:lnSpc>
              <a:spcBef>
                <a:spcPts val="434"/>
              </a:spcBef>
              <a:buFont typeface="Wingdings"/>
              <a:buChar char=""/>
              <a:tabLst>
                <a:tab pos="198755" algn="l"/>
              </a:tabLst>
            </a:pPr>
            <a:r>
              <a:rPr sz="1400" dirty="0">
                <a:latin typeface="Arial MT"/>
                <a:cs typeface="Arial MT"/>
              </a:rPr>
              <a:t>A</a:t>
            </a:r>
            <a:r>
              <a:rPr sz="1400" spc="30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PERMISSÃO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ENTRADA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TRABALHO</a:t>
            </a:r>
            <a:endParaRPr sz="1400">
              <a:latin typeface="Arial MT"/>
              <a:cs typeface="Arial MT"/>
            </a:endParaRPr>
          </a:p>
          <a:p>
            <a:pPr marL="160020" marR="733425">
              <a:lnSpc>
                <a:spcPct val="120000"/>
              </a:lnSpc>
            </a:pPr>
            <a:r>
              <a:rPr sz="1400" dirty="0">
                <a:latin typeface="Arial MT"/>
                <a:cs typeface="Arial MT"/>
              </a:rPr>
              <a:t>-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PET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CONTÉM</a:t>
            </a:r>
            <a:r>
              <a:rPr sz="1400" spc="36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PROCEDIMENTOS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ESCRITOS DE SEGURANÇA </a:t>
            </a:r>
            <a:r>
              <a:rPr sz="1400" dirty="0">
                <a:latin typeface="Arial MT"/>
                <a:cs typeface="Arial MT"/>
              </a:rPr>
              <a:t>E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EMERGÊNCIA.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5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Arial MT"/>
              <a:cs typeface="Arial MT"/>
            </a:endParaRPr>
          </a:p>
          <a:p>
            <a:pPr marL="210820" marR="421005" indent="-198120">
              <a:lnSpc>
                <a:spcPct val="120000"/>
              </a:lnSpc>
              <a:buFont typeface="Wingdings"/>
              <a:buChar char=""/>
              <a:tabLst>
                <a:tab pos="203200" algn="l"/>
              </a:tabLst>
            </a:pPr>
            <a:r>
              <a:rPr sz="1400" spc="-5" dirty="0">
                <a:latin typeface="Arial MT"/>
                <a:cs typeface="Arial MT"/>
              </a:rPr>
              <a:t>VERIFICAR </a:t>
            </a:r>
            <a:r>
              <a:rPr sz="1400" dirty="0">
                <a:latin typeface="Arial MT"/>
                <a:cs typeface="Arial MT"/>
              </a:rPr>
              <a:t>SE AS </a:t>
            </a:r>
            <a:r>
              <a:rPr sz="1400" spc="-5" dirty="0">
                <a:latin typeface="Arial MT"/>
                <a:cs typeface="Arial MT"/>
              </a:rPr>
              <a:t>MEDIDAS DE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SEGURANÇA</a:t>
            </a:r>
            <a:r>
              <a:rPr sz="1400" spc="3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FORAM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IMPLANTADAS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PERMISSÃO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 ENTRADA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endParaRPr sz="1400">
              <a:latin typeface="Arial MT"/>
              <a:cs typeface="Arial MT"/>
            </a:endParaRPr>
          </a:p>
          <a:p>
            <a:pPr marL="210820" marR="156210" indent="-3175">
              <a:lnSpc>
                <a:spcPts val="2020"/>
              </a:lnSpc>
              <a:spcBef>
                <a:spcPts val="95"/>
              </a:spcBef>
            </a:pPr>
            <a:r>
              <a:rPr sz="1400" spc="-5" dirty="0">
                <a:latin typeface="Arial MT"/>
                <a:cs typeface="Arial MT"/>
              </a:rPr>
              <a:t>TRABALHO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–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PET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ESTÁ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ASSINADA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PELO </a:t>
            </a:r>
            <a:r>
              <a:rPr sz="1400" spc="-37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SUPERVISOR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ENTRADA.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7217" y="5063083"/>
            <a:ext cx="3618865" cy="1050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7645" marR="5080" indent="-195580">
              <a:lnSpc>
                <a:spcPct val="120100"/>
              </a:lnSpc>
              <a:spcBef>
                <a:spcPts val="95"/>
              </a:spcBef>
              <a:buFont typeface="Wingdings"/>
              <a:buChar char=""/>
              <a:tabLst>
                <a:tab pos="203200" algn="l"/>
              </a:tabLst>
            </a:pPr>
            <a:r>
              <a:rPr sz="1400" dirty="0">
                <a:latin typeface="Arial MT"/>
                <a:cs typeface="Arial MT"/>
              </a:rPr>
              <a:t>O </a:t>
            </a:r>
            <a:r>
              <a:rPr sz="1400" spc="-5" dirty="0">
                <a:latin typeface="Arial MT"/>
                <a:cs typeface="Arial MT"/>
              </a:rPr>
              <a:t>TRABALHADOR </a:t>
            </a:r>
            <a:r>
              <a:rPr sz="1400" dirty="0">
                <a:latin typeface="Arial MT"/>
                <a:cs typeface="Arial MT"/>
              </a:rPr>
              <a:t>DEVE </a:t>
            </a:r>
            <a:r>
              <a:rPr sz="1400" spc="-5" dirty="0">
                <a:latin typeface="Arial MT"/>
                <a:cs typeface="Arial MT"/>
              </a:rPr>
              <a:t>ENTRAR NO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ESPAÇO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CONFINADO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COM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UMA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CÓPIA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 </a:t>
            </a:r>
            <a:r>
              <a:rPr sz="1400" dirty="0">
                <a:latin typeface="Arial MT"/>
                <a:cs typeface="Arial MT"/>
              </a:rPr>
              <a:t>PERMISSÃO </a:t>
            </a:r>
            <a:r>
              <a:rPr sz="1400" spc="-5" dirty="0">
                <a:latin typeface="Arial MT"/>
                <a:cs typeface="Arial MT"/>
              </a:rPr>
              <a:t>DE ENTRADA </a:t>
            </a:r>
            <a:r>
              <a:rPr sz="1400" dirty="0">
                <a:latin typeface="Arial MT"/>
                <a:cs typeface="Arial MT"/>
              </a:rPr>
              <a:t>E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TRABALHO.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23935" y="6156452"/>
            <a:ext cx="67500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Arial"/>
                <a:cs typeface="Arial"/>
              </a:rPr>
              <a:t>próximo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29626" y="6026150"/>
            <a:ext cx="1212850" cy="490855"/>
          </a:xfrm>
          <a:custGeom>
            <a:avLst/>
            <a:gdLst/>
            <a:ahLst/>
            <a:cxnLst/>
            <a:rect l="l" t="t" r="r" b="b"/>
            <a:pathLst>
              <a:path w="1212850" h="490854">
                <a:moveTo>
                  <a:pt x="909574" y="0"/>
                </a:moveTo>
                <a:lnTo>
                  <a:pt x="909574" y="122631"/>
                </a:lnTo>
                <a:lnTo>
                  <a:pt x="0" y="122631"/>
                </a:lnTo>
                <a:lnTo>
                  <a:pt x="0" y="367906"/>
                </a:lnTo>
                <a:lnTo>
                  <a:pt x="909574" y="367906"/>
                </a:lnTo>
                <a:lnTo>
                  <a:pt x="909574" y="490537"/>
                </a:lnTo>
                <a:lnTo>
                  <a:pt x="1212850" y="245275"/>
                </a:lnTo>
                <a:lnTo>
                  <a:pt x="909574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3461" y="1005027"/>
            <a:ext cx="85636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MEDIDAS</a:t>
            </a:r>
            <a:r>
              <a:rPr spc="-10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SEGURANÇA</a:t>
            </a:r>
            <a:r>
              <a:rPr spc="-80" dirty="0"/>
              <a:t> </a:t>
            </a:r>
            <a:r>
              <a:rPr dirty="0"/>
              <a:t>–</a:t>
            </a:r>
            <a:r>
              <a:rPr spc="-15" dirty="0"/>
              <a:t> </a:t>
            </a:r>
            <a:r>
              <a:rPr dirty="0"/>
              <a:t>SINALIZAÇÃO</a:t>
            </a:r>
            <a:r>
              <a:rPr spc="-10" dirty="0"/>
              <a:t> </a:t>
            </a:r>
            <a:r>
              <a:rPr dirty="0"/>
              <a:t>E</a:t>
            </a:r>
            <a:r>
              <a:rPr spc="-5" dirty="0"/>
              <a:t> ISOLAMENTO</a:t>
            </a:r>
            <a:r>
              <a:rPr spc="-25" dirty="0"/>
              <a:t> </a:t>
            </a:r>
            <a:r>
              <a:rPr dirty="0"/>
              <a:t>DA</a:t>
            </a:r>
            <a:r>
              <a:rPr spc="-85" dirty="0"/>
              <a:t> </a:t>
            </a:r>
            <a:r>
              <a:rPr dirty="0"/>
              <a:t>ÁREA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412" y="1628775"/>
            <a:ext cx="3505200" cy="418782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291076" y="1535463"/>
            <a:ext cx="4241800" cy="1446530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15"/>
              </a:spcBef>
            </a:pPr>
            <a:r>
              <a:rPr sz="2000" b="1" dirty="0">
                <a:latin typeface="Arial"/>
                <a:cs typeface="Arial"/>
              </a:rPr>
              <a:t>33.3.3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Medidas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administrativas:</a:t>
            </a:r>
            <a:endParaRPr sz="20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090"/>
              </a:spcBef>
            </a:pPr>
            <a:r>
              <a:rPr sz="1800" dirty="0">
                <a:latin typeface="Arial MT"/>
                <a:cs typeface="Arial MT"/>
              </a:rPr>
              <a:t>c) </a:t>
            </a:r>
            <a:r>
              <a:rPr sz="1800" spc="-5" dirty="0">
                <a:latin typeface="Arial MT"/>
                <a:cs typeface="Arial MT"/>
              </a:rPr>
              <a:t>manter sinalização permanente junto à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entrada do espaço confinado, conforme o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Anexo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 </a:t>
            </a:r>
            <a:r>
              <a:rPr sz="1800" spc="-10" dirty="0">
                <a:latin typeface="Arial MT"/>
                <a:cs typeface="Arial MT"/>
              </a:rPr>
              <a:t>da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presente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norma;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91076" y="3596385"/>
            <a:ext cx="4507865" cy="2783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 indent="-230504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43204" algn="l"/>
              </a:tabLst>
            </a:pPr>
            <a:r>
              <a:rPr sz="1400" dirty="0">
                <a:latin typeface="Arial MT"/>
                <a:cs typeface="Arial MT"/>
              </a:rPr>
              <a:t>A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SINALIZAÇÃO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É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IMPORTANTE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30" dirty="0">
                <a:latin typeface="Arial MT"/>
                <a:cs typeface="Arial MT"/>
              </a:rPr>
              <a:t>PARA</a:t>
            </a:r>
            <a:endParaRPr sz="1400">
              <a:latin typeface="Arial MT"/>
              <a:cs typeface="Arial MT"/>
            </a:endParaRPr>
          </a:p>
          <a:p>
            <a:pPr marL="210820" marR="989330">
              <a:lnSpc>
                <a:spcPts val="3190"/>
              </a:lnSpc>
              <a:spcBef>
                <a:spcPts val="25"/>
              </a:spcBef>
            </a:pPr>
            <a:r>
              <a:rPr sz="1400" dirty="0">
                <a:latin typeface="Arial MT"/>
                <a:cs typeface="Arial MT"/>
              </a:rPr>
              <a:t>I</a:t>
            </a:r>
            <a:r>
              <a:rPr sz="1400" spc="-10" dirty="0">
                <a:latin typeface="Arial MT"/>
                <a:cs typeface="Arial MT"/>
              </a:rPr>
              <a:t>NF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10" dirty="0">
                <a:latin typeface="Arial MT"/>
                <a:cs typeface="Arial MT"/>
              </a:rPr>
              <a:t>RM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Ç</a:t>
            </a:r>
            <a:r>
              <a:rPr sz="1400" dirty="0">
                <a:latin typeface="Arial MT"/>
                <a:cs typeface="Arial MT"/>
              </a:rPr>
              <a:t>ÃO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ALE</a:t>
            </a:r>
            <a:r>
              <a:rPr sz="1400" spc="-35" dirty="0">
                <a:latin typeface="Arial MT"/>
                <a:cs typeface="Arial MT"/>
              </a:rPr>
              <a:t>R</a:t>
            </a:r>
            <a:r>
              <a:rPr sz="1400" spc="-114" dirty="0">
                <a:latin typeface="Arial MT"/>
                <a:cs typeface="Arial MT"/>
              </a:rPr>
              <a:t>T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Q</a:t>
            </a:r>
            <a:r>
              <a:rPr sz="1400" spc="-10" dirty="0">
                <a:latin typeface="Arial MT"/>
                <a:cs typeface="Arial MT"/>
              </a:rPr>
              <a:t>U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N</a:t>
            </a:r>
            <a:r>
              <a:rPr sz="1400" spc="-30" dirty="0">
                <a:latin typeface="Arial MT"/>
                <a:cs typeface="Arial MT"/>
              </a:rPr>
              <a:t>T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AOS  </a:t>
            </a:r>
            <a:r>
              <a:rPr sz="1400" spc="-5" dirty="0">
                <a:latin typeface="Arial MT"/>
                <a:cs typeface="Arial MT"/>
              </a:rPr>
              <a:t>RISCOS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EM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ESPAÇOS</a:t>
            </a:r>
            <a:r>
              <a:rPr sz="1400" spc="-5" dirty="0">
                <a:latin typeface="Arial MT"/>
                <a:cs typeface="Arial MT"/>
              </a:rPr>
              <a:t> CONFINADOS.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5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Arial MT"/>
              <a:cs typeface="Arial MT"/>
            </a:endParaRPr>
          </a:p>
          <a:p>
            <a:pPr marL="210820" marR="587375" indent="-198120">
              <a:lnSpc>
                <a:spcPct val="156400"/>
              </a:lnSpc>
              <a:buFont typeface="Wingdings"/>
              <a:buChar char=""/>
              <a:tabLst>
                <a:tab pos="203200" algn="l"/>
              </a:tabLst>
            </a:pPr>
            <a:r>
              <a:rPr sz="1400" dirty="0">
                <a:latin typeface="Arial MT"/>
                <a:cs typeface="Arial MT"/>
              </a:rPr>
              <a:t>O </a:t>
            </a:r>
            <a:r>
              <a:rPr sz="1400" spc="-5" dirty="0">
                <a:latin typeface="Arial MT"/>
                <a:cs typeface="Arial MT"/>
              </a:rPr>
              <a:t>ISOLAMENTO </a:t>
            </a:r>
            <a:r>
              <a:rPr sz="1400" dirty="0">
                <a:latin typeface="Arial MT"/>
                <a:cs typeface="Arial MT"/>
              </a:rPr>
              <a:t>É </a:t>
            </a:r>
            <a:r>
              <a:rPr sz="1400" spc="-5" dirty="0">
                <a:latin typeface="Arial MT"/>
                <a:cs typeface="Arial MT"/>
              </a:rPr>
              <a:t>NECESSÁRIO </a:t>
            </a:r>
            <a:r>
              <a:rPr sz="1400" spc="-30" dirty="0">
                <a:latin typeface="Arial MT"/>
                <a:cs typeface="Arial MT"/>
              </a:rPr>
              <a:t>PARA 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EVITAR </a:t>
            </a:r>
            <a:r>
              <a:rPr sz="1400" spc="-5" dirty="0">
                <a:latin typeface="Arial MT"/>
                <a:cs typeface="Arial MT"/>
              </a:rPr>
              <a:t>QUE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PESSOAS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NÃO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AUTORIZADAS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</a:t>
            </a:r>
            <a:r>
              <a:rPr sz="1400" spc="-10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APROXIMEM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ESPAÇO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CONFINADO.</a:t>
            </a:r>
            <a:endParaRPr sz="14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440"/>
              </a:spcBef>
            </a:pPr>
            <a:r>
              <a:rPr sz="1300" b="1" spc="-5" dirty="0">
                <a:latin typeface="Arial"/>
                <a:cs typeface="Arial"/>
              </a:rPr>
              <a:t>próximo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3160" y="1078230"/>
            <a:ext cx="70091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MEDIDAS</a:t>
            </a:r>
            <a:r>
              <a:rPr spc="-5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dirty="0"/>
              <a:t>SEGURANÇA</a:t>
            </a:r>
            <a:r>
              <a:rPr spc="-70" dirty="0"/>
              <a:t> </a:t>
            </a:r>
            <a:r>
              <a:rPr dirty="0"/>
              <a:t>–</a:t>
            </a:r>
            <a:r>
              <a:rPr spc="-15" dirty="0"/>
              <a:t> </a:t>
            </a:r>
            <a:r>
              <a:rPr spc="-5" dirty="0"/>
              <a:t>SUPERVISOR</a:t>
            </a:r>
            <a:r>
              <a:rPr spc="5" dirty="0"/>
              <a:t> </a:t>
            </a:r>
            <a:r>
              <a:rPr dirty="0"/>
              <a:t>DE ENTRADA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7900" y="1341500"/>
            <a:ext cx="4106926" cy="45354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2742" y="1849374"/>
            <a:ext cx="4201795" cy="984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O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SUPERVISOR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DE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ENTRADA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DEVE: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Arial"/>
              <a:cs typeface="Arial"/>
            </a:endParaRPr>
          </a:p>
          <a:p>
            <a:pPr marL="203200" indent="-190500">
              <a:lnSpc>
                <a:spcPct val="100000"/>
              </a:lnSpc>
              <a:buSzPct val="87500"/>
              <a:buFont typeface="Wingdings"/>
              <a:buChar char=""/>
              <a:tabLst>
                <a:tab pos="203200" algn="l"/>
              </a:tabLst>
            </a:pPr>
            <a:r>
              <a:rPr sz="1600" spc="-5" dirty="0">
                <a:latin typeface="Arial MT"/>
                <a:cs typeface="Arial MT"/>
              </a:rPr>
              <a:t>a)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emitir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Permissão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Entrada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15" dirty="0">
                <a:latin typeface="Arial MT"/>
                <a:cs typeface="Arial MT"/>
              </a:rPr>
              <a:t>Trabalho</a:t>
            </a:r>
            <a:endParaRPr sz="1600">
              <a:latin typeface="Arial MT"/>
              <a:cs typeface="Arial MT"/>
            </a:endParaRPr>
          </a:p>
          <a:p>
            <a:pPr marL="182880">
              <a:lnSpc>
                <a:spcPct val="100000"/>
              </a:lnSpc>
            </a:pPr>
            <a:r>
              <a:rPr sz="1600" spc="-5" dirty="0">
                <a:latin typeface="Arial MT"/>
                <a:cs typeface="Arial MT"/>
              </a:rPr>
              <a:t>-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PET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antes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 início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atividades;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742" y="3052063"/>
            <a:ext cx="41148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2880" marR="5080" indent="-170815">
              <a:lnSpc>
                <a:spcPct val="100000"/>
              </a:lnSpc>
              <a:spcBef>
                <a:spcPts val="95"/>
              </a:spcBef>
              <a:buSzPct val="93750"/>
              <a:buFont typeface="Wingdings"/>
              <a:buChar char=""/>
              <a:tabLst>
                <a:tab pos="174625" algn="l"/>
              </a:tabLst>
            </a:pPr>
            <a:r>
              <a:rPr sz="1600" spc="-5" dirty="0">
                <a:latin typeface="Arial MT"/>
                <a:cs typeface="Arial MT"/>
              </a:rPr>
              <a:t>b)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executar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testes,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conferir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os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equipamentos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procedimentos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contidos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742" y="3417519"/>
            <a:ext cx="38576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 MT"/>
                <a:cs typeface="Arial MT"/>
              </a:rPr>
              <a:t>na</a:t>
            </a:r>
            <a:endParaRPr sz="1600">
              <a:latin typeface="Arial MT"/>
              <a:cs typeface="Arial MT"/>
            </a:endParaRPr>
          </a:p>
          <a:p>
            <a:pPr marL="18288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 MT"/>
                <a:cs typeface="Arial MT"/>
              </a:rPr>
              <a:t>Permissão de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Entrada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15" dirty="0">
                <a:latin typeface="Arial MT"/>
                <a:cs typeface="Arial MT"/>
              </a:rPr>
              <a:t>Trabalho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-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PET;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742" y="4149597"/>
            <a:ext cx="418401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2880" marR="5080" indent="-170815">
              <a:lnSpc>
                <a:spcPct val="100000"/>
              </a:lnSpc>
              <a:spcBef>
                <a:spcPts val="95"/>
              </a:spcBef>
              <a:buSzPct val="93750"/>
              <a:buFont typeface="Wingdings"/>
              <a:buChar char=""/>
              <a:tabLst>
                <a:tab pos="174625" algn="l"/>
              </a:tabLst>
            </a:pPr>
            <a:r>
              <a:rPr sz="1600" spc="-5" dirty="0">
                <a:latin typeface="Arial MT"/>
                <a:cs typeface="Arial MT"/>
              </a:rPr>
              <a:t>c)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assegurar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serviços de emergência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salvamento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estejam disponíveis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 que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os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meios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para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acioná-los estejam operantes;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"/>
            </a:pPr>
            <a:endParaRPr sz="1650">
              <a:latin typeface="Arial MT"/>
              <a:cs typeface="Arial MT"/>
            </a:endParaRPr>
          </a:p>
          <a:p>
            <a:pPr marL="173990" indent="-161925">
              <a:lnSpc>
                <a:spcPct val="100000"/>
              </a:lnSpc>
              <a:buSzPct val="93750"/>
              <a:buFont typeface="Wingdings"/>
              <a:buChar char=""/>
              <a:tabLst>
                <a:tab pos="174625" algn="l"/>
              </a:tabLst>
            </a:pPr>
            <a:r>
              <a:rPr sz="1600" spc="-5" dirty="0">
                <a:latin typeface="Arial MT"/>
                <a:cs typeface="Arial MT"/>
              </a:rPr>
              <a:t>d)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cancelar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procedimentos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entrada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endParaRPr sz="1600">
              <a:latin typeface="Arial MT"/>
              <a:cs typeface="Arial MT"/>
            </a:endParaRPr>
          </a:p>
          <a:p>
            <a:pPr marL="182880">
              <a:lnSpc>
                <a:spcPct val="100000"/>
              </a:lnSpc>
            </a:pPr>
            <a:r>
              <a:rPr sz="1600" spc="-5" dirty="0">
                <a:latin typeface="Arial MT"/>
                <a:cs typeface="Arial MT"/>
              </a:rPr>
              <a:t>trabalho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quando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necessário;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2742" y="5856833"/>
            <a:ext cx="42030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9705" marR="5080" indent="-167640">
              <a:lnSpc>
                <a:spcPct val="100000"/>
              </a:lnSpc>
              <a:spcBef>
                <a:spcPts val="95"/>
              </a:spcBef>
              <a:buSzPct val="93750"/>
              <a:buFont typeface="Wingdings"/>
              <a:buChar char=""/>
              <a:tabLst>
                <a:tab pos="174625" algn="l"/>
              </a:tabLst>
            </a:pPr>
            <a:r>
              <a:rPr sz="1600" spc="-5" dirty="0">
                <a:latin typeface="Arial MT"/>
                <a:cs typeface="Arial MT"/>
              </a:rPr>
              <a:t>e)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encerrar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 Permissão de Entrada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5" dirty="0">
                <a:latin typeface="Arial MT"/>
                <a:cs typeface="Arial MT"/>
              </a:rPr>
              <a:t>Trabalho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PET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-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após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término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serviços.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40650" y="5953125"/>
            <a:ext cx="1403350" cy="490855"/>
          </a:xfrm>
          <a:custGeom>
            <a:avLst/>
            <a:gdLst/>
            <a:ahLst/>
            <a:cxnLst/>
            <a:rect l="l" t="t" r="r" b="b"/>
            <a:pathLst>
              <a:path w="1403350" h="490854">
                <a:moveTo>
                  <a:pt x="1052449" y="0"/>
                </a:moveTo>
                <a:lnTo>
                  <a:pt x="1052449" y="122631"/>
                </a:lnTo>
                <a:lnTo>
                  <a:pt x="0" y="122631"/>
                </a:lnTo>
                <a:lnTo>
                  <a:pt x="0" y="367906"/>
                </a:lnTo>
                <a:lnTo>
                  <a:pt x="1052449" y="367906"/>
                </a:lnTo>
                <a:lnTo>
                  <a:pt x="1052449" y="490537"/>
                </a:lnTo>
                <a:lnTo>
                  <a:pt x="1403350" y="245275"/>
                </a:lnTo>
                <a:lnTo>
                  <a:pt x="1052449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017509" y="6083300"/>
            <a:ext cx="67500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Arial"/>
                <a:cs typeface="Arial"/>
              </a:rPr>
              <a:t>próximo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112" y="260413"/>
            <a:ext cx="8243951" cy="85426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528193"/>
            <a:ext cx="9144000" cy="32980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4085" y="2368300"/>
            <a:ext cx="3173100" cy="338301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63472" y="926439"/>
            <a:ext cx="67405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01470">
              <a:lnSpc>
                <a:spcPct val="150000"/>
              </a:lnSpc>
              <a:spcBef>
                <a:spcPts val="100"/>
              </a:spcBef>
            </a:pPr>
            <a:r>
              <a:rPr dirty="0"/>
              <a:t>MEDIDAS DE SEGURANÇA – </a:t>
            </a:r>
            <a:r>
              <a:rPr spc="5" dirty="0"/>
              <a:t> </a:t>
            </a:r>
            <a:r>
              <a:rPr dirty="0"/>
              <a:t>DESL</a:t>
            </a:r>
            <a:r>
              <a:rPr spc="-10" dirty="0"/>
              <a:t>I</a:t>
            </a:r>
            <a:r>
              <a:rPr dirty="0"/>
              <a:t>GAMEN</a:t>
            </a:r>
            <a:r>
              <a:rPr spc="-35" dirty="0"/>
              <a:t>T</a:t>
            </a:r>
            <a:r>
              <a:rPr dirty="0"/>
              <a:t>O</a:t>
            </a:r>
            <a:r>
              <a:rPr spc="-15" dirty="0"/>
              <a:t> </a:t>
            </a:r>
            <a:r>
              <a:rPr dirty="0"/>
              <a:t>DE </a:t>
            </a:r>
            <a:r>
              <a:rPr spc="-10" dirty="0"/>
              <a:t>E</a:t>
            </a:r>
            <a:r>
              <a:rPr dirty="0"/>
              <a:t>NERGIA,</a:t>
            </a:r>
            <a:r>
              <a:rPr spc="-25" dirty="0"/>
              <a:t> </a:t>
            </a:r>
            <a:r>
              <a:rPr dirty="0"/>
              <a:t>TR</a:t>
            </a:r>
            <a:r>
              <a:rPr spc="-135" dirty="0"/>
              <a:t>A</a:t>
            </a:r>
            <a:r>
              <a:rPr spc="-150" dirty="0"/>
              <a:t>V</a:t>
            </a:r>
            <a:r>
              <a:rPr dirty="0"/>
              <a:t>A</a:t>
            </a:r>
            <a:r>
              <a:rPr spc="-85" dirty="0"/>
              <a:t> </a:t>
            </a:r>
            <a:r>
              <a:rPr dirty="0"/>
              <a:t>E</a:t>
            </a:r>
            <a:r>
              <a:rPr spc="-10" dirty="0"/>
              <a:t> </a:t>
            </a:r>
            <a:r>
              <a:rPr dirty="0"/>
              <a:t>S</a:t>
            </a:r>
            <a:r>
              <a:rPr spc="-10" dirty="0"/>
              <a:t>I</a:t>
            </a:r>
            <a:r>
              <a:rPr dirty="0"/>
              <a:t>N</a:t>
            </a:r>
            <a:r>
              <a:rPr spc="5" dirty="0"/>
              <a:t>A</a:t>
            </a:r>
            <a:r>
              <a:rPr dirty="0"/>
              <a:t>LIZAÇ</a:t>
            </a:r>
            <a:r>
              <a:rPr spc="5" dirty="0"/>
              <a:t>Ã</a:t>
            </a:r>
            <a:r>
              <a:rPr dirty="0"/>
              <a:t>O</a:t>
            </a:r>
          </a:p>
        </p:txBody>
      </p:sp>
      <p:sp>
        <p:nvSpPr>
          <p:cNvPr id="6" name="object 6"/>
          <p:cNvSpPr/>
          <p:nvPr/>
        </p:nvSpPr>
        <p:spPr>
          <a:xfrm>
            <a:off x="7740650" y="6062662"/>
            <a:ext cx="1403350" cy="490855"/>
          </a:xfrm>
          <a:custGeom>
            <a:avLst/>
            <a:gdLst/>
            <a:ahLst/>
            <a:cxnLst/>
            <a:rect l="l" t="t" r="r" b="b"/>
            <a:pathLst>
              <a:path w="1403350" h="490854">
                <a:moveTo>
                  <a:pt x="1052576" y="0"/>
                </a:moveTo>
                <a:lnTo>
                  <a:pt x="1052576" y="122631"/>
                </a:lnTo>
                <a:lnTo>
                  <a:pt x="0" y="122631"/>
                </a:lnTo>
                <a:lnTo>
                  <a:pt x="0" y="367906"/>
                </a:lnTo>
                <a:lnTo>
                  <a:pt x="1052576" y="367906"/>
                </a:lnTo>
                <a:lnTo>
                  <a:pt x="1052576" y="490537"/>
                </a:lnTo>
                <a:lnTo>
                  <a:pt x="1403350" y="245275"/>
                </a:lnTo>
                <a:lnTo>
                  <a:pt x="1052576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51297" y="2237359"/>
            <a:ext cx="3641090" cy="417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34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SUPERVISOR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ENTRADA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DEVE:</a:t>
            </a:r>
            <a:endParaRPr sz="1200">
              <a:latin typeface="Arial"/>
              <a:cs typeface="Arial"/>
            </a:endParaRPr>
          </a:p>
          <a:p>
            <a:pPr marL="18415" marR="628015" indent="373380">
              <a:lnSpc>
                <a:spcPct val="219200"/>
              </a:lnSpc>
              <a:spcBef>
                <a:spcPts val="1160"/>
              </a:spcBef>
              <a:buFont typeface="Wingdings"/>
              <a:buChar char=""/>
              <a:tabLst>
                <a:tab pos="555625" algn="l"/>
              </a:tabLst>
            </a:pPr>
            <a:r>
              <a:rPr sz="1200" dirty="0">
                <a:latin typeface="Arial MT"/>
                <a:cs typeface="Arial MT"/>
              </a:rPr>
              <a:t>DES</a:t>
            </a:r>
            <a:r>
              <a:rPr sz="1200" spc="-5" dirty="0">
                <a:latin typeface="Arial MT"/>
                <a:cs typeface="Arial MT"/>
              </a:rPr>
              <a:t>L</a:t>
            </a:r>
            <a:r>
              <a:rPr sz="1200" dirty="0">
                <a:latin typeface="Arial MT"/>
                <a:cs typeface="Arial MT"/>
              </a:rPr>
              <a:t>IGA</a:t>
            </a:r>
            <a:r>
              <a:rPr sz="1200" spc="-5" dirty="0">
                <a:latin typeface="Arial MT"/>
                <a:cs typeface="Arial MT"/>
              </a:rPr>
              <a:t>R</a:t>
            </a:r>
            <a:r>
              <a:rPr sz="1200" spc="-8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ENERGIA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L</a:t>
            </a:r>
            <a:r>
              <a:rPr sz="1200" dirty="0">
                <a:latin typeface="Arial MT"/>
                <a:cs typeface="Arial MT"/>
              </a:rPr>
              <a:t>É</a:t>
            </a:r>
            <a:r>
              <a:rPr sz="1200" spc="5" dirty="0">
                <a:latin typeface="Arial MT"/>
                <a:cs typeface="Arial MT"/>
              </a:rPr>
              <a:t>T</a:t>
            </a:r>
            <a:r>
              <a:rPr sz="1200" dirty="0">
                <a:latin typeface="Arial MT"/>
                <a:cs typeface="Arial MT"/>
              </a:rPr>
              <a:t>RICA,  </a:t>
            </a:r>
            <a:r>
              <a:rPr sz="1200" spc="-5" dirty="0">
                <a:latin typeface="Arial MT"/>
                <a:cs typeface="Arial MT"/>
              </a:rPr>
              <a:t>TRANCAR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COM </a:t>
            </a:r>
            <a:r>
              <a:rPr sz="1200" spc="-20" dirty="0">
                <a:latin typeface="Arial MT"/>
                <a:cs typeface="Arial MT"/>
              </a:rPr>
              <a:t>CHAVE </a:t>
            </a:r>
            <a:r>
              <a:rPr sz="1200" dirty="0">
                <a:latin typeface="Arial MT"/>
                <a:cs typeface="Arial MT"/>
              </a:rPr>
              <a:t>OU</a:t>
            </a:r>
            <a:r>
              <a:rPr sz="1200" spc="-5" dirty="0">
                <a:latin typeface="Arial MT"/>
                <a:cs typeface="Arial MT"/>
              </a:rPr>
              <a:t> CADEADO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</a:t>
            </a:r>
            <a:endParaRPr sz="1200">
              <a:latin typeface="Arial MT"/>
              <a:cs typeface="Arial MT"/>
            </a:endParaRPr>
          </a:p>
          <a:p>
            <a:pPr marL="12700" marR="659765" indent="7620">
              <a:lnSpc>
                <a:spcPct val="250000"/>
              </a:lnSpc>
              <a:spcBef>
                <a:spcPts val="5"/>
              </a:spcBef>
            </a:pPr>
            <a:r>
              <a:rPr sz="1200" dirty="0">
                <a:latin typeface="Arial MT"/>
                <a:cs typeface="Arial MT"/>
              </a:rPr>
              <a:t>SINALIZAR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QUADROS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ELÉTRICOS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PARA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EVI</a:t>
            </a:r>
            <a:r>
              <a:rPr sz="1200" spc="-75" dirty="0">
                <a:latin typeface="Arial MT"/>
                <a:cs typeface="Arial MT"/>
              </a:rPr>
              <a:t>T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R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</a:t>
            </a:r>
            <a:r>
              <a:rPr sz="1200" dirty="0">
                <a:latin typeface="Arial MT"/>
                <a:cs typeface="Arial MT"/>
              </a:rPr>
              <a:t>OVIMEN</a:t>
            </a:r>
            <a:r>
              <a:rPr sz="1200" spc="-75" dirty="0">
                <a:latin typeface="Arial MT"/>
                <a:cs typeface="Arial MT"/>
              </a:rPr>
              <a:t>T</a:t>
            </a:r>
            <a:r>
              <a:rPr sz="1200" dirty="0">
                <a:latin typeface="Arial MT"/>
                <a:cs typeface="Arial MT"/>
              </a:rPr>
              <a:t>AÇÃO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ACIDEN</a:t>
            </a:r>
            <a:r>
              <a:rPr sz="1200" spc="-75" dirty="0">
                <a:latin typeface="Arial MT"/>
                <a:cs typeface="Arial MT"/>
              </a:rPr>
              <a:t>T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L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  MÁQUINAS </a:t>
            </a:r>
            <a:r>
              <a:rPr sz="1200" dirty="0">
                <a:latin typeface="Arial MT"/>
                <a:cs typeface="Arial MT"/>
              </a:rPr>
              <a:t>OU </a:t>
            </a:r>
            <a:r>
              <a:rPr sz="1200" spc="-5" dirty="0">
                <a:latin typeface="Arial MT"/>
                <a:cs typeface="Arial MT"/>
              </a:rPr>
              <a:t>CHOQUES </a:t>
            </a:r>
            <a:r>
              <a:rPr sz="1200" dirty="0">
                <a:latin typeface="Arial MT"/>
                <a:cs typeface="Arial MT"/>
              </a:rPr>
              <a:t>ELÉTRICOS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QUANDO </a:t>
            </a:r>
            <a:r>
              <a:rPr sz="1200" dirty="0">
                <a:latin typeface="Arial MT"/>
                <a:cs typeface="Arial MT"/>
              </a:rPr>
              <a:t>O TRABALHADOR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AUTORIZADO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ESTIVER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NO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INTERIOR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DO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ESPAÇO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CONFINADO.</a:t>
            </a:r>
            <a:endParaRPr sz="12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620"/>
              </a:spcBef>
            </a:pPr>
            <a:r>
              <a:rPr sz="1300" b="1" spc="-5" dirty="0">
                <a:latin typeface="Arial"/>
                <a:cs typeface="Arial"/>
              </a:rPr>
              <a:t>próximo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6062662"/>
            <a:ext cx="1403350" cy="490855"/>
          </a:xfrm>
          <a:custGeom>
            <a:avLst/>
            <a:gdLst/>
            <a:ahLst/>
            <a:cxnLst/>
            <a:rect l="l" t="t" r="r" b="b"/>
            <a:pathLst>
              <a:path w="1403350" h="490854">
                <a:moveTo>
                  <a:pt x="1052576" y="0"/>
                </a:moveTo>
                <a:lnTo>
                  <a:pt x="1052576" y="122631"/>
                </a:lnTo>
                <a:lnTo>
                  <a:pt x="0" y="122631"/>
                </a:lnTo>
                <a:lnTo>
                  <a:pt x="0" y="367906"/>
                </a:lnTo>
                <a:lnTo>
                  <a:pt x="1052576" y="367906"/>
                </a:lnTo>
                <a:lnTo>
                  <a:pt x="1052576" y="490537"/>
                </a:lnTo>
                <a:lnTo>
                  <a:pt x="1403350" y="245275"/>
                </a:lnTo>
                <a:lnTo>
                  <a:pt x="1052576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47341" y="933703"/>
            <a:ext cx="42976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MEDIDAS</a:t>
            </a:r>
            <a:r>
              <a:rPr spc="-1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SEGURANÇA</a:t>
            </a:r>
            <a:r>
              <a:rPr spc="-80" dirty="0"/>
              <a:t> </a:t>
            </a:r>
            <a:r>
              <a:rPr dirty="0"/>
              <a:t>–</a:t>
            </a:r>
            <a:r>
              <a:rPr spc="-25" dirty="0"/>
              <a:t> </a:t>
            </a:r>
            <a:r>
              <a:rPr dirty="0"/>
              <a:t>VIGIA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40" y="1439926"/>
            <a:ext cx="6436995" cy="459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4795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O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VIGIA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EVE: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Arial"/>
              <a:cs typeface="Arial"/>
            </a:endParaRPr>
          </a:p>
          <a:p>
            <a:pPr marL="12700" marR="61594">
              <a:lnSpc>
                <a:spcPct val="150000"/>
              </a:lnSpc>
              <a:spcBef>
                <a:spcPts val="5"/>
              </a:spcBef>
              <a:buFont typeface="Wingdings"/>
              <a:buChar char=""/>
              <a:tabLst>
                <a:tab pos="231140" algn="l"/>
              </a:tabLst>
            </a:pPr>
            <a:r>
              <a:rPr sz="1600" spc="-5" dirty="0">
                <a:latin typeface="Arial MT"/>
                <a:cs typeface="Arial MT"/>
              </a:rPr>
              <a:t>a)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manter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continuamente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contagem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precisa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número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trabalhadores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autorizados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no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espaço confinado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assegurar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todos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saiam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término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atividade;</a:t>
            </a:r>
            <a:endParaRPr sz="1600">
              <a:latin typeface="Arial MT"/>
              <a:cs typeface="Arial MT"/>
            </a:endParaRPr>
          </a:p>
          <a:p>
            <a:pPr marL="173990" indent="-161925">
              <a:lnSpc>
                <a:spcPct val="100000"/>
              </a:lnSpc>
              <a:spcBef>
                <a:spcPts val="1055"/>
              </a:spcBef>
              <a:buFont typeface="Wingdings"/>
              <a:buChar char=""/>
              <a:tabLst>
                <a:tab pos="174625" algn="l"/>
              </a:tabLst>
            </a:pPr>
            <a:r>
              <a:rPr sz="1600" spc="-5" dirty="0">
                <a:latin typeface="Arial MT"/>
                <a:cs typeface="Arial MT"/>
              </a:rPr>
              <a:t>b)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permanecer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fora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espaço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confinado,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junto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à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entrada,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em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contato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5" dirty="0">
                <a:latin typeface="Arial MT"/>
                <a:cs typeface="Arial MT"/>
              </a:rPr>
              <a:t>permanente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com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trabalhadores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autorizados;</a:t>
            </a:r>
            <a:endParaRPr sz="1600">
              <a:latin typeface="Arial MT"/>
              <a:cs typeface="Arial MT"/>
            </a:endParaRPr>
          </a:p>
          <a:p>
            <a:pPr marL="12700" marR="226695">
              <a:lnSpc>
                <a:spcPct val="150000"/>
              </a:lnSpc>
              <a:spcBef>
                <a:spcPts val="95"/>
              </a:spcBef>
              <a:buFont typeface="Wingdings"/>
              <a:buChar char=""/>
              <a:tabLst>
                <a:tab pos="174625" algn="l"/>
              </a:tabLst>
            </a:pPr>
            <a:r>
              <a:rPr sz="1600" spc="-5" dirty="0">
                <a:latin typeface="Arial MT"/>
                <a:cs typeface="Arial MT"/>
              </a:rPr>
              <a:t>c)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adotar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procedimentos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emergência,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acionando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equipe de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salvamento, pública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ou privada,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quando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necessário;</a:t>
            </a:r>
            <a:endParaRPr sz="1600">
              <a:latin typeface="Arial MT"/>
              <a:cs typeface="Arial MT"/>
            </a:endParaRPr>
          </a:p>
          <a:p>
            <a:pPr marL="173990" indent="-161925">
              <a:lnSpc>
                <a:spcPct val="100000"/>
              </a:lnSpc>
              <a:spcBef>
                <a:spcPts val="1060"/>
              </a:spcBef>
              <a:buFont typeface="Wingdings"/>
              <a:buChar char=""/>
              <a:tabLst>
                <a:tab pos="174625" algn="l"/>
              </a:tabLst>
            </a:pPr>
            <a:r>
              <a:rPr sz="1600" spc="-5" dirty="0">
                <a:latin typeface="Arial MT"/>
                <a:cs typeface="Arial MT"/>
              </a:rPr>
              <a:t>d)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operar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movimentadores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pessoas; e</a:t>
            </a:r>
            <a:endParaRPr sz="1600">
              <a:latin typeface="Arial MT"/>
              <a:cs typeface="Arial MT"/>
            </a:endParaRPr>
          </a:p>
          <a:p>
            <a:pPr marL="12700" marR="57150">
              <a:lnSpc>
                <a:spcPct val="150000"/>
              </a:lnSpc>
              <a:spcBef>
                <a:spcPts val="95"/>
              </a:spcBef>
              <a:buFont typeface="Wingdings"/>
              <a:buChar char=""/>
              <a:tabLst>
                <a:tab pos="174625" algn="l"/>
              </a:tabLst>
            </a:pPr>
            <a:r>
              <a:rPr sz="1600" spc="-5" dirty="0">
                <a:latin typeface="Arial MT"/>
                <a:cs typeface="Arial MT"/>
              </a:rPr>
              <a:t>e)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ordenar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abandono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espaço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confinado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sempre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reconhecer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algum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sinal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alarme,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perigo,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sintoma,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queixa,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condição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proibida,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acidente,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situação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não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prevista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ou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quando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não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puder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desempenhar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6136335"/>
            <a:ext cx="56749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efetivamente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suas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tarefas,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nem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ser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substituído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por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outro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Vigia.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1610" y="2438400"/>
            <a:ext cx="2229118" cy="286236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017509" y="6192723"/>
            <a:ext cx="67500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Arial"/>
                <a:cs typeface="Arial"/>
              </a:rPr>
              <a:t>próximo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112" y="260413"/>
            <a:ext cx="8243951" cy="85426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069975"/>
            <a:ext cx="9144000" cy="5788025"/>
            <a:chOff x="0" y="1069975"/>
            <a:chExt cx="9144000" cy="57880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28193"/>
              <a:ext cx="9144000" cy="32980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07962" y="1069974"/>
              <a:ext cx="8649335" cy="5516880"/>
            </a:xfrm>
            <a:custGeom>
              <a:avLst/>
              <a:gdLst/>
              <a:ahLst/>
              <a:cxnLst/>
              <a:rect l="l" t="t" r="r" b="b"/>
              <a:pathLst>
                <a:path w="8649335" h="5516880">
                  <a:moveTo>
                    <a:pt x="577850" y="4363212"/>
                  </a:moveTo>
                  <a:lnTo>
                    <a:pt x="356908" y="3929126"/>
                  </a:lnTo>
                  <a:lnTo>
                    <a:pt x="356908" y="4209288"/>
                  </a:lnTo>
                  <a:lnTo>
                    <a:pt x="0" y="4209288"/>
                  </a:lnTo>
                  <a:lnTo>
                    <a:pt x="0" y="4517263"/>
                  </a:lnTo>
                  <a:lnTo>
                    <a:pt x="356908" y="4517263"/>
                  </a:lnTo>
                  <a:lnTo>
                    <a:pt x="356908" y="4648200"/>
                  </a:lnTo>
                  <a:lnTo>
                    <a:pt x="356908" y="4797425"/>
                  </a:lnTo>
                  <a:lnTo>
                    <a:pt x="356908" y="4928374"/>
                  </a:lnTo>
                  <a:lnTo>
                    <a:pt x="0" y="4928374"/>
                  </a:lnTo>
                  <a:lnTo>
                    <a:pt x="0" y="5236388"/>
                  </a:lnTo>
                  <a:lnTo>
                    <a:pt x="356908" y="5236388"/>
                  </a:lnTo>
                  <a:lnTo>
                    <a:pt x="356908" y="5516562"/>
                  </a:lnTo>
                  <a:lnTo>
                    <a:pt x="577850" y="5082387"/>
                  </a:lnTo>
                  <a:lnTo>
                    <a:pt x="394868" y="4722812"/>
                  </a:lnTo>
                  <a:lnTo>
                    <a:pt x="577850" y="4363212"/>
                  </a:lnTo>
                  <a:close/>
                </a:path>
                <a:path w="8649335" h="5516880">
                  <a:moveTo>
                    <a:pt x="577850" y="1727962"/>
                  </a:moveTo>
                  <a:lnTo>
                    <a:pt x="356908" y="1293876"/>
                  </a:lnTo>
                  <a:lnTo>
                    <a:pt x="356908" y="1574038"/>
                  </a:lnTo>
                  <a:lnTo>
                    <a:pt x="0" y="1574038"/>
                  </a:lnTo>
                  <a:lnTo>
                    <a:pt x="0" y="1882013"/>
                  </a:lnTo>
                  <a:lnTo>
                    <a:pt x="356908" y="1882013"/>
                  </a:lnTo>
                  <a:lnTo>
                    <a:pt x="356908" y="1943100"/>
                  </a:lnTo>
                  <a:lnTo>
                    <a:pt x="356908" y="2162175"/>
                  </a:lnTo>
                  <a:lnTo>
                    <a:pt x="356908" y="2223262"/>
                  </a:lnTo>
                  <a:lnTo>
                    <a:pt x="0" y="2223262"/>
                  </a:lnTo>
                  <a:lnTo>
                    <a:pt x="0" y="2531237"/>
                  </a:lnTo>
                  <a:lnTo>
                    <a:pt x="356908" y="2531237"/>
                  </a:lnTo>
                  <a:lnTo>
                    <a:pt x="356908" y="2590800"/>
                  </a:lnTo>
                  <a:lnTo>
                    <a:pt x="356908" y="2811526"/>
                  </a:lnTo>
                  <a:lnTo>
                    <a:pt x="356908" y="2870962"/>
                  </a:lnTo>
                  <a:lnTo>
                    <a:pt x="0" y="2870962"/>
                  </a:lnTo>
                  <a:lnTo>
                    <a:pt x="0" y="3178937"/>
                  </a:lnTo>
                  <a:lnTo>
                    <a:pt x="356908" y="3178937"/>
                  </a:lnTo>
                  <a:lnTo>
                    <a:pt x="356908" y="3459099"/>
                  </a:lnTo>
                  <a:lnTo>
                    <a:pt x="577850" y="3025013"/>
                  </a:lnTo>
                  <a:lnTo>
                    <a:pt x="413054" y="2701163"/>
                  </a:lnTo>
                  <a:lnTo>
                    <a:pt x="577850" y="2377313"/>
                  </a:lnTo>
                  <a:lnTo>
                    <a:pt x="412635" y="2052637"/>
                  </a:lnTo>
                  <a:lnTo>
                    <a:pt x="577850" y="1727962"/>
                  </a:lnTo>
                  <a:close/>
                </a:path>
                <a:path w="8649335" h="5516880">
                  <a:moveTo>
                    <a:pt x="577850" y="432562"/>
                  </a:moveTo>
                  <a:lnTo>
                    <a:pt x="356577" y="0"/>
                  </a:lnTo>
                  <a:lnTo>
                    <a:pt x="356577" y="278892"/>
                  </a:lnTo>
                  <a:lnTo>
                    <a:pt x="0" y="278892"/>
                  </a:lnTo>
                  <a:lnTo>
                    <a:pt x="0" y="586359"/>
                  </a:lnTo>
                  <a:lnTo>
                    <a:pt x="356577" y="586359"/>
                  </a:lnTo>
                  <a:lnTo>
                    <a:pt x="356577" y="865251"/>
                  </a:lnTo>
                  <a:lnTo>
                    <a:pt x="577850" y="432562"/>
                  </a:lnTo>
                  <a:close/>
                </a:path>
                <a:path w="8649335" h="5516880">
                  <a:moveTo>
                    <a:pt x="8648763" y="5196687"/>
                  </a:moveTo>
                  <a:lnTo>
                    <a:pt x="8189912" y="4951412"/>
                  </a:lnTo>
                  <a:lnTo>
                    <a:pt x="8189912" y="5074043"/>
                  </a:lnTo>
                  <a:lnTo>
                    <a:pt x="6813613" y="5074043"/>
                  </a:lnTo>
                  <a:lnTo>
                    <a:pt x="6813613" y="5319319"/>
                  </a:lnTo>
                  <a:lnTo>
                    <a:pt x="8189912" y="5319319"/>
                  </a:lnTo>
                  <a:lnTo>
                    <a:pt x="8189912" y="5441950"/>
                  </a:lnTo>
                  <a:lnTo>
                    <a:pt x="8648763" y="5196687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23897" y="452754"/>
            <a:ext cx="10515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Índice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864819" y="5963818"/>
            <a:ext cx="5257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Quando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você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pode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entrar </a:t>
            </a:r>
            <a:r>
              <a:rPr sz="1800" b="1" spc="-10" dirty="0">
                <a:latin typeface="Arial"/>
                <a:cs typeface="Arial"/>
              </a:rPr>
              <a:t>em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Espaço</a:t>
            </a:r>
            <a:r>
              <a:rPr sz="1800" b="1" dirty="0">
                <a:latin typeface="Arial"/>
                <a:cs typeface="Arial"/>
              </a:rPr>
              <a:t> Confinado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27138" y="6151575"/>
            <a:ext cx="99631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Arial"/>
                <a:cs typeface="Arial"/>
              </a:rPr>
              <a:t>continuação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7962" y="1717674"/>
            <a:ext cx="584200" cy="3435350"/>
          </a:xfrm>
          <a:custGeom>
            <a:avLst/>
            <a:gdLst/>
            <a:ahLst/>
            <a:cxnLst/>
            <a:rect l="l" t="t" r="r" b="b"/>
            <a:pathLst>
              <a:path w="584200" h="3435350">
                <a:moveTo>
                  <a:pt x="577850" y="432562"/>
                </a:moveTo>
                <a:lnTo>
                  <a:pt x="356577" y="0"/>
                </a:lnTo>
                <a:lnTo>
                  <a:pt x="356577" y="278892"/>
                </a:lnTo>
                <a:lnTo>
                  <a:pt x="0" y="278892"/>
                </a:lnTo>
                <a:lnTo>
                  <a:pt x="0" y="586359"/>
                </a:lnTo>
                <a:lnTo>
                  <a:pt x="356577" y="586359"/>
                </a:lnTo>
                <a:lnTo>
                  <a:pt x="356577" y="865251"/>
                </a:lnTo>
                <a:lnTo>
                  <a:pt x="577850" y="432562"/>
                </a:lnTo>
                <a:close/>
              </a:path>
              <a:path w="584200" h="3435350">
                <a:moveTo>
                  <a:pt x="584200" y="3001137"/>
                </a:moveTo>
                <a:lnTo>
                  <a:pt x="363258" y="2567051"/>
                </a:lnTo>
                <a:lnTo>
                  <a:pt x="363258" y="2847213"/>
                </a:lnTo>
                <a:lnTo>
                  <a:pt x="6350" y="2847213"/>
                </a:lnTo>
                <a:lnTo>
                  <a:pt x="6350" y="3155188"/>
                </a:lnTo>
                <a:lnTo>
                  <a:pt x="363258" y="3155188"/>
                </a:lnTo>
                <a:lnTo>
                  <a:pt x="363258" y="3435350"/>
                </a:lnTo>
                <a:lnTo>
                  <a:pt x="584200" y="3001137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36142" y="1384553"/>
            <a:ext cx="5716270" cy="4229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que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é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um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Espaço </a:t>
            </a:r>
            <a:r>
              <a:rPr sz="1800" b="1" dirty="0">
                <a:latin typeface="Arial"/>
                <a:cs typeface="Arial"/>
              </a:rPr>
              <a:t>Confinado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Arial"/>
              <a:cs typeface="Arial"/>
            </a:endParaRPr>
          </a:p>
          <a:p>
            <a:pPr marL="8382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Medidas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preliminares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Onde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é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encontrado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5" dirty="0">
                <a:latin typeface="Arial"/>
                <a:cs typeface="Arial"/>
              </a:rPr>
              <a:t> Espaço </a:t>
            </a:r>
            <a:r>
              <a:rPr sz="1800" b="1" dirty="0">
                <a:latin typeface="Arial"/>
                <a:cs typeface="Arial"/>
              </a:rPr>
              <a:t>Confinado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b="1" spc="-10" dirty="0">
                <a:latin typeface="Arial"/>
                <a:cs typeface="Arial"/>
              </a:rPr>
              <a:t>Tipos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 </a:t>
            </a:r>
            <a:r>
              <a:rPr sz="1800" b="1" spc="-15" dirty="0">
                <a:latin typeface="Arial"/>
                <a:cs typeface="Arial"/>
              </a:rPr>
              <a:t>Trabalho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em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Espaço</a:t>
            </a:r>
            <a:r>
              <a:rPr sz="1800" b="1" dirty="0">
                <a:latin typeface="Arial"/>
                <a:cs typeface="Arial"/>
              </a:rPr>
              <a:t> Confinado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Riscos </a:t>
            </a:r>
            <a:r>
              <a:rPr sz="1800" b="1" dirty="0">
                <a:latin typeface="Arial"/>
                <a:cs typeface="Arial"/>
              </a:rPr>
              <a:t>quando </a:t>
            </a:r>
            <a:r>
              <a:rPr sz="1800" b="1" spc="-10" dirty="0">
                <a:latin typeface="Arial"/>
                <a:cs typeface="Arial"/>
              </a:rPr>
              <a:t>se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trabalha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em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Espaço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Confinado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5630"/>
              </a:lnSpc>
              <a:spcBef>
                <a:spcPts val="415"/>
              </a:spcBef>
            </a:pPr>
            <a:r>
              <a:rPr sz="1800" b="1" spc="-5" dirty="0">
                <a:latin typeface="Arial"/>
                <a:cs typeface="Arial"/>
              </a:rPr>
              <a:t>Como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evitar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acidentes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em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Espaço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Confinado 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Preparativos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para entrada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em</a:t>
            </a:r>
            <a:r>
              <a:rPr sz="1800" b="1" dirty="0">
                <a:latin typeface="Arial"/>
                <a:cs typeface="Arial"/>
              </a:rPr>
              <a:t> um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Espaço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Confinado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6062662"/>
            <a:ext cx="1403350" cy="490855"/>
          </a:xfrm>
          <a:custGeom>
            <a:avLst/>
            <a:gdLst/>
            <a:ahLst/>
            <a:cxnLst/>
            <a:rect l="l" t="t" r="r" b="b"/>
            <a:pathLst>
              <a:path w="1403350" h="490854">
                <a:moveTo>
                  <a:pt x="1052576" y="0"/>
                </a:moveTo>
                <a:lnTo>
                  <a:pt x="1052576" y="122631"/>
                </a:lnTo>
                <a:lnTo>
                  <a:pt x="0" y="122631"/>
                </a:lnTo>
                <a:lnTo>
                  <a:pt x="0" y="367906"/>
                </a:lnTo>
                <a:lnTo>
                  <a:pt x="1052576" y="367906"/>
                </a:lnTo>
                <a:lnTo>
                  <a:pt x="1052576" y="490537"/>
                </a:lnTo>
                <a:lnTo>
                  <a:pt x="1403350" y="245275"/>
                </a:lnTo>
                <a:lnTo>
                  <a:pt x="1052576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7552" y="933703"/>
            <a:ext cx="54762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MEDIDAS</a:t>
            </a:r>
            <a:r>
              <a:rPr spc="-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SEGURANÇA</a:t>
            </a:r>
            <a:r>
              <a:rPr spc="-75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dirty="0"/>
              <a:t>TESTES DO</a:t>
            </a:r>
            <a:r>
              <a:rPr spc="-90" dirty="0"/>
              <a:t> </a:t>
            </a:r>
            <a:r>
              <a:rPr dirty="0"/>
              <a:t>AR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1114" y="1817877"/>
            <a:ext cx="4325620" cy="2907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03200" algn="l"/>
              </a:tabLst>
            </a:pPr>
            <a:r>
              <a:rPr sz="1400" dirty="0">
                <a:latin typeface="Arial MT"/>
                <a:cs typeface="Arial MT"/>
              </a:rPr>
              <a:t>OS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TESTES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DO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AR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INTERNO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SÃO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MEDIÇÕES</a:t>
            </a:r>
            <a:endParaRPr sz="1400">
              <a:latin typeface="Arial MT"/>
              <a:cs typeface="Arial MT"/>
            </a:endParaRPr>
          </a:p>
          <a:p>
            <a:pPr marL="210185" marR="43180">
              <a:lnSpc>
                <a:spcPts val="3360"/>
              </a:lnSpc>
              <a:spcBef>
                <a:spcPts val="390"/>
              </a:spcBef>
            </a:pPr>
            <a:r>
              <a:rPr sz="1400" spc="-110" dirty="0">
                <a:latin typeface="Arial MT"/>
                <a:cs typeface="Arial MT"/>
              </a:rPr>
              <a:t>P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R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VE</a:t>
            </a:r>
            <a:r>
              <a:rPr sz="1400" spc="-10" dirty="0">
                <a:latin typeface="Arial MT"/>
                <a:cs typeface="Arial MT"/>
              </a:rPr>
              <a:t>R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10" dirty="0">
                <a:latin typeface="Arial MT"/>
                <a:cs typeface="Arial MT"/>
              </a:rPr>
              <a:t>F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10" dirty="0">
                <a:latin typeface="Arial MT"/>
                <a:cs typeface="Arial MT"/>
              </a:rPr>
              <a:t>C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Ç</a:t>
            </a:r>
            <a:r>
              <a:rPr sz="1400" dirty="0">
                <a:latin typeface="Arial MT"/>
                <a:cs typeface="Arial MT"/>
              </a:rPr>
              <a:t>ÃO</a:t>
            </a:r>
            <a:r>
              <a:rPr sz="1400" spc="-10" dirty="0">
                <a:latin typeface="Arial MT"/>
                <a:cs typeface="Arial MT"/>
              </a:rPr>
              <a:t> D</a:t>
            </a:r>
            <a:r>
              <a:rPr sz="1400" dirty="0">
                <a:latin typeface="Arial MT"/>
                <a:cs typeface="Arial MT"/>
              </a:rPr>
              <a:t>OS </a:t>
            </a:r>
            <a:r>
              <a:rPr sz="1400" spc="-10" dirty="0">
                <a:latin typeface="Arial MT"/>
                <a:cs typeface="Arial MT"/>
              </a:rPr>
              <a:t>N</a:t>
            </a:r>
            <a:r>
              <a:rPr sz="1400" dirty="0">
                <a:latin typeface="Arial MT"/>
                <a:cs typeface="Arial MT"/>
              </a:rPr>
              <a:t>ÍVEIS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5" dirty="0">
                <a:latin typeface="Arial MT"/>
                <a:cs typeface="Arial MT"/>
              </a:rPr>
              <a:t>X</a:t>
            </a:r>
            <a:r>
              <a:rPr sz="1400" dirty="0">
                <a:latin typeface="Arial MT"/>
                <a:cs typeface="Arial MT"/>
              </a:rPr>
              <a:t>IGÊ</a:t>
            </a:r>
            <a:r>
              <a:rPr sz="1400" spc="-10" dirty="0">
                <a:latin typeface="Arial MT"/>
                <a:cs typeface="Arial MT"/>
              </a:rPr>
              <a:t>N</a:t>
            </a:r>
            <a:r>
              <a:rPr sz="1400" dirty="0">
                <a:latin typeface="Arial MT"/>
                <a:cs typeface="Arial MT"/>
              </a:rPr>
              <a:t>IO,  GASES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VAPORES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TÓXICOS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INFLAMÁVEIS.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5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Arial MT"/>
              <a:cs typeface="Arial MT"/>
            </a:endParaRPr>
          </a:p>
          <a:p>
            <a:pPr marL="210185" marR="5080" indent="-198120">
              <a:lnSpc>
                <a:spcPct val="150000"/>
              </a:lnSpc>
              <a:buFont typeface="Wingdings"/>
              <a:buChar char=""/>
              <a:tabLst>
                <a:tab pos="203200" algn="l"/>
              </a:tabLst>
            </a:pPr>
            <a:r>
              <a:rPr sz="1400" spc="-5" dirty="0">
                <a:latin typeface="Arial MT"/>
                <a:cs typeface="Arial MT"/>
              </a:rPr>
              <a:t>ANTES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QUE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TRABALHADOR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ENTRE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EM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UM </a:t>
            </a:r>
            <a:r>
              <a:rPr sz="1400" dirty="0">
                <a:latin typeface="Arial MT"/>
                <a:cs typeface="Arial MT"/>
              </a:rPr>
              <a:t> ESPAÇO </a:t>
            </a:r>
            <a:r>
              <a:rPr sz="1400" spc="-5" dirty="0">
                <a:latin typeface="Arial MT"/>
                <a:cs typeface="Arial MT"/>
              </a:rPr>
              <a:t>CONFINADO, </a:t>
            </a:r>
            <a:r>
              <a:rPr sz="1400" dirty="0">
                <a:latin typeface="Arial MT"/>
                <a:cs typeface="Arial MT"/>
              </a:rPr>
              <a:t>O SUPERVISOR </a:t>
            </a:r>
            <a:r>
              <a:rPr sz="1400" spc="-5" dirty="0">
                <a:latin typeface="Arial MT"/>
                <a:cs typeface="Arial MT"/>
              </a:rPr>
              <a:t>DE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ENTRADA </a:t>
            </a:r>
            <a:r>
              <a:rPr sz="1400" dirty="0">
                <a:latin typeface="Arial MT"/>
                <a:cs typeface="Arial MT"/>
              </a:rPr>
              <a:t>DEVE REALIZAR </a:t>
            </a:r>
            <a:r>
              <a:rPr sz="1400" spc="-5" dirty="0">
                <a:latin typeface="Arial MT"/>
                <a:cs typeface="Arial MT"/>
              </a:rPr>
              <a:t>TESTES INICIAIS DO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AR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INTERNO.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1114" y="5338953"/>
            <a:ext cx="410019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03200" algn="l"/>
              </a:tabLst>
            </a:pPr>
            <a:r>
              <a:rPr sz="1400" spc="-5" dirty="0">
                <a:latin typeface="Arial MT"/>
                <a:cs typeface="Arial MT"/>
              </a:rPr>
              <a:t>DURANTE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MEDIÇÕES,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SUPERVISOR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 MT"/>
              <a:cs typeface="Arial MT"/>
            </a:endParaRPr>
          </a:p>
          <a:p>
            <a:pPr marL="21018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 MT"/>
                <a:cs typeface="Arial MT"/>
              </a:rPr>
              <a:t>E</a:t>
            </a:r>
            <a:r>
              <a:rPr sz="1400" spc="-10" dirty="0">
                <a:latin typeface="Arial MT"/>
                <a:cs typeface="Arial MT"/>
              </a:rPr>
              <a:t>NTR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D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</a:t>
            </a:r>
            <a:r>
              <a:rPr sz="1400" dirty="0">
                <a:latin typeface="Arial MT"/>
                <a:cs typeface="Arial MT"/>
              </a:rPr>
              <a:t>EVE ES</a:t>
            </a:r>
            <a:r>
              <a:rPr sz="1400" spc="-120" dirty="0">
                <a:latin typeface="Arial MT"/>
                <a:cs typeface="Arial MT"/>
              </a:rPr>
              <a:t>T</a:t>
            </a:r>
            <a:r>
              <a:rPr sz="1400" dirty="0">
                <a:latin typeface="Arial MT"/>
                <a:cs typeface="Arial MT"/>
              </a:rPr>
              <a:t>AR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F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10" dirty="0">
                <a:latin typeface="Arial MT"/>
                <a:cs typeface="Arial MT"/>
              </a:rPr>
              <a:t>R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ES</a:t>
            </a:r>
            <a:r>
              <a:rPr sz="1400" spc="-110" dirty="0">
                <a:latin typeface="Arial MT"/>
                <a:cs typeface="Arial MT"/>
              </a:rPr>
              <a:t>P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Ç</a:t>
            </a:r>
            <a:r>
              <a:rPr sz="1400" dirty="0">
                <a:latin typeface="Arial MT"/>
                <a:cs typeface="Arial MT"/>
              </a:rPr>
              <a:t>O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9234" y="6192723"/>
            <a:ext cx="11423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CONFINADO.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2426" y="1780565"/>
            <a:ext cx="3892550" cy="398868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017509" y="6192723"/>
            <a:ext cx="67500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Arial"/>
                <a:cs typeface="Arial"/>
              </a:rPr>
              <a:t>próximo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7552" y="1078230"/>
            <a:ext cx="54762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MEDIDAS</a:t>
            </a:r>
            <a:r>
              <a:rPr spc="-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SEGURANÇA</a:t>
            </a:r>
            <a:r>
              <a:rPr spc="-75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dirty="0"/>
              <a:t>TESTES DO</a:t>
            </a:r>
            <a:r>
              <a:rPr spc="-90" dirty="0"/>
              <a:t> </a:t>
            </a:r>
            <a:r>
              <a:rPr dirty="0"/>
              <a:t>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7817" y="5878779"/>
            <a:ext cx="660273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310" marR="5080" indent="-194310">
              <a:lnSpc>
                <a:spcPct val="117900"/>
              </a:lnSpc>
              <a:spcBef>
                <a:spcPts val="95"/>
              </a:spcBef>
              <a:buFont typeface="Wingdings"/>
              <a:buChar char=""/>
              <a:tabLst>
                <a:tab pos="194310" algn="l"/>
              </a:tabLst>
            </a:pPr>
            <a:r>
              <a:rPr sz="1400" dirty="0">
                <a:latin typeface="Arial MT"/>
                <a:cs typeface="Arial MT"/>
              </a:rPr>
              <a:t>AS </a:t>
            </a:r>
            <a:r>
              <a:rPr sz="1400" spc="-5" dirty="0">
                <a:latin typeface="Arial MT"/>
                <a:cs typeface="Arial MT"/>
              </a:rPr>
              <a:t>MEDIÇÕES </a:t>
            </a:r>
            <a:r>
              <a:rPr sz="1400" dirty="0">
                <a:latin typeface="Arial MT"/>
                <a:cs typeface="Arial MT"/>
              </a:rPr>
              <a:t>SÃO </a:t>
            </a:r>
            <a:r>
              <a:rPr sz="1400" spc="-5" dirty="0">
                <a:latin typeface="Arial MT"/>
                <a:cs typeface="Arial MT"/>
              </a:rPr>
              <a:t>NECESSÁRIAS </a:t>
            </a:r>
            <a:r>
              <a:rPr sz="1400" spc="-30" dirty="0">
                <a:latin typeface="Arial MT"/>
                <a:cs typeface="Arial MT"/>
              </a:rPr>
              <a:t>PARA </a:t>
            </a:r>
            <a:r>
              <a:rPr sz="1400" spc="-5" dirty="0">
                <a:latin typeface="Arial MT"/>
                <a:cs typeface="Arial MT"/>
              </a:rPr>
              <a:t>QUE NÃO OCORRAM ACIDENTES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POR</a:t>
            </a:r>
            <a:r>
              <a:rPr sz="1400" spc="-10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ASFIXIA,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INTOXICAÇÃO,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INCÊNDIO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OU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EXPLOSÃO.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557400"/>
            <a:ext cx="7448550" cy="414489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7740650" y="6062662"/>
            <a:ext cx="1403350" cy="490855"/>
          </a:xfrm>
          <a:custGeom>
            <a:avLst/>
            <a:gdLst/>
            <a:ahLst/>
            <a:cxnLst/>
            <a:rect l="l" t="t" r="r" b="b"/>
            <a:pathLst>
              <a:path w="1403350" h="490854">
                <a:moveTo>
                  <a:pt x="1052576" y="0"/>
                </a:moveTo>
                <a:lnTo>
                  <a:pt x="1052576" y="122631"/>
                </a:lnTo>
                <a:lnTo>
                  <a:pt x="0" y="122631"/>
                </a:lnTo>
                <a:lnTo>
                  <a:pt x="0" y="367906"/>
                </a:lnTo>
                <a:lnTo>
                  <a:pt x="1052576" y="367906"/>
                </a:lnTo>
                <a:lnTo>
                  <a:pt x="1052576" y="490537"/>
                </a:lnTo>
                <a:lnTo>
                  <a:pt x="1403350" y="245275"/>
                </a:lnTo>
                <a:lnTo>
                  <a:pt x="1052576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017509" y="6192723"/>
            <a:ext cx="67500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Arial"/>
                <a:cs typeface="Arial"/>
              </a:rPr>
              <a:t>próximo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2988" y="1076706"/>
            <a:ext cx="52597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MEDIDAS</a:t>
            </a:r>
            <a:r>
              <a:rPr spc="-10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SEGURANÇA</a:t>
            </a:r>
            <a:r>
              <a:rPr spc="-80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dirty="0"/>
              <a:t>VENTILAÇÃO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50" y="1773237"/>
            <a:ext cx="4114800" cy="41148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741545" y="2662808"/>
            <a:ext cx="3694429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NÃO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VENTILAR</a:t>
            </a:r>
            <a:endParaRPr sz="2000">
              <a:latin typeface="Arial"/>
              <a:cs typeface="Arial"/>
            </a:endParaRPr>
          </a:p>
          <a:p>
            <a:pPr marL="12700" marR="5080" algn="ctr">
              <a:lnSpc>
                <a:spcPts val="4800"/>
              </a:lnSpc>
              <a:spcBef>
                <a:spcPts val="359"/>
              </a:spcBef>
            </a:pPr>
            <a:r>
              <a:rPr sz="2000" b="1" spc="-20" dirty="0">
                <a:latin typeface="Arial"/>
                <a:cs typeface="Arial"/>
              </a:rPr>
              <a:t>ESPAÇOS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CONFINADOS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COM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OXIGÊNIO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88947" y="5781852"/>
            <a:ext cx="57429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03200" algn="l"/>
              </a:tabLst>
            </a:pPr>
            <a:r>
              <a:rPr sz="1400" dirty="0">
                <a:latin typeface="Arial MT"/>
                <a:cs typeface="Arial MT"/>
              </a:rPr>
              <a:t>O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USO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OXIGÊNIO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30" dirty="0">
                <a:latin typeface="Arial MT"/>
                <a:cs typeface="Arial MT"/>
              </a:rPr>
              <a:t>PARA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VENTILAÇÃO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 </a:t>
            </a:r>
            <a:r>
              <a:rPr sz="1400" dirty="0">
                <a:latin typeface="Arial MT"/>
                <a:cs typeface="Arial MT"/>
              </a:rPr>
              <a:t>LOCAL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CONFINADO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77923" y="6144869"/>
            <a:ext cx="41757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UM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10" dirty="0">
                <a:latin typeface="Arial MT"/>
                <a:cs typeface="Arial MT"/>
              </a:rPr>
              <a:t>N</a:t>
            </a:r>
            <a:r>
              <a:rPr sz="1400" spc="-114" dirty="0">
                <a:latin typeface="Arial MT"/>
                <a:cs typeface="Arial MT"/>
              </a:rPr>
              <a:t>T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10" dirty="0">
                <a:latin typeface="Arial MT"/>
                <a:cs typeface="Arial MT"/>
              </a:rPr>
              <a:t> R</a:t>
            </a:r>
            <a:r>
              <a:rPr sz="1400" dirty="0">
                <a:latin typeface="Arial MT"/>
                <a:cs typeface="Arial MT"/>
              </a:rPr>
              <a:t>IS</a:t>
            </a:r>
            <a:r>
              <a:rPr sz="1400" spc="-10" dirty="0">
                <a:latin typeface="Arial MT"/>
                <a:cs typeface="Arial MT"/>
              </a:rPr>
              <a:t>C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</a:t>
            </a:r>
            <a:r>
              <a:rPr sz="1400" dirty="0">
                <a:latin typeface="Arial MT"/>
                <a:cs typeface="Arial MT"/>
              </a:rPr>
              <a:t>E  I</a:t>
            </a:r>
            <a:r>
              <a:rPr sz="1400" spc="-10" dirty="0">
                <a:latin typeface="Arial MT"/>
                <a:cs typeface="Arial MT"/>
              </a:rPr>
              <a:t>NC</a:t>
            </a:r>
            <a:r>
              <a:rPr sz="1400" dirty="0">
                <a:latin typeface="Arial MT"/>
                <a:cs typeface="Arial MT"/>
              </a:rPr>
              <a:t>Ê</a:t>
            </a:r>
            <a:r>
              <a:rPr sz="1400" spc="-10" dirty="0">
                <a:latin typeface="Arial MT"/>
                <a:cs typeface="Arial MT"/>
              </a:rPr>
              <a:t>ND</a:t>
            </a:r>
            <a:r>
              <a:rPr sz="1400" dirty="0">
                <a:latin typeface="Arial MT"/>
                <a:cs typeface="Arial MT"/>
              </a:rPr>
              <a:t>IO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5" dirty="0">
                <a:latin typeface="Arial MT"/>
                <a:cs typeface="Arial MT"/>
              </a:rPr>
              <a:t>X</a:t>
            </a:r>
            <a:r>
              <a:rPr sz="1400" dirty="0">
                <a:latin typeface="Arial MT"/>
                <a:cs typeface="Arial MT"/>
              </a:rPr>
              <a:t>PLOSÃO.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40650" y="5986462"/>
            <a:ext cx="1403350" cy="643255"/>
          </a:xfrm>
          <a:custGeom>
            <a:avLst/>
            <a:gdLst/>
            <a:ahLst/>
            <a:cxnLst/>
            <a:rect l="l" t="t" r="r" b="b"/>
            <a:pathLst>
              <a:path w="1403350" h="643254">
                <a:moveTo>
                  <a:pt x="1052449" y="0"/>
                </a:moveTo>
                <a:lnTo>
                  <a:pt x="1052449" y="160731"/>
                </a:lnTo>
                <a:lnTo>
                  <a:pt x="0" y="160731"/>
                </a:lnTo>
                <a:lnTo>
                  <a:pt x="0" y="482206"/>
                </a:lnTo>
                <a:lnTo>
                  <a:pt x="1052449" y="482206"/>
                </a:lnTo>
                <a:lnTo>
                  <a:pt x="1052449" y="642937"/>
                </a:lnTo>
                <a:lnTo>
                  <a:pt x="1403350" y="321475"/>
                </a:lnTo>
                <a:lnTo>
                  <a:pt x="1052449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91018" y="6153099"/>
            <a:ext cx="927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próximo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69276" y="6026150"/>
            <a:ext cx="1475105" cy="490855"/>
          </a:xfrm>
          <a:custGeom>
            <a:avLst/>
            <a:gdLst/>
            <a:ahLst/>
            <a:cxnLst/>
            <a:rect l="l" t="t" r="r" b="b"/>
            <a:pathLst>
              <a:path w="1475104" h="490854">
                <a:moveTo>
                  <a:pt x="1106043" y="0"/>
                </a:moveTo>
                <a:lnTo>
                  <a:pt x="1106043" y="122631"/>
                </a:lnTo>
                <a:lnTo>
                  <a:pt x="0" y="122631"/>
                </a:lnTo>
                <a:lnTo>
                  <a:pt x="0" y="367906"/>
                </a:lnTo>
                <a:lnTo>
                  <a:pt x="1106043" y="367906"/>
                </a:lnTo>
                <a:lnTo>
                  <a:pt x="1106043" y="490537"/>
                </a:lnTo>
                <a:lnTo>
                  <a:pt x="1474724" y="245275"/>
                </a:lnTo>
                <a:lnTo>
                  <a:pt x="1106043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3836" y="1149552"/>
            <a:ext cx="52603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MEDIDAS</a:t>
            </a:r>
            <a:r>
              <a:rPr spc="-20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SEGURANÇA</a:t>
            </a:r>
            <a:r>
              <a:rPr spc="-85" dirty="0"/>
              <a:t> </a:t>
            </a:r>
            <a:r>
              <a:rPr dirty="0"/>
              <a:t>–</a:t>
            </a:r>
            <a:r>
              <a:rPr spc="-30" dirty="0"/>
              <a:t> </a:t>
            </a:r>
            <a:r>
              <a:rPr dirty="0"/>
              <a:t>VENTILAÇÃO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40" y="2501900"/>
            <a:ext cx="2325370" cy="3141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3365" indent="-2413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54000" algn="l"/>
              </a:tabLst>
            </a:pPr>
            <a:r>
              <a:rPr sz="1400" spc="-5" dirty="0">
                <a:latin typeface="Arial MT"/>
                <a:cs typeface="Arial MT"/>
              </a:rPr>
              <a:t>DURANTE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TODO</a:t>
            </a:r>
            <a:endParaRPr sz="1400">
              <a:latin typeface="Arial MT"/>
              <a:cs typeface="Arial MT"/>
            </a:endParaRPr>
          </a:p>
          <a:p>
            <a:pPr marL="248285" marR="198120" indent="8890">
              <a:lnSpc>
                <a:spcPct val="170000"/>
              </a:lnSpc>
            </a:pPr>
            <a:r>
              <a:rPr sz="1400" dirty="0">
                <a:latin typeface="Arial MT"/>
                <a:cs typeface="Arial MT"/>
              </a:rPr>
              <a:t>O </a:t>
            </a:r>
            <a:r>
              <a:rPr sz="1400" spc="-5" dirty="0">
                <a:latin typeface="Arial MT"/>
                <a:cs typeface="Arial MT"/>
              </a:rPr>
              <a:t>TRABALHO </a:t>
            </a:r>
            <a:r>
              <a:rPr sz="1400" spc="-10" dirty="0">
                <a:latin typeface="Arial MT"/>
                <a:cs typeface="Arial MT"/>
              </a:rPr>
              <a:t>NO 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ESPAÇO </a:t>
            </a:r>
            <a:r>
              <a:rPr sz="1400" spc="-5" dirty="0">
                <a:latin typeface="Arial MT"/>
                <a:cs typeface="Arial MT"/>
              </a:rPr>
              <a:t>CONFINADO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DEVE </a:t>
            </a:r>
            <a:r>
              <a:rPr sz="1400" spc="-5" dirty="0">
                <a:latin typeface="Arial MT"/>
                <a:cs typeface="Arial MT"/>
              </a:rPr>
              <a:t>SER UTILIZADA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VENTILAÇÃO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ADEQUADA</a:t>
            </a:r>
            <a:endParaRPr sz="1400">
              <a:latin typeface="Arial MT"/>
              <a:cs typeface="Arial MT"/>
            </a:endParaRPr>
          </a:p>
          <a:p>
            <a:pPr marL="210185" marR="5080">
              <a:lnSpc>
                <a:spcPct val="170000"/>
              </a:lnSpc>
            </a:pPr>
            <a:r>
              <a:rPr sz="1400" spc="-110" dirty="0">
                <a:latin typeface="Arial MT"/>
                <a:cs typeface="Arial MT"/>
              </a:rPr>
              <a:t>P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R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spc="5" dirty="0">
                <a:latin typeface="Arial MT"/>
                <a:cs typeface="Arial MT"/>
              </a:rPr>
              <a:t>G</a:t>
            </a:r>
            <a:r>
              <a:rPr sz="1400" spc="-5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R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NT</a:t>
            </a:r>
            <a:r>
              <a:rPr sz="1400" dirty="0">
                <a:latin typeface="Arial MT"/>
                <a:cs typeface="Arial MT"/>
              </a:rPr>
              <a:t>IR 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  </a:t>
            </a:r>
            <a:r>
              <a:rPr sz="1400" spc="-15" dirty="0">
                <a:latin typeface="Arial MT"/>
                <a:cs typeface="Arial MT"/>
              </a:rPr>
              <a:t>RENOVAÇÃO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CONTÍNUA </a:t>
            </a:r>
            <a:r>
              <a:rPr sz="1400" spc="-37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DO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AR.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3276" y="1773237"/>
            <a:ext cx="6072124" cy="403225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978267" y="6156452"/>
            <a:ext cx="67500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Arial"/>
                <a:cs typeface="Arial"/>
              </a:rPr>
              <a:t>próximo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6062662"/>
            <a:ext cx="1403350" cy="490855"/>
          </a:xfrm>
          <a:custGeom>
            <a:avLst/>
            <a:gdLst/>
            <a:ahLst/>
            <a:cxnLst/>
            <a:rect l="l" t="t" r="r" b="b"/>
            <a:pathLst>
              <a:path w="1403350" h="490854">
                <a:moveTo>
                  <a:pt x="1052576" y="0"/>
                </a:moveTo>
                <a:lnTo>
                  <a:pt x="1052576" y="122631"/>
                </a:lnTo>
                <a:lnTo>
                  <a:pt x="0" y="122631"/>
                </a:lnTo>
                <a:lnTo>
                  <a:pt x="0" y="367906"/>
                </a:lnTo>
                <a:lnTo>
                  <a:pt x="1052576" y="367906"/>
                </a:lnTo>
                <a:lnTo>
                  <a:pt x="1052576" y="490537"/>
                </a:lnTo>
                <a:lnTo>
                  <a:pt x="1403350" y="245275"/>
                </a:lnTo>
                <a:lnTo>
                  <a:pt x="1052576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38264" y="2884779"/>
            <a:ext cx="173482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295" marR="5080" indent="-189230">
              <a:lnSpc>
                <a:spcPct val="150000"/>
              </a:lnSpc>
              <a:spcBef>
                <a:spcPts val="100"/>
              </a:spcBef>
              <a:buFont typeface="Wingdings"/>
              <a:buChar char=""/>
              <a:tabLst>
                <a:tab pos="203200" algn="l"/>
              </a:tabLst>
            </a:pPr>
            <a:r>
              <a:rPr sz="1400" dirty="0">
                <a:latin typeface="Arial MT"/>
                <a:cs typeface="Arial MT"/>
              </a:rPr>
              <a:t>O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TRABALHADOR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DEVE </a:t>
            </a:r>
            <a:r>
              <a:rPr sz="1400" spc="-5" dirty="0">
                <a:latin typeface="Arial MT"/>
                <a:cs typeface="Arial MT"/>
              </a:rPr>
              <a:t>SER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TREINADO </a:t>
            </a:r>
            <a:r>
              <a:rPr sz="1400" dirty="0">
                <a:latin typeface="Arial MT"/>
                <a:cs typeface="Arial MT"/>
              </a:rPr>
              <a:t> Q</a:t>
            </a:r>
            <a:r>
              <a:rPr sz="1400" spc="-10" dirty="0">
                <a:latin typeface="Arial MT"/>
                <a:cs typeface="Arial MT"/>
              </a:rPr>
              <a:t>U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N</a:t>
            </a:r>
            <a:r>
              <a:rPr sz="1400" spc="-30" dirty="0">
                <a:latin typeface="Arial MT"/>
                <a:cs typeface="Arial MT"/>
              </a:rPr>
              <a:t>T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10" dirty="0">
                <a:latin typeface="Arial MT"/>
                <a:cs typeface="Arial MT"/>
              </a:rPr>
              <a:t> U</a:t>
            </a:r>
            <a:r>
              <a:rPr sz="1400" dirty="0">
                <a:latin typeface="Arial MT"/>
                <a:cs typeface="Arial MT"/>
              </a:rPr>
              <a:t>SO  </a:t>
            </a:r>
            <a:r>
              <a:rPr sz="1400" spc="-5" dirty="0">
                <a:latin typeface="Arial MT"/>
                <a:cs typeface="Arial MT"/>
              </a:rPr>
              <a:t>ADEQUADO </a:t>
            </a:r>
            <a:r>
              <a:rPr sz="1400" spc="-10" dirty="0">
                <a:latin typeface="Arial MT"/>
                <a:cs typeface="Arial MT"/>
              </a:rPr>
              <a:t>DO 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EPI.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44520" y="1006551"/>
            <a:ext cx="395795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MEDIDAS</a:t>
            </a:r>
            <a:r>
              <a:rPr spc="-20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SEGURANÇA</a:t>
            </a:r>
            <a:r>
              <a:rPr spc="-90" dirty="0"/>
              <a:t> </a:t>
            </a:r>
            <a:r>
              <a:rPr dirty="0"/>
              <a:t>-</a:t>
            </a:r>
            <a:r>
              <a:rPr spc="-20" dirty="0"/>
              <a:t> </a:t>
            </a:r>
            <a:r>
              <a:rPr spc="-10" dirty="0"/>
              <a:t>EPI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2615" y="1943989"/>
            <a:ext cx="3916266" cy="401053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31114" y="1704949"/>
            <a:ext cx="193992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 marR="5080" indent="-198120">
              <a:lnSpc>
                <a:spcPct val="150000"/>
              </a:lnSpc>
              <a:spcBef>
                <a:spcPts val="100"/>
              </a:spcBef>
              <a:buFont typeface="Wingdings"/>
              <a:buChar char=""/>
              <a:tabLst>
                <a:tab pos="203200" algn="l"/>
              </a:tabLst>
            </a:pPr>
            <a:r>
              <a:rPr sz="1400" dirty="0">
                <a:latin typeface="Arial MT"/>
                <a:cs typeface="Arial MT"/>
              </a:rPr>
              <a:t>OS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EQUIPAMENTOS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 PROTEÇÃO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INDIVIDUAL </a:t>
            </a:r>
            <a:r>
              <a:rPr sz="1400" dirty="0">
                <a:latin typeface="Arial MT"/>
                <a:cs typeface="Arial MT"/>
              </a:rPr>
              <a:t>– EPIs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DEVEM </a:t>
            </a:r>
            <a:r>
              <a:rPr sz="1400" spc="-5" dirty="0">
                <a:latin typeface="Arial MT"/>
                <a:cs typeface="Arial MT"/>
              </a:rPr>
              <a:t>SER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FORNECIDOS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GRATUITAMENTE.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1114" y="4266031"/>
            <a:ext cx="1962150" cy="1626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295" marR="5080" indent="-189230">
              <a:lnSpc>
                <a:spcPct val="150000"/>
              </a:lnSpc>
              <a:spcBef>
                <a:spcPts val="100"/>
              </a:spcBef>
              <a:buFont typeface="Wingdings"/>
              <a:buChar char=""/>
              <a:tabLst>
                <a:tab pos="203200" algn="l"/>
              </a:tabLst>
            </a:pPr>
            <a:r>
              <a:rPr sz="1400" dirty="0">
                <a:latin typeface="Arial MT"/>
                <a:cs typeface="Arial MT"/>
              </a:rPr>
              <a:t>DEVEM </a:t>
            </a:r>
            <a:r>
              <a:rPr sz="1400" spc="-5" dirty="0">
                <a:latin typeface="Arial MT"/>
                <a:cs typeface="Arial MT"/>
              </a:rPr>
              <a:t>SER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UTILIZADOS </a:t>
            </a:r>
            <a:r>
              <a:rPr sz="1400" dirty="0">
                <a:latin typeface="Arial MT"/>
                <a:cs typeface="Arial MT"/>
              </a:rPr>
              <a:t>EPIs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ADEQUADOS </a:t>
            </a:r>
            <a:r>
              <a:rPr sz="1400" spc="-30" dirty="0">
                <a:latin typeface="Arial MT"/>
                <a:cs typeface="Arial MT"/>
              </a:rPr>
              <a:t>PARA 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D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SI</a:t>
            </a:r>
            <a:r>
              <a:rPr sz="1400" spc="-5" dirty="0">
                <a:latin typeface="Arial MT"/>
                <a:cs typeface="Arial MT"/>
              </a:rPr>
              <a:t>T</a:t>
            </a:r>
            <a:r>
              <a:rPr sz="1400" spc="-10" dirty="0">
                <a:latin typeface="Arial MT"/>
                <a:cs typeface="Arial MT"/>
              </a:rPr>
              <a:t>U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Ç</a:t>
            </a:r>
            <a:r>
              <a:rPr sz="1400" dirty="0">
                <a:latin typeface="Arial MT"/>
                <a:cs typeface="Arial MT"/>
              </a:rPr>
              <a:t>ÃO</a:t>
            </a:r>
            <a:r>
              <a:rPr sz="1400" spc="-10" dirty="0">
                <a:latin typeface="Arial MT"/>
                <a:cs typeface="Arial MT"/>
              </a:rPr>
              <a:t> DE  </a:t>
            </a:r>
            <a:r>
              <a:rPr sz="1400" spc="-5" dirty="0">
                <a:latin typeface="Arial MT"/>
                <a:cs typeface="Arial MT"/>
              </a:rPr>
              <a:t>RISCO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EXISTENTE.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17509" y="6192723"/>
            <a:ext cx="67500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Arial"/>
                <a:cs typeface="Arial"/>
              </a:rPr>
              <a:t>próximo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7408" y="932180"/>
            <a:ext cx="62566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MEDIDAS</a:t>
            </a:r>
            <a:r>
              <a:rPr spc="-5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dirty="0"/>
              <a:t>SEGURANÇA</a:t>
            </a:r>
            <a:r>
              <a:rPr spc="-80" dirty="0"/>
              <a:t> </a:t>
            </a:r>
            <a:r>
              <a:rPr dirty="0"/>
              <a:t>-</a:t>
            </a:r>
            <a:r>
              <a:rPr spc="-10" dirty="0"/>
              <a:t> </a:t>
            </a:r>
            <a:r>
              <a:rPr spc="-5" dirty="0"/>
              <a:t>OBJETOS</a:t>
            </a:r>
            <a:r>
              <a:rPr spc="-40" dirty="0"/>
              <a:t> </a:t>
            </a:r>
            <a:r>
              <a:rPr dirty="0"/>
              <a:t>PROIBIDOS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112" y="1700276"/>
            <a:ext cx="2890774" cy="30241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723003" y="1550009"/>
            <a:ext cx="3692525" cy="4186554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03200" indent="-190500" algn="just">
              <a:lnSpc>
                <a:spcPct val="100000"/>
              </a:lnSpc>
              <a:spcBef>
                <a:spcPts val="940"/>
              </a:spcBef>
              <a:buFont typeface="Wingdings"/>
              <a:buChar char=""/>
              <a:tabLst>
                <a:tab pos="203200" algn="l"/>
              </a:tabLst>
            </a:pPr>
            <a:r>
              <a:rPr sz="1400" spc="-5" dirty="0">
                <a:latin typeface="Arial MT"/>
                <a:cs typeface="Arial MT"/>
              </a:rPr>
              <a:t>CIGARROS:</a:t>
            </a:r>
            <a:endParaRPr sz="1400">
              <a:latin typeface="Arial MT"/>
              <a:cs typeface="Arial MT"/>
            </a:endParaRPr>
          </a:p>
          <a:p>
            <a:pPr marL="210820">
              <a:lnSpc>
                <a:spcPct val="100000"/>
              </a:lnSpc>
              <a:spcBef>
                <a:spcPts val="840"/>
              </a:spcBef>
            </a:pPr>
            <a:r>
              <a:rPr sz="1400" spc="-10" dirty="0">
                <a:latin typeface="Arial MT"/>
                <a:cs typeface="Arial MT"/>
              </a:rPr>
              <a:t>NUNCA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FUME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NO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ESPAÇO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CONFINADO!</a:t>
            </a:r>
            <a:endParaRPr sz="1400">
              <a:latin typeface="Arial MT"/>
              <a:cs typeface="Arial MT"/>
            </a:endParaRPr>
          </a:p>
          <a:p>
            <a:pPr marL="200025" indent="-187960" algn="just">
              <a:lnSpc>
                <a:spcPct val="100000"/>
              </a:lnSpc>
              <a:spcBef>
                <a:spcPts val="840"/>
              </a:spcBef>
              <a:buFont typeface="Wingdings"/>
              <a:buChar char=""/>
              <a:tabLst>
                <a:tab pos="200660" algn="l"/>
              </a:tabLst>
            </a:pPr>
            <a:r>
              <a:rPr sz="1400" spc="-5" dirty="0">
                <a:latin typeface="Arial MT"/>
                <a:cs typeface="Arial MT"/>
              </a:rPr>
              <a:t>TELEFONE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CELULAR:</a:t>
            </a:r>
            <a:endParaRPr sz="1400">
              <a:latin typeface="Arial MT"/>
              <a:cs typeface="Arial MT"/>
            </a:endParaRPr>
          </a:p>
          <a:p>
            <a:pPr marL="201295" marR="511175" indent="8890" algn="just">
              <a:lnSpc>
                <a:spcPct val="150000"/>
              </a:lnSpc>
            </a:pPr>
            <a:r>
              <a:rPr sz="1400" spc="-5" dirty="0">
                <a:latin typeface="Arial MT"/>
                <a:cs typeface="Arial MT"/>
              </a:rPr>
              <a:t>NÃO </a:t>
            </a:r>
            <a:r>
              <a:rPr sz="1400" dirty="0">
                <a:latin typeface="Arial MT"/>
                <a:cs typeface="Arial MT"/>
              </a:rPr>
              <a:t>DEVE </a:t>
            </a:r>
            <a:r>
              <a:rPr sz="1400" spc="-5" dirty="0">
                <a:latin typeface="Arial MT"/>
                <a:cs typeface="Arial MT"/>
              </a:rPr>
              <a:t>SER UTILIZADO COMO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APARELHO </a:t>
            </a:r>
            <a:r>
              <a:rPr sz="1400" spc="-5" dirty="0">
                <a:latin typeface="Arial MT"/>
                <a:cs typeface="Arial MT"/>
              </a:rPr>
              <a:t>DE COMUNICAÇÃO EM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ESPAÇO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CONFINADO.</a:t>
            </a:r>
            <a:endParaRPr sz="1400">
              <a:latin typeface="Arial MT"/>
              <a:cs typeface="Arial MT"/>
            </a:endParaRPr>
          </a:p>
          <a:p>
            <a:pPr marL="210820" marR="474345" indent="-198120">
              <a:lnSpc>
                <a:spcPct val="150000"/>
              </a:lnSpc>
              <a:buFont typeface="Wingdings"/>
              <a:buChar char=""/>
              <a:tabLst>
                <a:tab pos="203200" algn="l"/>
              </a:tabLst>
            </a:pPr>
            <a:r>
              <a:rPr sz="1400" spc="-5" dirty="0">
                <a:latin typeface="Arial MT"/>
                <a:cs typeface="Arial MT"/>
              </a:rPr>
              <a:t>VELAS </a:t>
            </a:r>
            <a:r>
              <a:rPr sz="1400" dirty="0">
                <a:latin typeface="Arial MT"/>
                <a:cs typeface="Arial MT"/>
              </a:rPr>
              <a:t>– </a:t>
            </a:r>
            <a:r>
              <a:rPr sz="1400" spc="-5" dirty="0">
                <a:latin typeface="Arial MT"/>
                <a:cs typeface="Arial MT"/>
              </a:rPr>
              <a:t>FÓSFOROS </a:t>
            </a:r>
            <a:r>
              <a:rPr sz="1400" dirty="0">
                <a:latin typeface="Arial MT"/>
                <a:cs typeface="Arial MT"/>
              </a:rPr>
              <a:t>– ISQUEIROS: </a:t>
            </a:r>
            <a:r>
              <a:rPr sz="1400" spc="-38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NÃO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DEVEM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SER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UTILIZADOS.</a:t>
            </a:r>
            <a:endParaRPr sz="1400">
              <a:latin typeface="Arial MT"/>
              <a:cs typeface="Arial MT"/>
            </a:endParaRPr>
          </a:p>
          <a:p>
            <a:pPr marL="210820" marR="213995" indent="-198120">
              <a:lnSpc>
                <a:spcPct val="150000"/>
              </a:lnSpc>
              <a:spcBef>
                <a:spcPts val="5"/>
              </a:spcBef>
              <a:buFont typeface="Wingdings"/>
              <a:buChar char=""/>
              <a:tabLst>
                <a:tab pos="203200" algn="l"/>
              </a:tabLst>
            </a:pPr>
            <a:r>
              <a:rPr sz="1400" spc="-5" dirty="0">
                <a:latin typeface="Arial MT"/>
                <a:cs typeface="Arial MT"/>
              </a:rPr>
              <a:t>OBJETOS </a:t>
            </a:r>
            <a:r>
              <a:rPr sz="1400" dirty="0">
                <a:latin typeface="Arial MT"/>
                <a:cs typeface="Arial MT"/>
              </a:rPr>
              <a:t>NECESSÁRIOS À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EXECUÇÃO DO TRABALHO QUE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PRODUZAM CALOR, CHAMAS OU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FAÍSCAS,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DEVEM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SER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PREVISTOS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NA</a:t>
            </a:r>
            <a:endParaRPr sz="1400">
              <a:latin typeface="Arial MT"/>
              <a:cs typeface="Arial MT"/>
            </a:endParaRPr>
          </a:p>
          <a:p>
            <a:pPr marL="21082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latin typeface="Arial MT"/>
                <a:cs typeface="Arial MT"/>
              </a:rPr>
              <a:t>PERMISSÃO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 ENTRADA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TRABALHO.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1114" y="4682490"/>
            <a:ext cx="4256405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3300"/>
                </a:solidFill>
                <a:latin typeface="Arial MT"/>
                <a:cs typeface="Arial MT"/>
              </a:rPr>
              <a:t>33.3.2.4 Adotar medidas para eliminar ou </a:t>
            </a:r>
            <a:r>
              <a:rPr sz="1600" dirty="0">
                <a:solidFill>
                  <a:srgbClr val="FF33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3300"/>
                </a:solidFill>
                <a:latin typeface="Arial MT"/>
                <a:cs typeface="Arial MT"/>
              </a:rPr>
              <a:t>controlar</a:t>
            </a:r>
            <a:r>
              <a:rPr sz="1600" spc="5" dirty="0">
                <a:solidFill>
                  <a:srgbClr val="FF33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3300"/>
                </a:solidFill>
                <a:latin typeface="Arial MT"/>
                <a:cs typeface="Arial MT"/>
              </a:rPr>
              <a:t>os</a:t>
            </a:r>
            <a:r>
              <a:rPr sz="1600" spc="5" dirty="0">
                <a:solidFill>
                  <a:srgbClr val="FF33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3300"/>
                </a:solidFill>
                <a:latin typeface="Arial MT"/>
                <a:cs typeface="Arial MT"/>
              </a:rPr>
              <a:t>riscos</a:t>
            </a:r>
            <a:r>
              <a:rPr sz="1600" spc="5" dirty="0">
                <a:solidFill>
                  <a:srgbClr val="FF33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3300"/>
                </a:solidFill>
                <a:latin typeface="Arial MT"/>
                <a:cs typeface="Arial MT"/>
              </a:rPr>
              <a:t>de</a:t>
            </a:r>
            <a:r>
              <a:rPr sz="1600" dirty="0">
                <a:solidFill>
                  <a:srgbClr val="FF33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3300"/>
                </a:solidFill>
                <a:latin typeface="Arial MT"/>
                <a:cs typeface="Arial MT"/>
              </a:rPr>
              <a:t>incêndio</a:t>
            </a:r>
            <a:r>
              <a:rPr sz="1600" spc="-10" dirty="0">
                <a:solidFill>
                  <a:srgbClr val="FF33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3300"/>
                </a:solidFill>
                <a:latin typeface="Arial MT"/>
                <a:cs typeface="Arial MT"/>
              </a:rPr>
              <a:t>ou</a:t>
            </a:r>
            <a:r>
              <a:rPr sz="1600" dirty="0">
                <a:solidFill>
                  <a:srgbClr val="FF33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3300"/>
                </a:solidFill>
                <a:latin typeface="Arial MT"/>
                <a:cs typeface="Arial MT"/>
              </a:rPr>
              <a:t>explosão</a:t>
            </a:r>
            <a:r>
              <a:rPr sz="1600" dirty="0">
                <a:solidFill>
                  <a:srgbClr val="FF33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3300"/>
                </a:solidFill>
                <a:latin typeface="Arial MT"/>
                <a:cs typeface="Arial MT"/>
              </a:rPr>
              <a:t>em </a:t>
            </a:r>
            <a:r>
              <a:rPr sz="1600" spc="-430" dirty="0">
                <a:solidFill>
                  <a:srgbClr val="FF33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3300"/>
                </a:solidFill>
                <a:latin typeface="Arial MT"/>
                <a:cs typeface="Arial MT"/>
              </a:rPr>
              <a:t>trabalhos a</a:t>
            </a:r>
            <a:r>
              <a:rPr sz="1600" spc="10" dirty="0">
                <a:solidFill>
                  <a:srgbClr val="FF33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3300"/>
                </a:solidFill>
                <a:latin typeface="Arial MT"/>
                <a:cs typeface="Arial MT"/>
              </a:rPr>
              <a:t>quente,</a:t>
            </a:r>
            <a:r>
              <a:rPr sz="1600" spc="10" dirty="0">
                <a:solidFill>
                  <a:srgbClr val="FF33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3300"/>
                </a:solidFill>
                <a:latin typeface="Arial MT"/>
                <a:cs typeface="Arial MT"/>
              </a:rPr>
              <a:t>tais</a:t>
            </a:r>
            <a:r>
              <a:rPr sz="1600" dirty="0">
                <a:solidFill>
                  <a:srgbClr val="FF33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3300"/>
                </a:solidFill>
                <a:latin typeface="Arial MT"/>
                <a:cs typeface="Arial MT"/>
              </a:rPr>
              <a:t>como</a:t>
            </a:r>
            <a:r>
              <a:rPr sz="1600" spc="10" dirty="0">
                <a:solidFill>
                  <a:srgbClr val="FF33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3300"/>
                </a:solidFill>
                <a:latin typeface="Arial MT"/>
                <a:cs typeface="Arial MT"/>
              </a:rPr>
              <a:t>solda, </a:t>
            </a:r>
            <a:r>
              <a:rPr sz="1600" dirty="0">
                <a:solidFill>
                  <a:srgbClr val="FF33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3300"/>
                </a:solidFill>
                <a:latin typeface="Arial MT"/>
                <a:cs typeface="Arial MT"/>
              </a:rPr>
              <a:t>aquecimento,</a:t>
            </a:r>
            <a:r>
              <a:rPr sz="1600" dirty="0">
                <a:solidFill>
                  <a:srgbClr val="FF33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3300"/>
                </a:solidFill>
                <a:latin typeface="Arial MT"/>
                <a:cs typeface="Arial MT"/>
              </a:rPr>
              <a:t>esmerilhamento,</a:t>
            </a:r>
            <a:r>
              <a:rPr sz="1600" spc="15" dirty="0">
                <a:solidFill>
                  <a:srgbClr val="FF33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3300"/>
                </a:solidFill>
                <a:latin typeface="Arial MT"/>
                <a:cs typeface="Arial MT"/>
              </a:rPr>
              <a:t>corte</a:t>
            </a:r>
            <a:r>
              <a:rPr sz="1600" spc="20" dirty="0">
                <a:solidFill>
                  <a:srgbClr val="FF33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3300"/>
                </a:solidFill>
                <a:latin typeface="Arial MT"/>
                <a:cs typeface="Arial MT"/>
              </a:rPr>
              <a:t>ou</a:t>
            </a:r>
            <a:r>
              <a:rPr sz="1600" dirty="0">
                <a:solidFill>
                  <a:srgbClr val="FF33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3300"/>
                </a:solidFill>
                <a:latin typeface="Arial MT"/>
                <a:cs typeface="Arial MT"/>
              </a:rPr>
              <a:t>outros </a:t>
            </a:r>
            <a:r>
              <a:rPr sz="1600" spc="-430" dirty="0">
                <a:solidFill>
                  <a:srgbClr val="FF33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3300"/>
                </a:solidFill>
                <a:latin typeface="Arial MT"/>
                <a:cs typeface="Arial MT"/>
              </a:rPr>
              <a:t>que liberem chama</a:t>
            </a:r>
            <a:r>
              <a:rPr sz="1600" spc="15" dirty="0">
                <a:solidFill>
                  <a:srgbClr val="FF33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3300"/>
                </a:solidFill>
                <a:latin typeface="Arial MT"/>
                <a:cs typeface="Arial MT"/>
              </a:rPr>
              <a:t>aberta,</a:t>
            </a:r>
            <a:r>
              <a:rPr sz="1600" spc="20" dirty="0">
                <a:solidFill>
                  <a:srgbClr val="FF33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3300"/>
                </a:solidFill>
                <a:latin typeface="Arial MT"/>
                <a:cs typeface="Arial MT"/>
              </a:rPr>
              <a:t>faíscas</a:t>
            </a:r>
            <a:r>
              <a:rPr sz="1600" spc="5" dirty="0">
                <a:solidFill>
                  <a:srgbClr val="FF33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3300"/>
                </a:solidFill>
                <a:latin typeface="Arial MT"/>
                <a:cs typeface="Arial MT"/>
              </a:rPr>
              <a:t>ou</a:t>
            </a:r>
            <a:r>
              <a:rPr sz="1600" spc="10" dirty="0">
                <a:solidFill>
                  <a:srgbClr val="FF3300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FF3300"/>
                </a:solidFill>
                <a:latin typeface="Arial MT"/>
                <a:cs typeface="Arial MT"/>
              </a:rPr>
              <a:t>calor.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07326" y="5953125"/>
            <a:ext cx="1835150" cy="490855"/>
          </a:xfrm>
          <a:custGeom>
            <a:avLst/>
            <a:gdLst/>
            <a:ahLst/>
            <a:cxnLst/>
            <a:rect l="l" t="t" r="r" b="b"/>
            <a:pathLst>
              <a:path w="1835150" h="490854">
                <a:moveTo>
                  <a:pt x="1376299" y="0"/>
                </a:moveTo>
                <a:lnTo>
                  <a:pt x="1376299" y="122631"/>
                </a:lnTo>
                <a:lnTo>
                  <a:pt x="0" y="122631"/>
                </a:lnTo>
                <a:lnTo>
                  <a:pt x="0" y="367906"/>
                </a:lnTo>
                <a:lnTo>
                  <a:pt x="1376299" y="367906"/>
                </a:lnTo>
                <a:lnTo>
                  <a:pt x="1376299" y="490537"/>
                </a:lnTo>
                <a:lnTo>
                  <a:pt x="1835150" y="245275"/>
                </a:lnTo>
                <a:lnTo>
                  <a:pt x="1376299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06690" y="6083300"/>
            <a:ext cx="60960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Arial MT"/>
                <a:cs typeface="Arial MT"/>
              </a:rPr>
              <a:t>pró</a:t>
            </a:r>
            <a:r>
              <a:rPr sz="1300" spc="-20" dirty="0">
                <a:latin typeface="Arial MT"/>
                <a:cs typeface="Arial MT"/>
              </a:rPr>
              <a:t>x</a:t>
            </a:r>
            <a:r>
              <a:rPr sz="1300" spc="-5" dirty="0">
                <a:latin typeface="Arial MT"/>
                <a:cs typeface="Arial MT"/>
              </a:rPr>
              <a:t>imo</a:t>
            </a:r>
            <a:endParaRPr sz="13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387"/>
            <a:ext cx="1694180" cy="490855"/>
          </a:xfrm>
          <a:custGeom>
            <a:avLst/>
            <a:gdLst/>
            <a:ahLst/>
            <a:cxnLst/>
            <a:rect l="l" t="t" r="r" b="b"/>
            <a:pathLst>
              <a:path w="1694180" h="490854">
                <a:moveTo>
                  <a:pt x="423468" y="0"/>
                </a:moveTo>
                <a:lnTo>
                  <a:pt x="0" y="245275"/>
                </a:lnTo>
                <a:lnTo>
                  <a:pt x="423468" y="490537"/>
                </a:lnTo>
                <a:lnTo>
                  <a:pt x="423468" y="367906"/>
                </a:lnTo>
                <a:lnTo>
                  <a:pt x="1693926" y="367906"/>
                </a:lnTo>
                <a:lnTo>
                  <a:pt x="1693926" y="122631"/>
                </a:lnTo>
                <a:lnTo>
                  <a:pt x="423468" y="122631"/>
                </a:lnTo>
                <a:lnTo>
                  <a:pt x="423468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6803" y="1006551"/>
            <a:ext cx="70135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MEDIDAS</a:t>
            </a:r>
            <a:r>
              <a:rPr spc="-10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SEGURANÇA</a:t>
            </a:r>
            <a:r>
              <a:rPr spc="-80" dirty="0"/>
              <a:t> </a:t>
            </a:r>
            <a:r>
              <a:rPr dirty="0"/>
              <a:t>-</a:t>
            </a:r>
            <a:r>
              <a:rPr spc="-10" dirty="0"/>
              <a:t> </a:t>
            </a:r>
            <a:r>
              <a:rPr spc="-15" dirty="0"/>
              <a:t>EQUIPAMENTOS</a:t>
            </a:r>
            <a:r>
              <a:rPr spc="-40" dirty="0"/>
              <a:t> </a:t>
            </a:r>
            <a:r>
              <a:rPr spc="-5" dirty="0"/>
              <a:t>ESPECIAIS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715" y="2659894"/>
            <a:ext cx="2224809" cy="198921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273815" y="2138486"/>
            <a:ext cx="4997450" cy="3585210"/>
            <a:chOff x="3273815" y="2138486"/>
            <a:chExt cx="4997450" cy="358521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7916" y="3500106"/>
              <a:ext cx="1142950" cy="22231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6810" y="2739011"/>
              <a:ext cx="2534216" cy="165947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273815" y="2138486"/>
              <a:ext cx="3317240" cy="1511935"/>
            </a:xfrm>
            <a:custGeom>
              <a:avLst/>
              <a:gdLst/>
              <a:ahLst/>
              <a:cxnLst/>
              <a:rect l="l" t="t" r="r" b="b"/>
              <a:pathLst>
                <a:path w="3317240" h="1511935">
                  <a:moveTo>
                    <a:pt x="2019629" y="0"/>
                  </a:moveTo>
                  <a:lnTo>
                    <a:pt x="1968234" y="2967"/>
                  </a:lnTo>
                  <a:lnTo>
                    <a:pt x="1918404" y="10750"/>
                  </a:lnTo>
                  <a:lnTo>
                    <a:pt x="1871063" y="23153"/>
                  </a:lnTo>
                  <a:lnTo>
                    <a:pt x="1827132" y="39986"/>
                  </a:lnTo>
                  <a:lnTo>
                    <a:pt x="1787534" y="61054"/>
                  </a:lnTo>
                  <a:lnTo>
                    <a:pt x="1753193" y="86166"/>
                  </a:lnTo>
                  <a:lnTo>
                    <a:pt x="1725031" y="115128"/>
                  </a:lnTo>
                  <a:lnTo>
                    <a:pt x="1703185" y="102753"/>
                  </a:lnTo>
                  <a:lnTo>
                    <a:pt x="1655540" y="81052"/>
                  </a:lnTo>
                  <a:lnTo>
                    <a:pt x="1579138" y="57705"/>
                  </a:lnTo>
                  <a:lnTo>
                    <a:pt x="1527026" y="48169"/>
                  </a:lnTo>
                  <a:lnTo>
                    <a:pt x="1474230" y="43087"/>
                  </a:lnTo>
                  <a:lnTo>
                    <a:pt x="1421407" y="42333"/>
                  </a:lnTo>
                  <a:lnTo>
                    <a:pt x="1369216" y="45783"/>
                  </a:lnTo>
                  <a:lnTo>
                    <a:pt x="1318314" y="53310"/>
                  </a:lnTo>
                  <a:lnTo>
                    <a:pt x="1269359" y="64791"/>
                  </a:lnTo>
                  <a:lnTo>
                    <a:pt x="1223010" y="80099"/>
                  </a:lnTo>
                  <a:lnTo>
                    <a:pt x="1179923" y="99110"/>
                  </a:lnTo>
                  <a:lnTo>
                    <a:pt x="1140758" y="121698"/>
                  </a:lnTo>
                  <a:lnTo>
                    <a:pt x="1106172" y="147737"/>
                  </a:lnTo>
                  <a:lnTo>
                    <a:pt x="1076823" y="177104"/>
                  </a:lnTo>
                  <a:lnTo>
                    <a:pt x="1033015" y="162874"/>
                  </a:lnTo>
                  <a:lnTo>
                    <a:pt x="987480" y="151351"/>
                  </a:lnTo>
                  <a:lnTo>
                    <a:pt x="940540" y="142580"/>
                  </a:lnTo>
                  <a:lnTo>
                    <a:pt x="892520" y="136609"/>
                  </a:lnTo>
                  <a:lnTo>
                    <a:pt x="843745" y="133483"/>
                  </a:lnTo>
                  <a:lnTo>
                    <a:pt x="794539" y="133250"/>
                  </a:lnTo>
                  <a:lnTo>
                    <a:pt x="745226" y="135956"/>
                  </a:lnTo>
                  <a:lnTo>
                    <a:pt x="685865" y="143142"/>
                  </a:lnTo>
                  <a:lnTo>
                    <a:pt x="629434" y="154286"/>
                  </a:lnTo>
                  <a:lnTo>
                    <a:pt x="576265" y="169116"/>
                  </a:lnTo>
                  <a:lnTo>
                    <a:pt x="526691" y="187360"/>
                  </a:lnTo>
                  <a:lnTo>
                    <a:pt x="481044" y="208747"/>
                  </a:lnTo>
                  <a:lnTo>
                    <a:pt x="439659" y="233004"/>
                  </a:lnTo>
                  <a:lnTo>
                    <a:pt x="402866" y="259860"/>
                  </a:lnTo>
                  <a:lnTo>
                    <a:pt x="370999" y="289043"/>
                  </a:lnTo>
                  <a:lnTo>
                    <a:pt x="344390" y="320281"/>
                  </a:lnTo>
                  <a:lnTo>
                    <a:pt x="323373" y="353302"/>
                  </a:lnTo>
                  <a:lnTo>
                    <a:pt x="299443" y="423605"/>
                  </a:lnTo>
                  <a:lnTo>
                    <a:pt x="297195" y="460344"/>
                  </a:lnTo>
                  <a:lnTo>
                    <a:pt x="301869" y="497779"/>
                  </a:lnTo>
                  <a:lnTo>
                    <a:pt x="299075" y="502478"/>
                  </a:lnTo>
                  <a:lnTo>
                    <a:pt x="247393" y="508435"/>
                  </a:lnTo>
                  <a:lnTo>
                    <a:pt x="198421" y="519232"/>
                  </a:lnTo>
                  <a:lnTo>
                    <a:pt x="152962" y="534545"/>
                  </a:lnTo>
                  <a:lnTo>
                    <a:pt x="111821" y="554049"/>
                  </a:lnTo>
                  <a:lnTo>
                    <a:pt x="75802" y="577419"/>
                  </a:lnTo>
                  <a:lnTo>
                    <a:pt x="45710" y="604332"/>
                  </a:lnTo>
                  <a:lnTo>
                    <a:pt x="20085" y="638271"/>
                  </a:lnTo>
                  <a:lnTo>
                    <a:pt x="4960" y="673512"/>
                  </a:lnTo>
                  <a:lnTo>
                    <a:pt x="0" y="709248"/>
                  </a:lnTo>
                  <a:lnTo>
                    <a:pt x="4867" y="744673"/>
                  </a:lnTo>
                  <a:lnTo>
                    <a:pt x="42737" y="811370"/>
                  </a:lnTo>
                  <a:lnTo>
                    <a:pt x="75068" y="841029"/>
                  </a:lnTo>
                  <a:lnTo>
                    <a:pt x="115880" y="867154"/>
                  </a:lnTo>
                  <a:lnTo>
                    <a:pt x="164836" y="888939"/>
                  </a:lnTo>
                  <a:lnTo>
                    <a:pt x="121136" y="925048"/>
                  </a:lnTo>
                  <a:lnTo>
                    <a:pt x="91367" y="965694"/>
                  </a:lnTo>
                  <a:lnTo>
                    <a:pt x="76361" y="1009364"/>
                  </a:lnTo>
                  <a:lnTo>
                    <a:pt x="76952" y="1054547"/>
                  </a:lnTo>
                  <a:lnTo>
                    <a:pt x="106169" y="1118300"/>
                  </a:lnTo>
                  <a:lnTo>
                    <a:pt x="163989" y="1171318"/>
                  </a:lnTo>
                  <a:lnTo>
                    <a:pt x="201714" y="1192866"/>
                  </a:lnTo>
                  <a:lnTo>
                    <a:pt x="244296" y="1210607"/>
                  </a:lnTo>
                  <a:lnTo>
                    <a:pt x="290973" y="1224169"/>
                  </a:lnTo>
                  <a:lnTo>
                    <a:pt x="340978" y="1233176"/>
                  </a:lnTo>
                  <a:lnTo>
                    <a:pt x="393548" y="1237254"/>
                  </a:lnTo>
                  <a:lnTo>
                    <a:pt x="447919" y="1236030"/>
                  </a:lnTo>
                  <a:lnTo>
                    <a:pt x="452110" y="1240475"/>
                  </a:lnTo>
                  <a:lnTo>
                    <a:pt x="484097" y="1270636"/>
                  </a:lnTo>
                  <a:lnTo>
                    <a:pt x="517255" y="1296404"/>
                  </a:lnTo>
                  <a:lnTo>
                    <a:pt x="553457" y="1319894"/>
                  </a:lnTo>
                  <a:lnTo>
                    <a:pt x="592415" y="1341061"/>
                  </a:lnTo>
                  <a:lnTo>
                    <a:pt x="633844" y="1359862"/>
                  </a:lnTo>
                  <a:lnTo>
                    <a:pt x="677455" y="1376252"/>
                  </a:lnTo>
                  <a:lnTo>
                    <a:pt x="722963" y="1390186"/>
                  </a:lnTo>
                  <a:lnTo>
                    <a:pt x="770081" y="1401621"/>
                  </a:lnTo>
                  <a:lnTo>
                    <a:pt x="818521" y="1410512"/>
                  </a:lnTo>
                  <a:lnTo>
                    <a:pt x="867997" y="1416814"/>
                  </a:lnTo>
                  <a:lnTo>
                    <a:pt x="918223" y="1420485"/>
                  </a:lnTo>
                  <a:lnTo>
                    <a:pt x="968911" y="1421478"/>
                  </a:lnTo>
                  <a:lnTo>
                    <a:pt x="1019774" y="1419750"/>
                  </a:lnTo>
                  <a:lnTo>
                    <a:pt x="1070527" y="1415257"/>
                  </a:lnTo>
                  <a:lnTo>
                    <a:pt x="1120881" y="1407954"/>
                  </a:lnTo>
                  <a:lnTo>
                    <a:pt x="1170550" y="1397797"/>
                  </a:lnTo>
                  <a:lnTo>
                    <a:pt x="1219248" y="1384742"/>
                  </a:lnTo>
                  <a:lnTo>
                    <a:pt x="1266688" y="1368745"/>
                  </a:lnTo>
                  <a:lnTo>
                    <a:pt x="1302647" y="1398342"/>
                  </a:lnTo>
                  <a:lnTo>
                    <a:pt x="1343537" y="1425015"/>
                  </a:lnTo>
                  <a:lnTo>
                    <a:pt x="1388894" y="1448548"/>
                  </a:lnTo>
                  <a:lnTo>
                    <a:pt x="1438251" y="1468727"/>
                  </a:lnTo>
                  <a:lnTo>
                    <a:pt x="1491143" y="1485335"/>
                  </a:lnTo>
                  <a:lnTo>
                    <a:pt x="1547104" y="1498158"/>
                  </a:lnTo>
                  <a:lnTo>
                    <a:pt x="1602004" y="1506519"/>
                  </a:lnTo>
                  <a:lnTo>
                    <a:pt x="1656917" y="1511067"/>
                  </a:lnTo>
                  <a:lnTo>
                    <a:pt x="1711448" y="1511933"/>
                  </a:lnTo>
                  <a:lnTo>
                    <a:pt x="1765205" y="1509248"/>
                  </a:lnTo>
                  <a:lnTo>
                    <a:pt x="1817793" y="1503144"/>
                  </a:lnTo>
                  <a:lnTo>
                    <a:pt x="1868818" y="1493752"/>
                  </a:lnTo>
                  <a:lnTo>
                    <a:pt x="1917888" y="1481205"/>
                  </a:lnTo>
                  <a:lnTo>
                    <a:pt x="1964608" y="1465634"/>
                  </a:lnTo>
                  <a:lnTo>
                    <a:pt x="2008583" y="1447171"/>
                  </a:lnTo>
                  <a:lnTo>
                    <a:pt x="2049422" y="1425946"/>
                  </a:lnTo>
                  <a:lnTo>
                    <a:pt x="2086729" y="1402093"/>
                  </a:lnTo>
                  <a:lnTo>
                    <a:pt x="2120112" y="1375742"/>
                  </a:lnTo>
                  <a:lnTo>
                    <a:pt x="2149176" y="1347025"/>
                  </a:lnTo>
                  <a:lnTo>
                    <a:pt x="2173527" y="1316074"/>
                  </a:lnTo>
                  <a:lnTo>
                    <a:pt x="2192772" y="1283020"/>
                  </a:lnTo>
                  <a:lnTo>
                    <a:pt x="2235662" y="1297605"/>
                  </a:lnTo>
                  <a:lnTo>
                    <a:pt x="2280678" y="1309149"/>
                  </a:lnTo>
                  <a:lnTo>
                    <a:pt x="2327390" y="1317566"/>
                  </a:lnTo>
                  <a:lnTo>
                    <a:pt x="2375364" y="1322770"/>
                  </a:lnTo>
                  <a:lnTo>
                    <a:pt x="2424166" y="1324676"/>
                  </a:lnTo>
                  <a:lnTo>
                    <a:pt x="2484418" y="1322476"/>
                  </a:lnTo>
                  <a:lnTo>
                    <a:pt x="2542266" y="1315457"/>
                  </a:lnTo>
                  <a:lnTo>
                    <a:pt x="2597176" y="1303945"/>
                  </a:lnTo>
                  <a:lnTo>
                    <a:pt x="2648617" y="1288264"/>
                  </a:lnTo>
                  <a:lnTo>
                    <a:pt x="2696059" y="1268740"/>
                  </a:lnTo>
                  <a:lnTo>
                    <a:pt x="2738967" y="1245698"/>
                  </a:lnTo>
                  <a:lnTo>
                    <a:pt x="2776812" y="1219461"/>
                  </a:lnTo>
                  <a:lnTo>
                    <a:pt x="2809061" y="1190357"/>
                  </a:lnTo>
                  <a:lnTo>
                    <a:pt x="2835182" y="1158708"/>
                  </a:lnTo>
                  <a:lnTo>
                    <a:pt x="2854643" y="1124842"/>
                  </a:lnTo>
                  <a:lnTo>
                    <a:pt x="2871460" y="1051753"/>
                  </a:lnTo>
                  <a:lnTo>
                    <a:pt x="2923866" y="1045368"/>
                  </a:lnTo>
                  <a:lnTo>
                    <a:pt x="2974755" y="1035728"/>
                  </a:lnTo>
                  <a:lnTo>
                    <a:pt x="3023735" y="1022931"/>
                  </a:lnTo>
                  <a:lnTo>
                    <a:pt x="3070417" y="1007073"/>
                  </a:lnTo>
                  <a:lnTo>
                    <a:pt x="3114411" y="988253"/>
                  </a:lnTo>
                  <a:lnTo>
                    <a:pt x="3163635" y="961599"/>
                  </a:lnTo>
                  <a:lnTo>
                    <a:pt x="3206209" y="932037"/>
                  </a:lnTo>
                  <a:lnTo>
                    <a:pt x="3242043" y="899990"/>
                  </a:lnTo>
                  <a:lnTo>
                    <a:pt x="3271047" y="865881"/>
                  </a:lnTo>
                  <a:lnTo>
                    <a:pt x="3293131" y="830134"/>
                  </a:lnTo>
                  <a:lnTo>
                    <a:pt x="3308206" y="793173"/>
                  </a:lnTo>
                  <a:lnTo>
                    <a:pt x="3316181" y="755420"/>
                  </a:lnTo>
                  <a:lnTo>
                    <a:pt x="3316967" y="717300"/>
                  </a:lnTo>
                  <a:lnTo>
                    <a:pt x="3310474" y="679235"/>
                  </a:lnTo>
                  <a:lnTo>
                    <a:pt x="3296612" y="641650"/>
                  </a:lnTo>
                  <a:lnTo>
                    <a:pt x="3275292" y="604968"/>
                  </a:lnTo>
                  <a:lnTo>
                    <a:pt x="3246423" y="569612"/>
                  </a:lnTo>
                  <a:lnTo>
                    <a:pt x="3209915" y="536006"/>
                  </a:lnTo>
                  <a:lnTo>
                    <a:pt x="3215299" y="527767"/>
                  </a:lnTo>
                  <a:lnTo>
                    <a:pt x="3240303" y="465494"/>
                  </a:lnTo>
                  <a:lnTo>
                    <a:pt x="3243024" y="428780"/>
                  </a:lnTo>
                  <a:lnTo>
                    <a:pt x="3237318" y="392818"/>
                  </a:lnTo>
                  <a:lnTo>
                    <a:pt x="3202393" y="325083"/>
                  </a:lnTo>
                  <a:lnTo>
                    <a:pt x="3174062" y="294276"/>
                  </a:lnTo>
                  <a:lnTo>
                    <a:pt x="3139075" y="266155"/>
                  </a:lnTo>
                  <a:lnTo>
                    <a:pt x="3097876" y="241202"/>
                  </a:lnTo>
                  <a:lnTo>
                    <a:pt x="3050908" y="219901"/>
                  </a:lnTo>
                  <a:lnTo>
                    <a:pt x="2998614" y="202734"/>
                  </a:lnTo>
                  <a:lnTo>
                    <a:pt x="2941437" y="190185"/>
                  </a:lnTo>
                  <a:lnTo>
                    <a:pt x="2924649" y="151712"/>
                  </a:lnTo>
                  <a:lnTo>
                    <a:pt x="2897622" y="115858"/>
                  </a:lnTo>
                  <a:lnTo>
                    <a:pt x="2861070" y="83386"/>
                  </a:lnTo>
                  <a:lnTo>
                    <a:pt x="2815707" y="55057"/>
                  </a:lnTo>
                  <a:lnTo>
                    <a:pt x="2771127" y="34913"/>
                  </a:lnTo>
                  <a:lnTo>
                    <a:pt x="2723480" y="19413"/>
                  </a:lnTo>
                  <a:lnTo>
                    <a:pt x="2673578" y="8513"/>
                  </a:lnTo>
                  <a:lnTo>
                    <a:pt x="2622235" y="2172"/>
                  </a:lnTo>
                  <a:lnTo>
                    <a:pt x="2570261" y="346"/>
                  </a:lnTo>
                  <a:lnTo>
                    <a:pt x="2518470" y="2994"/>
                  </a:lnTo>
                  <a:lnTo>
                    <a:pt x="2467675" y="10073"/>
                  </a:lnTo>
                  <a:lnTo>
                    <a:pt x="2418686" y="21541"/>
                  </a:lnTo>
                  <a:lnTo>
                    <a:pt x="2372318" y="37355"/>
                  </a:lnTo>
                  <a:lnTo>
                    <a:pt x="2329381" y="57474"/>
                  </a:lnTo>
                  <a:lnTo>
                    <a:pt x="2290689" y="81854"/>
                  </a:lnTo>
                  <a:lnTo>
                    <a:pt x="2265827" y="63826"/>
                  </a:lnTo>
                  <a:lnTo>
                    <a:pt x="2207197" y="33723"/>
                  </a:lnTo>
                  <a:lnTo>
                    <a:pt x="2123423" y="9278"/>
                  </a:lnTo>
                  <a:lnTo>
                    <a:pt x="2071666" y="2039"/>
                  </a:lnTo>
                  <a:lnTo>
                    <a:pt x="201962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28845" y="3547364"/>
              <a:ext cx="299212" cy="36169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69391" y="4910454"/>
            <a:ext cx="13328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03200" algn="l"/>
              </a:tabLst>
            </a:pPr>
            <a:r>
              <a:rPr sz="1400" spc="-5" dirty="0">
                <a:latin typeface="Arial MT"/>
                <a:cs typeface="Arial MT"/>
              </a:rPr>
              <a:t>LANTERNAS.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27173" y="6008623"/>
            <a:ext cx="26479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03200" algn="l"/>
              </a:tabLst>
            </a:pPr>
            <a:r>
              <a:rPr sz="1400" spc="-5" dirty="0">
                <a:latin typeface="Arial MT"/>
                <a:cs typeface="Arial MT"/>
              </a:rPr>
              <a:t>RÁDIOS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COMUNICAÇÃO.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23052" y="4676368"/>
            <a:ext cx="244221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820" marR="5080" indent="-198120">
              <a:lnSpc>
                <a:spcPct val="150000"/>
              </a:lnSpc>
              <a:spcBef>
                <a:spcPts val="100"/>
              </a:spcBef>
              <a:buFont typeface="Wingdings"/>
              <a:buChar char=""/>
              <a:tabLst>
                <a:tab pos="203200" algn="l"/>
              </a:tabLst>
            </a:pPr>
            <a:r>
              <a:rPr sz="1400" spc="-5" dirty="0">
                <a:latin typeface="Arial MT"/>
                <a:cs typeface="Arial MT"/>
              </a:rPr>
              <a:t>DETECTORES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GASES,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À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PROVA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EXPLOSÃO.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3191" y="1492307"/>
            <a:ext cx="6595745" cy="161988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940"/>
              </a:spcBef>
              <a:buFont typeface="Wingdings"/>
              <a:buChar char=""/>
              <a:tabLst>
                <a:tab pos="203200" algn="l"/>
              </a:tabLst>
            </a:pPr>
            <a:r>
              <a:rPr sz="1400" dirty="0">
                <a:latin typeface="Arial MT"/>
                <a:cs typeface="Arial MT"/>
              </a:rPr>
              <a:t>DEVEM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SER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FORNECIDOS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EQUIPAMENTOS</a:t>
            </a:r>
            <a:r>
              <a:rPr sz="1400" dirty="0">
                <a:latin typeface="Arial MT"/>
                <a:cs typeface="Arial MT"/>
              </a:rPr>
              <a:t> ESPECIAIS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30" dirty="0">
                <a:latin typeface="Arial MT"/>
                <a:cs typeface="Arial MT"/>
              </a:rPr>
              <a:t>PARA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TRABALHOS</a:t>
            </a:r>
            <a:endParaRPr sz="1400">
              <a:latin typeface="Arial MT"/>
              <a:cs typeface="Arial MT"/>
            </a:endParaRPr>
          </a:p>
          <a:p>
            <a:pPr marL="210185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latin typeface="Arial MT"/>
                <a:cs typeface="Arial MT"/>
              </a:rPr>
              <a:t>EM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ESPAÇOS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CONFINADOS,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30" dirty="0">
                <a:latin typeface="Arial MT"/>
                <a:cs typeface="Arial MT"/>
              </a:rPr>
              <a:t>TAIS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COMO:</a:t>
            </a:r>
            <a:endParaRPr sz="1400">
              <a:latin typeface="Arial MT"/>
              <a:cs typeface="Arial MT"/>
            </a:endParaRPr>
          </a:p>
          <a:p>
            <a:pPr marL="1607185" algn="ctr">
              <a:lnSpc>
                <a:spcPct val="100000"/>
              </a:lnSpc>
              <a:spcBef>
                <a:spcPts val="79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Atenção!</a:t>
            </a:r>
            <a:endParaRPr sz="1400">
              <a:latin typeface="Arial"/>
              <a:cs typeface="Arial"/>
            </a:endParaRPr>
          </a:p>
          <a:p>
            <a:pPr marL="2776855" marR="1165860" algn="ctr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ambientes</a:t>
            </a:r>
            <a:r>
              <a:rPr sz="1400" b="1" spc="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presença </a:t>
            </a:r>
            <a:r>
              <a:rPr sz="1400" b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hidrocarbonetos,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usar</a:t>
            </a:r>
            <a:endParaRPr sz="1400">
              <a:latin typeface="Arial"/>
              <a:cs typeface="Arial"/>
            </a:endParaRPr>
          </a:p>
          <a:p>
            <a:pPr marL="1656714" algn="ctr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equipamentos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prova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explosão</a:t>
            </a:r>
            <a:r>
              <a:rPr sz="1400" spc="-5" dirty="0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1088" y="6151575"/>
            <a:ext cx="104394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latin typeface="Arial"/>
                <a:cs typeface="Arial"/>
              </a:rPr>
              <a:t>voltar</a:t>
            </a:r>
            <a:r>
              <a:rPr sz="1300" b="1" spc="35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índice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387"/>
            <a:ext cx="1694180" cy="490855"/>
          </a:xfrm>
          <a:custGeom>
            <a:avLst/>
            <a:gdLst/>
            <a:ahLst/>
            <a:cxnLst/>
            <a:rect l="l" t="t" r="r" b="b"/>
            <a:pathLst>
              <a:path w="1694180" h="490854">
                <a:moveTo>
                  <a:pt x="423468" y="0"/>
                </a:moveTo>
                <a:lnTo>
                  <a:pt x="0" y="245275"/>
                </a:lnTo>
                <a:lnTo>
                  <a:pt x="423468" y="490537"/>
                </a:lnTo>
                <a:lnTo>
                  <a:pt x="423468" y="367906"/>
                </a:lnTo>
                <a:lnTo>
                  <a:pt x="1693926" y="367906"/>
                </a:lnTo>
                <a:lnTo>
                  <a:pt x="1693926" y="122631"/>
                </a:lnTo>
                <a:lnTo>
                  <a:pt x="423468" y="122631"/>
                </a:lnTo>
                <a:lnTo>
                  <a:pt x="423468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31873" y="790701"/>
            <a:ext cx="49288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MEDIDAS</a:t>
            </a:r>
            <a:r>
              <a:rPr spc="-1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EMERGÊNCIA</a:t>
            </a:r>
            <a:r>
              <a:rPr spc="-95" dirty="0"/>
              <a:t> </a:t>
            </a:r>
            <a:r>
              <a:rPr dirty="0"/>
              <a:t>E</a:t>
            </a:r>
            <a:r>
              <a:rPr spc="-20" dirty="0"/>
              <a:t> RESGATE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5965" y="1455731"/>
            <a:ext cx="3383279" cy="3227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7810" marR="5080" indent="-245745">
              <a:lnSpc>
                <a:spcPct val="150000"/>
              </a:lnSpc>
              <a:spcBef>
                <a:spcPts val="100"/>
              </a:spcBef>
              <a:buFont typeface="Wingdings"/>
              <a:buChar char=""/>
              <a:tabLst>
                <a:tab pos="254000" algn="l"/>
              </a:tabLst>
            </a:pPr>
            <a:r>
              <a:rPr sz="1400" dirty="0">
                <a:latin typeface="Arial MT"/>
                <a:cs typeface="Arial MT"/>
              </a:rPr>
              <a:t>OS </a:t>
            </a:r>
            <a:r>
              <a:rPr sz="1400" spc="-5" dirty="0">
                <a:latin typeface="Arial MT"/>
                <a:cs typeface="Arial MT"/>
              </a:rPr>
              <a:t>EMPREENDIMENTOS </a:t>
            </a:r>
            <a:r>
              <a:rPr sz="1400" dirty="0">
                <a:latin typeface="Arial MT"/>
                <a:cs typeface="Arial MT"/>
              </a:rPr>
              <a:t>DEVEM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ELABORAR E </a:t>
            </a:r>
            <a:r>
              <a:rPr sz="1400" spc="-15" dirty="0">
                <a:latin typeface="Arial MT"/>
                <a:cs typeface="Arial MT"/>
              </a:rPr>
              <a:t>IMPLANTAR 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PROCEDIMENTOS DE EMERGÊNCIA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R</a:t>
            </a:r>
            <a:r>
              <a:rPr sz="1400" dirty="0">
                <a:latin typeface="Arial MT"/>
                <a:cs typeface="Arial MT"/>
              </a:rPr>
              <a:t>ESG</a:t>
            </a:r>
            <a:r>
              <a:rPr sz="1400" spc="-11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T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D</a:t>
            </a:r>
            <a:r>
              <a:rPr sz="1400" dirty="0">
                <a:latin typeface="Arial MT"/>
                <a:cs typeface="Arial MT"/>
              </a:rPr>
              <a:t>EQ</a:t>
            </a:r>
            <a:r>
              <a:rPr sz="1400" spc="-10" dirty="0">
                <a:latin typeface="Arial MT"/>
                <a:cs typeface="Arial MT"/>
              </a:rPr>
              <a:t>U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D</a:t>
            </a:r>
            <a:r>
              <a:rPr sz="1400" dirty="0">
                <a:latin typeface="Arial MT"/>
                <a:cs typeface="Arial MT"/>
              </a:rPr>
              <a:t>OS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AO  </a:t>
            </a:r>
            <a:r>
              <a:rPr sz="1400" spc="-20" dirty="0">
                <a:latin typeface="Arial MT"/>
                <a:cs typeface="Arial MT"/>
              </a:rPr>
              <a:t>ESPAÇO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CONFINADO.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"/>
            </a:pPr>
            <a:endParaRPr sz="2150">
              <a:latin typeface="Arial MT"/>
              <a:cs typeface="Arial MT"/>
            </a:endParaRPr>
          </a:p>
          <a:p>
            <a:pPr marL="248285" marR="223520" indent="-236220">
              <a:lnSpc>
                <a:spcPct val="150000"/>
              </a:lnSpc>
              <a:buFont typeface="Wingdings"/>
              <a:buChar char=""/>
              <a:tabLst>
                <a:tab pos="254000" algn="l"/>
              </a:tabLst>
            </a:pPr>
            <a:r>
              <a:rPr sz="1400" dirty="0">
                <a:latin typeface="Arial MT"/>
                <a:cs typeface="Arial MT"/>
              </a:rPr>
              <a:t>OS </a:t>
            </a:r>
            <a:r>
              <a:rPr sz="1400" spc="-5" dirty="0">
                <a:latin typeface="Arial MT"/>
                <a:cs typeface="Arial MT"/>
              </a:rPr>
              <a:t>EMPREENDIMENTOS </a:t>
            </a:r>
            <a:r>
              <a:rPr sz="1400" dirty="0">
                <a:latin typeface="Arial MT"/>
                <a:cs typeface="Arial MT"/>
              </a:rPr>
              <a:t>DEVEM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FORNECER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EQUIPAMENTOS </a:t>
            </a:r>
            <a:r>
              <a:rPr sz="1400" dirty="0">
                <a:latin typeface="Arial MT"/>
                <a:cs typeface="Arial MT"/>
              </a:rPr>
              <a:t>E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ACESSÓRIOS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QUE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POSSIBILITEM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MEIOS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SEGUROS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RESGATE.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5965" y="4977282"/>
            <a:ext cx="3241040" cy="9855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635" marR="5080" indent="-242570" algn="just">
              <a:lnSpc>
                <a:spcPct val="150000"/>
              </a:lnSpc>
              <a:spcBef>
                <a:spcPts val="95"/>
              </a:spcBef>
              <a:buFont typeface="Wingdings"/>
              <a:buChar char=""/>
              <a:tabLst>
                <a:tab pos="254000" algn="l"/>
              </a:tabLst>
            </a:pPr>
            <a:r>
              <a:rPr sz="1400" dirty="0">
                <a:latin typeface="Arial MT"/>
                <a:cs typeface="Arial MT"/>
              </a:rPr>
              <a:t>OS </a:t>
            </a:r>
            <a:r>
              <a:rPr sz="1400" spc="-5" dirty="0">
                <a:latin typeface="Arial MT"/>
                <a:cs typeface="Arial MT"/>
              </a:rPr>
              <a:t>TRABALHADORES </a:t>
            </a:r>
            <a:r>
              <a:rPr sz="1400" dirty="0">
                <a:latin typeface="Arial MT"/>
                <a:cs typeface="Arial MT"/>
              </a:rPr>
              <a:t>DEVEM </a:t>
            </a:r>
            <a:r>
              <a:rPr sz="1400" spc="-5" dirty="0">
                <a:latin typeface="Arial MT"/>
                <a:cs typeface="Arial MT"/>
              </a:rPr>
              <a:t>SER </a:t>
            </a:r>
            <a:r>
              <a:rPr sz="1400" spc="-38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TR</a:t>
            </a:r>
            <a:r>
              <a:rPr sz="1400" dirty="0">
                <a:latin typeface="Arial MT"/>
                <a:cs typeface="Arial MT"/>
              </a:rPr>
              <a:t>EI</a:t>
            </a:r>
            <a:r>
              <a:rPr sz="1400" spc="-10" dirty="0">
                <a:latin typeface="Arial MT"/>
                <a:cs typeface="Arial MT"/>
              </a:rPr>
              <a:t>N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D</a:t>
            </a:r>
            <a:r>
              <a:rPr sz="1400" dirty="0">
                <a:latin typeface="Arial MT"/>
                <a:cs typeface="Arial MT"/>
              </a:rPr>
              <a:t>OS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110" dirty="0">
                <a:latin typeface="Arial MT"/>
                <a:cs typeface="Arial MT"/>
              </a:rPr>
              <a:t>P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R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SI</a:t>
            </a:r>
            <a:r>
              <a:rPr sz="1400" spc="-10" dirty="0">
                <a:latin typeface="Arial MT"/>
                <a:cs typeface="Arial MT"/>
              </a:rPr>
              <a:t>TU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Ç</a:t>
            </a:r>
            <a:r>
              <a:rPr sz="1400" dirty="0">
                <a:latin typeface="Arial MT"/>
                <a:cs typeface="Arial MT"/>
              </a:rPr>
              <a:t>ÕES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DE  </a:t>
            </a:r>
            <a:r>
              <a:rPr sz="1400" spc="-5" dirty="0">
                <a:latin typeface="Arial MT"/>
                <a:cs typeface="Arial MT"/>
              </a:rPr>
              <a:t>EMERGÊNCIA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15" dirty="0">
                <a:latin typeface="Arial MT"/>
                <a:cs typeface="Arial MT"/>
              </a:rPr>
              <a:t> RESGATE.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114800" y="1662176"/>
            <a:ext cx="4605655" cy="3463925"/>
            <a:chOff x="4114800" y="1662176"/>
            <a:chExt cx="4605655" cy="34639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4800" y="1721358"/>
              <a:ext cx="4605274" cy="340474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724775" y="1662176"/>
              <a:ext cx="184150" cy="401955"/>
            </a:xfrm>
            <a:custGeom>
              <a:avLst/>
              <a:gdLst/>
              <a:ahLst/>
              <a:cxnLst/>
              <a:rect l="l" t="t" r="r" b="b"/>
              <a:pathLst>
                <a:path w="184150" h="401955">
                  <a:moveTo>
                    <a:pt x="184150" y="0"/>
                  </a:moveTo>
                  <a:lnTo>
                    <a:pt x="0" y="0"/>
                  </a:lnTo>
                  <a:lnTo>
                    <a:pt x="0" y="401574"/>
                  </a:lnTo>
                  <a:lnTo>
                    <a:pt x="184150" y="401574"/>
                  </a:lnTo>
                  <a:lnTo>
                    <a:pt x="184150" y="269875"/>
                  </a:lnTo>
                  <a:lnTo>
                    <a:pt x="40258" y="269875"/>
                  </a:lnTo>
                  <a:lnTo>
                    <a:pt x="40258" y="200787"/>
                  </a:lnTo>
                  <a:lnTo>
                    <a:pt x="22986" y="200787"/>
                  </a:lnTo>
                  <a:lnTo>
                    <a:pt x="92075" y="131699"/>
                  </a:lnTo>
                  <a:lnTo>
                    <a:pt x="184150" y="131699"/>
                  </a:lnTo>
                  <a:lnTo>
                    <a:pt x="184150" y="0"/>
                  </a:lnTo>
                  <a:close/>
                </a:path>
                <a:path w="184150" h="401955">
                  <a:moveTo>
                    <a:pt x="184150" y="140335"/>
                  </a:moveTo>
                  <a:lnTo>
                    <a:pt x="135254" y="140335"/>
                  </a:lnTo>
                  <a:lnTo>
                    <a:pt x="135254" y="174878"/>
                  </a:lnTo>
                  <a:lnTo>
                    <a:pt x="161163" y="200787"/>
                  </a:lnTo>
                  <a:lnTo>
                    <a:pt x="143891" y="200787"/>
                  </a:lnTo>
                  <a:lnTo>
                    <a:pt x="143891" y="269875"/>
                  </a:lnTo>
                  <a:lnTo>
                    <a:pt x="184150" y="269875"/>
                  </a:lnTo>
                  <a:lnTo>
                    <a:pt x="184150" y="140335"/>
                  </a:lnTo>
                  <a:close/>
                </a:path>
                <a:path w="184150" h="401955">
                  <a:moveTo>
                    <a:pt x="184150" y="131699"/>
                  </a:moveTo>
                  <a:lnTo>
                    <a:pt x="92075" y="131699"/>
                  </a:lnTo>
                  <a:lnTo>
                    <a:pt x="117982" y="157607"/>
                  </a:lnTo>
                  <a:lnTo>
                    <a:pt x="117982" y="140335"/>
                  </a:lnTo>
                  <a:lnTo>
                    <a:pt x="184150" y="140335"/>
                  </a:lnTo>
                  <a:lnTo>
                    <a:pt x="184150" y="131699"/>
                  </a:lnTo>
                  <a:close/>
                </a:path>
              </a:pathLst>
            </a:custGeom>
            <a:solidFill>
              <a:srgbClr val="EAE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7761" y="1793875"/>
              <a:ext cx="138176" cy="13817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194175" y="5295696"/>
            <a:ext cx="466598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820" marR="5080" indent="-198120">
              <a:lnSpc>
                <a:spcPct val="150000"/>
              </a:lnSpc>
              <a:spcBef>
                <a:spcPts val="100"/>
              </a:spcBef>
              <a:buFont typeface="Wingdings"/>
              <a:buChar char=""/>
              <a:tabLst>
                <a:tab pos="203200" algn="l"/>
              </a:tabLst>
            </a:pPr>
            <a:r>
              <a:rPr sz="1400" spc="-5" dirty="0">
                <a:latin typeface="Arial MT"/>
                <a:cs typeface="Arial MT"/>
              </a:rPr>
              <a:t>SITUAÇÃO DE TREINAMENTO COM SIMULAÇÃO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OPERAÇÃO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SALVAMENTO</a:t>
            </a:r>
            <a:r>
              <a:rPr sz="1400" dirty="0">
                <a:latin typeface="Arial MT"/>
                <a:cs typeface="Arial MT"/>
              </a:rPr>
              <a:t> 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RESGATE.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1088" y="6151575"/>
            <a:ext cx="104394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latin typeface="Arial"/>
                <a:cs typeface="Arial"/>
              </a:rPr>
              <a:t>voltar</a:t>
            </a:r>
            <a:r>
              <a:rPr sz="1300" b="1" spc="35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índice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07326" y="6021387"/>
            <a:ext cx="1835150" cy="490855"/>
          </a:xfrm>
          <a:custGeom>
            <a:avLst/>
            <a:gdLst/>
            <a:ahLst/>
            <a:cxnLst/>
            <a:rect l="l" t="t" r="r" b="b"/>
            <a:pathLst>
              <a:path w="1835150" h="490854">
                <a:moveTo>
                  <a:pt x="1376299" y="0"/>
                </a:moveTo>
                <a:lnTo>
                  <a:pt x="1376299" y="122631"/>
                </a:lnTo>
                <a:lnTo>
                  <a:pt x="0" y="122631"/>
                </a:lnTo>
                <a:lnTo>
                  <a:pt x="0" y="367906"/>
                </a:lnTo>
                <a:lnTo>
                  <a:pt x="1376299" y="367906"/>
                </a:lnTo>
                <a:lnTo>
                  <a:pt x="1376299" y="490537"/>
                </a:lnTo>
                <a:lnTo>
                  <a:pt x="1835150" y="245275"/>
                </a:lnTo>
                <a:lnTo>
                  <a:pt x="1376299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63061" y="1151077"/>
            <a:ext cx="26670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LEMBRE-SE</a:t>
            </a:r>
            <a:r>
              <a:rPr spc="-60" dirty="0"/>
              <a:t> </a:t>
            </a:r>
            <a:r>
              <a:rPr spc="-5" dirty="0"/>
              <a:t>SEMPRE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27701" y="2331821"/>
            <a:ext cx="2870200" cy="322643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53365" indent="-241300">
              <a:lnSpc>
                <a:spcPct val="100000"/>
              </a:lnSpc>
              <a:spcBef>
                <a:spcPts val="940"/>
              </a:spcBef>
              <a:buFont typeface="Wingdings"/>
              <a:buChar char=""/>
              <a:tabLst>
                <a:tab pos="254000" algn="l"/>
              </a:tabLst>
            </a:pPr>
            <a:r>
              <a:rPr sz="1400" dirty="0">
                <a:latin typeface="Arial MT"/>
                <a:cs typeface="Arial MT"/>
              </a:rPr>
              <a:t>GA</a:t>
            </a:r>
            <a:r>
              <a:rPr sz="1400" spc="-10" dirty="0">
                <a:latin typeface="Arial MT"/>
                <a:cs typeface="Arial MT"/>
              </a:rPr>
              <a:t>R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N</a:t>
            </a:r>
            <a:r>
              <a:rPr sz="1400" spc="-114" dirty="0">
                <a:latin typeface="Arial MT"/>
                <a:cs typeface="Arial MT"/>
              </a:rPr>
              <a:t>T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</a:t>
            </a:r>
            <a:r>
              <a:rPr sz="1400" spc="-10" dirty="0">
                <a:latin typeface="Arial MT"/>
                <a:cs typeface="Arial MT"/>
              </a:rPr>
              <a:t>U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VI</a:t>
            </a:r>
            <a:r>
              <a:rPr sz="1400" spc="-10" dirty="0">
                <a:latin typeface="Arial MT"/>
                <a:cs typeface="Arial MT"/>
              </a:rPr>
              <a:t>D</a:t>
            </a:r>
            <a:r>
              <a:rPr sz="1400" dirty="0">
                <a:latin typeface="Arial MT"/>
                <a:cs typeface="Arial MT"/>
              </a:rPr>
              <a:t>A</a:t>
            </a:r>
            <a:endParaRPr sz="1400">
              <a:latin typeface="Arial MT"/>
              <a:cs typeface="Arial MT"/>
            </a:endParaRPr>
          </a:p>
          <a:p>
            <a:pPr marL="254635" marR="5080" indent="2540">
              <a:lnSpc>
                <a:spcPct val="150000"/>
              </a:lnSpc>
            </a:pPr>
            <a:r>
              <a:rPr sz="1400" dirty="0">
                <a:latin typeface="Arial MT"/>
                <a:cs typeface="Arial MT"/>
              </a:rPr>
              <a:t>E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</a:t>
            </a:r>
            <a:r>
              <a:rPr sz="1400" dirty="0">
                <a:latin typeface="Arial MT"/>
                <a:cs typeface="Arial MT"/>
              </a:rPr>
              <a:t> SEUS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COMPANHEIROS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CONHECENDO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EXIGINDO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TRABALHOS </a:t>
            </a:r>
            <a:r>
              <a:rPr sz="1400" dirty="0">
                <a:latin typeface="Arial MT"/>
                <a:cs typeface="Arial MT"/>
              </a:rPr>
              <a:t>SEGUROS </a:t>
            </a:r>
            <a:r>
              <a:rPr sz="1400" spc="-5" dirty="0">
                <a:latin typeface="Arial MT"/>
                <a:cs typeface="Arial MT"/>
              </a:rPr>
              <a:t>EM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ESPAÇOS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CONFINADOS.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Arial MT"/>
              <a:cs typeface="Arial MT"/>
            </a:endParaRPr>
          </a:p>
          <a:p>
            <a:pPr marL="257810" marR="878205" indent="-245745">
              <a:lnSpc>
                <a:spcPct val="150000"/>
              </a:lnSpc>
              <a:buFont typeface="Wingdings"/>
              <a:buChar char=""/>
              <a:tabLst>
                <a:tab pos="254000" algn="l"/>
              </a:tabLst>
            </a:pPr>
            <a:r>
              <a:rPr sz="1400" dirty="0">
                <a:latin typeface="Arial MT"/>
                <a:cs typeface="Arial MT"/>
              </a:rPr>
              <a:t>VO</a:t>
            </a:r>
            <a:r>
              <a:rPr sz="1400" spc="-110" dirty="0">
                <a:latin typeface="Arial MT"/>
                <a:cs typeface="Arial MT"/>
              </a:rPr>
              <a:t>L</a:t>
            </a:r>
            <a:r>
              <a:rPr sz="1400" spc="-114" dirty="0">
                <a:latin typeface="Arial MT"/>
                <a:cs typeface="Arial MT"/>
              </a:rPr>
              <a:t>T</a:t>
            </a:r>
            <a:r>
              <a:rPr sz="1400" dirty="0">
                <a:latin typeface="Arial MT"/>
                <a:cs typeface="Arial MT"/>
              </a:rPr>
              <a:t>AR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110" dirty="0">
                <a:latin typeface="Arial MT"/>
                <a:cs typeface="Arial MT"/>
              </a:rPr>
              <a:t>P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R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</a:t>
            </a:r>
            <a:r>
              <a:rPr sz="1400" dirty="0">
                <a:latin typeface="Arial MT"/>
                <a:cs typeface="Arial MT"/>
              </a:rPr>
              <a:t>ASA  </a:t>
            </a:r>
            <a:r>
              <a:rPr sz="1400" spc="-5" dirty="0">
                <a:latin typeface="Arial MT"/>
                <a:cs typeface="Arial MT"/>
              </a:rPr>
              <a:t>COM SAÚDE</a:t>
            </a:r>
            <a:endParaRPr sz="1400">
              <a:latin typeface="Arial MT"/>
              <a:cs typeface="Arial MT"/>
            </a:endParaRPr>
          </a:p>
          <a:p>
            <a:pPr marL="257810" marR="419100">
              <a:lnSpc>
                <a:spcPct val="150000"/>
              </a:lnSpc>
            </a:pPr>
            <a:r>
              <a:rPr sz="1400" dirty="0">
                <a:latin typeface="Arial MT"/>
                <a:cs typeface="Arial MT"/>
              </a:rPr>
              <a:t>É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UM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DIREITO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TODOS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TRABALHADORES.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450" y="1586357"/>
            <a:ext cx="3743325" cy="472236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652766" y="6151575"/>
            <a:ext cx="915669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Arial MT"/>
                <a:cs typeface="Arial MT"/>
              </a:rPr>
              <a:t>voltar</a:t>
            </a:r>
            <a:r>
              <a:rPr sz="1300" spc="-3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índice</a:t>
            </a:r>
            <a:endParaRPr sz="13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540" y="1146505"/>
            <a:ext cx="340804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Fotos</a:t>
            </a:r>
            <a:r>
              <a:rPr sz="3200" spc="-70" dirty="0"/>
              <a:t> </a:t>
            </a:r>
            <a:r>
              <a:rPr sz="3200" dirty="0"/>
              <a:t>de</a:t>
            </a:r>
            <a:r>
              <a:rPr sz="3200" spc="-45" dirty="0"/>
              <a:t> </a:t>
            </a:r>
            <a:r>
              <a:rPr sz="3200" spc="-5" dirty="0"/>
              <a:t>Resgate </a:t>
            </a:r>
            <a:r>
              <a:rPr sz="3200" spc="-875" dirty="0"/>
              <a:t> </a:t>
            </a:r>
            <a:r>
              <a:rPr sz="3200" dirty="0"/>
              <a:t>em </a:t>
            </a:r>
            <a:r>
              <a:rPr sz="3200" spc="-5" dirty="0"/>
              <a:t>Espaços </a:t>
            </a:r>
            <a:r>
              <a:rPr sz="3200" dirty="0"/>
              <a:t> Confinados: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750" y="2924175"/>
            <a:ext cx="3024251" cy="22796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0126" y="1341500"/>
            <a:ext cx="2952750" cy="22144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11701" y="4221226"/>
            <a:ext cx="2879725" cy="223037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174101" y="5835650"/>
            <a:ext cx="752475" cy="408305"/>
            <a:chOff x="8174101" y="5835650"/>
            <a:chExt cx="752475" cy="408305"/>
          </a:xfrm>
        </p:grpSpPr>
        <p:sp>
          <p:nvSpPr>
            <p:cNvPr id="7" name="object 7"/>
            <p:cNvSpPr/>
            <p:nvPr/>
          </p:nvSpPr>
          <p:spPr>
            <a:xfrm>
              <a:off x="8174101" y="5835650"/>
              <a:ext cx="752475" cy="408305"/>
            </a:xfrm>
            <a:custGeom>
              <a:avLst/>
              <a:gdLst/>
              <a:ahLst/>
              <a:cxnLst/>
              <a:rect l="l" t="t" r="r" b="b"/>
              <a:pathLst>
                <a:path w="752475" h="408304">
                  <a:moveTo>
                    <a:pt x="752475" y="0"/>
                  </a:moveTo>
                  <a:lnTo>
                    <a:pt x="0" y="0"/>
                  </a:lnTo>
                  <a:lnTo>
                    <a:pt x="0" y="407987"/>
                  </a:lnTo>
                  <a:lnTo>
                    <a:pt x="752475" y="407987"/>
                  </a:lnTo>
                  <a:lnTo>
                    <a:pt x="752475" y="356984"/>
                  </a:lnTo>
                  <a:lnTo>
                    <a:pt x="223139" y="356984"/>
                  </a:lnTo>
                  <a:lnTo>
                    <a:pt x="223139" y="51003"/>
                  </a:lnTo>
                  <a:lnTo>
                    <a:pt x="752475" y="51003"/>
                  </a:lnTo>
                  <a:lnTo>
                    <a:pt x="752475" y="0"/>
                  </a:lnTo>
                  <a:close/>
                </a:path>
                <a:path w="752475" h="408304">
                  <a:moveTo>
                    <a:pt x="752475" y="51003"/>
                  </a:moveTo>
                  <a:lnTo>
                    <a:pt x="223139" y="51003"/>
                  </a:lnTo>
                  <a:lnTo>
                    <a:pt x="529208" y="203987"/>
                  </a:lnTo>
                  <a:lnTo>
                    <a:pt x="223139" y="356984"/>
                  </a:lnTo>
                  <a:lnTo>
                    <a:pt x="752475" y="356984"/>
                  </a:lnTo>
                  <a:lnTo>
                    <a:pt x="752475" y="51003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97240" y="5886653"/>
              <a:ext cx="306070" cy="306070"/>
            </a:xfrm>
            <a:custGeom>
              <a:avLst/>
              <a:gdLst/>
              <a:ahLst/>
              <a:cxnLst/>
              <a:rect l="l" t="t" r="r" b="b"/>
              <a:pathLst>
                <a:path w="306070" h="306070">
                  <a:moveTo>
                    <a:pt x="0" y="0"/>
                  </a:moveTo>
                  <a:lnTo>
                    <a:pt x="0" y="305981"/>
                  </a:lnTo>
                  <a:lnTo>
                    <a:pt x="306069" y="152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112" y="260413"/>
            <a:ext cx="8243951" cy="85426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4797425"/>
            <a:ext cx="9144000" cy="2060575"/>
            <a:chOff x="0" y="4797425"/>
            <a:chExt cx="9144000" cy="20605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28193"/>
              <a:ext cx="9144000" cy="32980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52412" y="4797424"/>
              <a:ext cx="8639810" cy="1708150"/>
            </a:xfrm>
            <a:custGeom>
              <a:avLst/>
              <a:gdLst/>
              <a:ahLst/>
              <a:cxnLst/>
              <a:rect l="l" t="t" r="r" b="b"/>
              <a:pathLst>
                <a:path w="8639810" h="1708150">
                  <a:moveTo>
                    <a:pt x="574675" y="288163"/>
                  </a:moveTo>
                  <a:lnTo>
                    <a:pt x="354939" y="0"/>
                  </a:lnTo>
                  <a:lnTo>
                    <a:pt x="354939" y="185928"/>
                  </a:lnTo>
                  <a:lnTo>
                    <a:pt x="0" y="185928"/>
                  </a:lnTo>
                  <a:lnTo>
                    <a:pt x="0" y="390398"/>
                  </a:lnTo>
                  <a:lnTo>
                    <a:pt x="354939" y="390398"/>
                  </a:lnTo>
                  <a:lnTo>
                    <a:pt x="354939" y="576326"/>
                  </a:lnTo>
                  <a:lnTo>
                    <a:pt x="574675" y="288163"/>
                  </a:lnTo>
                  <a:close/>
                </a:path>
                <a:path w="8639810" h="1708150">
                  <a:moveTo>
                    <a:pt x="608012" y="1420012"/>
                  </a:moveTo>
                  <a:lnTo>
                    <a:pt x="388277" y="1131887"/>
                  </a:lnTo>
                  <a:lnTo>
                    <a:pt x="388277" y="1317815"/>
                  </a:lnTo>
                  <a:lnTo>
                    <a:pt x="33337" y="1317815"/>
                  </a:lnTo>
                  <a:lnTo>
                    <a:pt x="33337" y="1522222"/>
                  </a:lnTo>
                  <a:lnTo>
                    <a:pt x="388277" y="1522222"/>
                  </a:lnTo>
                  <a:lnTo>
                    <a:pt x="388277" y="1708150"/>
                  </a:lnTo>
                  <a:lnTo>
                    <a:pt x="608012" y="1420012"/>
                  </a:lnTo>
                  <a:close/>
                </a:path>
                <a:path w="8639810" h="1708150">
                  <a:moveTo>
                    <a:pt x="8639238" y="1273568"/>
                  </a:moveTo>
                  <a:lnTo>
                    <a:pt x="7777162" y="1273568"/>
                  </a:lnTo>
                  <a:lnTo>
                    <a:pt x="7777162" y="1150937"/>
                  </a:lnTo>
                  <a:lnTo>
                    <a:pt x="7489888" y="1396212"/>
                  </a:lnTo>
                  <a:lnTo>
                    <a:pt x="7777162" y="1641475"/>
                  </a:lnTo>
                  <a:lnTo>
                    <a:pt x="7777162" y="1518843"/>
                  </a:lnTo>
                  <a:lnTo>
                    <a:pt x="8639238" y="1518843"/>
                  </a:lnTo>
                  <a:lnTo>
                    <a:pt x="8639238" y="1273568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36494" y="452754"/>
            <a:ext cx="10528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Índi</a:t>
            </a:r>
            <a:r>
              <a:rPr sz="2800" dirty="0"/>
              <a:t>c</a:t>
            </a:r>
            <a:r>
              <a:rPr sz="2800" spc="-5" dirty="0"/>
              <a:t>e</a:t>
            </a:r>
            <a:endParaRPr sz="2800"/>
          </a:p>
        </p:txBody>
      </p:sp>
      <p:sp>
        <p:nvSpPr>
          <p:cNvPr id="7" name="object 7"/>
          <p:cNvSpPr/>
          <p:nvPr/>
        </p:nvSpPr>
        <p:spPr>
          <a:xfrm>
            <a:off x="252412" y="1412875"/>
            <a:ext cx="574675" cy="576580"/>
          </a:xfrm>
          <a:custGeom>
            <a:avLst/>
            <a:gdLst/>
            <a:ahLst/>
            <a:cxnLst/>
            <a:rect l="l" t="t" r="r" b="b"/>
            <a:pathLst>
              <a:path w="574675" h="576580">
                <a:moveTo>
                  <a:pt x="354939" y="0"/>
                </a:moveTo>
                <a:lnTo>
                  <a:pt x="354939" y="185927"/>
                </a:lnTo>
                <a:lnTo>
                  <a:pt x="0" y="185927"/>
                </a:lnTo>
                <a:lnTo>
                  <a:pt x="0" y="390398"/>
                </a:lnTo>
                <a:lnTo>
                  <a:pt x="354939" y="390398"/>
                </a:lnTo>
                <a:lnTo>
                  <a:pt x="354939" y="576326"/>
                </a:lnTo>
                <a:lnTo>
                  <a:pt x="574675" y="288163"/>
                </a:lnTo>
                <a:lnTo>
                  <a:pt x="354939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21765" y="1584401"/>
            <a:ext cx="32054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empresa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deve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providenciar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0442" y="2232405"/>
            <a:ext cx="2629535" cy="947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Direitos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do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trabalhador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Deveres</a:t>
            </a:r>
            <a:r>
              <a:rPr sz="1800" b="1" dirty="0">
                <a:latin typeface="Arial"/>
                <a:cs typeface="Arial"/>
              </a:rPr>
              <a:t> do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Trabalhador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50442" y="3528186"/>
            <a:ext cx="2474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Medidas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segurança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2412" y="2060575"/>
            <a:ext cx="574675" cy="576580"/>
          </a:xfrm>
          <a:custGeom>
            <a:avLst/>
            <a:gdLst/>
            <a:ahLst/>
            <a:cxnLst/>
            <a:rect l="l" t="t" r="r" b="b"/>
            <a:pathLst>
              <a:path w="574675" h="576580">
                <a:moveTo>
                  <a:pt x="354939" y="0"/>
                </a:moveTo>
                <a:lnTo>
                  <a:pt x="354939" y="185927"/>
                </a:lnTo>
                <a:lnTo>
                  <a:pt x="0" y="185927"/>
                </a:lnTo>
                <a:lnTo>
                  <a:pt x="0" y="390398"/>
                </a:lnTo>
                <a:lnTo>
                  <a:pt x="354939" y="390398"/>
                </a:lnTo>
                <a:lnTo>
                  <a:pt x="354939" y="576326"/>
                </a:lnTo>
                <a:lnTo>
                  <a:pt x="574675" y="288163"/>
                </a:lnTo>
                <a:lnTo>
                  <a:pt x="354939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2412" y="2708275"/>
            <a:ext cx="574675" cy="576580"/>
          </a:xfrm>
          <a:custGeom>
            <a:avLst/>
            <a:gdLst/>
            <a:ahLst/>
            <a:cxnLst/>
            <a:rect l="l" t="t" r="r" b="b"/>
            <a:pathLst>
              <a:path w="574675" h="576579">
                <a:moveTo>
                  <a:pt x="354939" y="0"/>
                </a:moveTo>
                <a:lnTo>
                  <a:pt x="354939" y="185927"/>
                </a:lnTo>
                <a:lnTo>
                  <a:pt x="0" y="185927"/>
                </a:lnTo>
                <a:lnTo>
                  <a:pt x="0" y="390398"/>
                </a:lnTo>
                <a:lnTo>
                  <a:pt x="354939" y="390398"/>
                </a:lnTo>
                <a:lnTo>
                  <a:pt x="354939" y="576326"/>
                </a:lnTo>
                <a:lnTo>
                  <a:pt x="574675" y="288163"/>
                </a:lnTo>
                <a:lnTo>
                  <a:pt x="354939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2412" y="3429000"/>
            <a:ext cx="574675" cy="576580"/>
          </a:xfrm>
          <a:custGeom>
            <a:avLst/>
            <a:gdLst/>
            <a:ahLst/>
            <a:cxnLst/>
            <a:rect l="l" t="t" r="r" b="b"/>
            <a:pathLst>
              <a:path w="574675" h="576579">
                <a:moveTo>
                  <a:pt x="354939" y="0"/>
                </a:moveTo>
                <a:lnTo>
                  <a:pt x="354939" y="185927"/>
                </a:lnTo>
                <a:lnTo>
                  <a:pt x="0" y="185927"/>
                </a:lnTo>
                <a:lnTo>
                  <a:pt x="0" y="390398"/>
                </a:lnTo>
                <a:lnTo>
                  <a:pt x="354939" y="390398"/>
                </a:lnTo>
                <a:lnTo>
                  <a:pt x="354939" y="576199"/>
                </a:lnTo>
                <a:lnTo>
                  <a:pt x="574675" y="288163"/>
                </a:lnTo>
                <a:lnTo>
                  <a:pt x="354939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2412" y="4149725"/>
            <a:ext cx="574675" cy="576580"/>
          </a:xfrm>
          <a:custGeom>
            <a:avLst/>
            <a:gdLst/>
            <a:ahLst/>
            <a:cxnLst/>
            <a:rect l="l" t="t" r="r" b="b"/>
            <a:pathLst>
              <a:path w="574675" h="576579">
                <a:moveTo>
                  <a:pt x="354939" y="0"/>
                </a:moveTo>
                <a:lnTo>
                  <a:pt x="354939" y="185927"/>
                </a:lnTo>
                <a:lnTo>
                  <a:pt x="0" y="185927"/>
                </a:lnTo>
                <a:lnTo>
                  <a:pt x="0" y="390398"/>
                </a:lnTo>
                <a:lnTo>
                  <a:pt x="354939" y="390398"/>
                </a:lnTo>
                <a:lnTo>
                  <a:pt x="354939" y="576326"/>
                </a:lnTo>
                <a:lnTo>
                  <a:pt x="574675" y="288163"/>
                </a:lnTo>
                <a:lnTo>
                  <a:pt x="354939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50416" y="6028740"/>
            <a:ext cx="4203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FIM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55051" y="6078423"/>
            <a:ext cx="470534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30" dirty="0">
                <a:latin typeface="Arial"/>
                <a:cs typeface="Arial"/>
              </a:rPr>
              <a:t>v</a:t>
            </a:r>
            <a:r>
              <a:rPr sz="1300" b="1" spc="-5" dirty="0">
                <a:latin typeface="Arial"/>
                <a:cs typeface="Arial"/>
              </a:rPr>
              <a:t>oltar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50442" y="4249039"/>
            <a:ext cx="2600960" cy="1508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Medidas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emergência</a:t>
            </a:r>
            <a:endParaRPr sz="1800">
              <a:latin typeface="Arial"/>
              <a:cs typeface="Arial"/>
            </a:endParaRPr>
          </a:p>
          <a:p>
            <a:pPr marL="112395" marR="1035685" indent="-29209">
              <a:lnSpc>
                <a:spcPct val="204300"/>
              </a:lnSpc>
              <a:spcBef>
                <a:spcPts val="685"/>
              </a:spcBef>
            </a:pPr>
            <a:r>
              <a:rPr sz="1800" b="1" dirty="0">
                <a:latin typeface="Arial"/>
                <a:cs typeface="Arial"/>
              </a:rPr>
              <a:t>Lembrem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–se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Bibliografia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946900" y="1414525"/>
            <a:ext cx="1957705" cy="720725"/>
            <a:chOff x="6946900" y="1414525"/>
            <a:chExt cx="1957705" cy="720725"/>
          </a:xfrm>
        </p:grpSpPr>
        <p:sp>
          <p:nvSpPr>
            <p:cNvPr id="19" name="object 19"/>
            <p:cNvSpPr/>
            <p:nvPr/>
          </p:nvSpPr>
          <p:spPr>
            <a:xfrm>
              <a:off x="6946900" y="1414525"/>
              <a:ext cx="1957705" cy="720725"/>
            </a:xfrm>
            <a:custGeom>
              <a:avLst/>
              <a:gdLst/>
              <a:ahLst/>
              <a:cxnLst/>
              <a:rect l="l" t="t" r="r" b="b"/>
              <a:pathLst>
                <a:path w="1957704" h="720725">
                  <a:moveTo>
                    <a:pt x="1957451" y="0"/>
                  </a:moveTo>
                  <a:lnTo>
                    <a:pt x="0" y="0"/>
                  </a:lnTo>
                  <a:lnTo>
                    <a:pt x="0" y="720725"/>
                  </a:lnTo>
                  <a:lnTo>
                    <a:pt x="1957451" y="720725"/>
                  </a:lnTo>
                  <a:lnTo>
                    <a:pt x="1957451" y="630554"/>
                  </a:lnTo>
                  <a:lnTo>
                    <a:pt x="978661" y="630554"/>
                  </a:lnTo>
                  <a:lnTo>
                    <a:pt x="956111" y="626006"/>
                  </a:lnTo>
                  <a:lnTo>
                    <a:pt x="937704" y="613600"/>
                  </a:lnTo>
                  <a:lnTo>
                    <a:pt x="925298" y="595193"/>
                  </a:lnTo>
                  <a:lnTo>
                    <a:pt x="920750" y="572643"/>
                  </a:lnTo>
                  <a:lnTo>
                    <a:pt x="925298" y="550092"/>
                  </a:lnTo>
                  <a:lnTo>
                    <a:pt x="937704" y="531685"/>
                  </a:lnTo>
                  <a:lnTo>
                    <a:pt x="956111" y="519279"/>
                  </a:lnTo>
                  <a:lnTo>
                    <a:pt x="978661" y="514731"/>
                  </a:lnTo>
                  <a:lnTo>
                    <a:pt x="1957451" y="514731"/>
                  </a:lnTo>
                  <a:lnTo>
                    <a:pt x="1957451" y="495426"/>
                  </a:lnTo>
                  <a:lnTo>
                    <a:pt x="940053" y="495426"/>
                  </a:lnTo>
                  <a:lnTo>
                    <a:pt x="940053" y="418211"/>
                  </a:lnTo>
                  <a:lnTo>
                    <a:pt x="946118" y="373110"/>
                  </a:lnTo>
                  <a:lnTo>
                    <a:pt x="962659" y="336296"/>
                  </a:lnTo>
                  <a:lnTo>
                    <a:pt x="987202" y="311483"/>
                  </a:lnTo>
                  <a:lnTo>
                    <a:pt x="1032303" y="297838"/>
                  </a:lnTo>
                  <a:lnTo>
                    <a:pt x="1044574" y="285432"/>
                  </a:lnTo>
                  <a:lnTo>
                    <a:pt x="1052845" y="267025"/>
                  </a:lnTo>
                  <a:lnTo>
                    <a:pt x="1055877" y="244475"/>
                  </a:lnTo>
                  <a:lnTo>
                    <a:pt x="824229" y="244475"/>
                  </a:lnTo>
                  <a:lnTo>
                    <a:pt x="832110" y="195641"/>
                  </a:lnTo>
                  <a:lnTo>
                    <a:pt x="854047" y="153246"/>
                  </a:lnTo>
                  <a:lnTo>
                    <a:pt x="887488" y="119823"/>
                  </a:lnTo>
                  <a:lnTo>
                    <a:pt x="929877" y="97910"/>
                  </a:lnTo>
                  <a:lnTo>
                    <a:pt x="978661" y="90043"/>
                  </a:lnTo>
                  <a:lnTo>
                    <a:pt x="1957451" y="90043"/>
                  </a:lnTo>
                  <a:lnTo>
                    <a:pt x="1957451" y="0"/>
                  </a:lnTo>
                  <a:close/>
                </a:path>
                <a:path w="1957704" h="720725">
                  <a:moveTo>
                    <a:pt x="1957451" y="514731"/>
                  </a:moveTo>
                  <a:lnTo>
                    <a:pt x="978661" y="514731"/>
                  </a:lnTo>
                  <a:lnTo>
                    <a:pt x="1001212" y="519279"/>
                  </a:lnTo>
                  <a:lnTo>
                    <a:pt x="1019619" y="531685"/>
                  </a:lnTo>
                  <a:lnTo>
                    <a:pt x="1032025" y="550092"/>
                  </a:lnTo>
                  <a:lnTo>
                    <a:pt x="1036574" y="572643"/>
                  </a:lnTo>
                  <a:lnTo>
                    <a:pt x="1032025" y="595193"/>
                  </a:lnTo>
                  <a:lnTo>
                    <a:pt x="1019619" y="613600"/>
                  </a:lnTo>
                  <a:lnTo>
                    <a:pt x="1001212" y="626006"/>
                  </a:lnTo>
                  <a:lnTo>
                    <a:pt x="978661" y="630554"/>
                  </a:lnTo>
                  <a:lnTo>
                    <a:pt x="1957451" y="630554"/>
                  </a:lnTo>
                  <a:lnTo>
                    <a:pt x="1957451" y="514731"/>
                  </a:lnTo>
                  <a:close/>
                </a:path>
                <a:path w="1957704" h="720725">
                  <a:moveTo>
                    <a:pt x="1957451" y="90043"/>
                  </a:moveTo>
                  <a:lnTo>
                    <a:pt x="978661" y="90043"/>
                  </a:lnTo>
                  <a:lnTo>
                    <a:pt x="1027495" y="97910"/>
                  </a:lnTo>
                  <a:lnTo>
                    <a:pt x="1069890" y="119823"/>
                  </a:lnTo>
                  <a:lnTo>
                    <a:pt x="1103313" y="153246"/>
                  </a:lnTo>
                  <a:lnTo>
                    <a:pt x="1125226" y="195641"/>
                  </a:lnTo>
                  <a:lnTo>
                    <a:pt x="1133094" y="244475"/>
                  </a:lnTo>
                  <a:lnTo>
                    <a:pt x="1127029" y="289575"/>
                  </a:lnTo>
                  <a:lnTo>
                    <a:pt x="1110488" y="326389"/>
                  </a:lnTo>
                  <a:lnTo>
                    <a:pt x="1085945" y="351202"/>
                  </a:lnTo>
                  <a:lnTo>
                    <a:pt x="1040844" y="364847"/>
                  </a:lnTo>
                  <a:lnTo>
                    <a:pt x="1028573" y="377253"/>
                  </a:lnTo>
                  <a:lnTo>
                    <a:pt x="1020302" y="395660"/>
                  </a:lnTo>
                  <a:lnTo>
                    <a:pt x="1017270" y="418211"/>
                  </a:lnTo>
                  <a:lnTo>
                    <a:pt x="1017270" y="495426"/>
                  </a:lnTo>
                  <a:lnTo>
                    <a:pt x="1957451" y="495426"/>
                  </a:lnTo>
                  <a:lnTo>
                    <a:pt x="1957451" y="90043"/>
                  </a:lnTo>
                  <a:close/>
                </a:path>
                <a:path w="1957704" h="720725">
                  <a:moveTo>
                    <a:pt x="978661" y="167259"/>
                  </a:moveTo>
                  <a:lnTo>
                    <a:pt x="948594" y="173323"/>
                  </a:lnTo>
                  <a:lnTo>
                    <a:pt x="924051" y="189865"/>
                  </a:lnTo>
                  <a:lnTo>
                    <a:pt x="907510" y="214407"/>
                  </a:lnTo>
                  <a:lnTo>
                    <a:pt x="901446" y="244475"/>
                  </a:lnTo>
                  <a:lnTo>
                    <a:pt x="1055877" y="244475"/>
                  </a:lnTo>
                  <a:lnTo>
                    <a:pt x="1049813" y="214407"/>
                  </a:lnTo>
                  <a:lnTo>
                    <a:pt x="1033272" y="189865"/>
                  </a:lnTo>
                  <a:lnTo>
                    <a:pt x="1008729" y="173323"/>
                  </a:lnTo>
                  <a:lnTo>
                    <a:pt x="978661" y="167259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771130" y="1504568"/>
              <a:ext cx="309245" cy="541020"/>
            </a:xfrm>
            <a:custGeom>
              <a:avLst/>
              <a:gdLst/>
              <a:ahLst/>
              <a:cxnLst/>
              <a:rect l="l" t="t" r="r" b="b"/>
              <a:pathLst>
                <a:path w="309245" h="541019">
                  <a:moveTo>
                    <a:pt x="286325" y="77215"/>
                  </a:moveTo>
                  <a:lnTo>
                    <a:pt x="154431" y="77215"/>
                  </a:lnTo>
                  <a:lnTo>
                    <a:pt x="184499" y="83280"/>
                  </a:lnTo>
                  <a:lnTo>
                    <a:pt x="209042" y="99822"/>
                  </a:lnTo>
                  <a:lnTo>
                    <a:pt x="225583" y="124364"/>
                  </a:lnTo>
                  <a:lnTo>
                    <a:pt x="231648" y="154431"/>
                  </a:lnTo>
                  <a:lnTo>
                    <a:pt x="228615" y="176982"/>
                  </a:lnTo>
                  <a:lnTo>
                    <a:pt x="220344" y="195389"/>
                  </a:lnTo>
                  <a:lnTo>
                    <a:pt x="208073" y="207795"/>
                  </a:lnTo>
                  <a:lnTo>
                    <a:pt x="162972" y="221440"/>
                  </a:lnTo>
                  <a:lnTo>
                    <a:pt x="138429" y="246252"/>
                  </a:lnTo>
                  <a:lnTo>
                    <a:pt x="121888" y="283067"/>
                  </a:lnTo>
                  <a:lnTo>
                    <a:pt x="115824" y="328167"/>
                  </a:lnTo>
                  <a:lnTo>
                    <a:pt x="115824" y="405383"/>
                  </a:lnTo>
                  <a:lnTo>
                    <a:pt x="193040" y="405383"/>
                  </a:lnTo>
                  <a:lnTo>
                    <a:pt x="193040" y="328167"/>
                  </a:lnTo>
                  <a:lnTo>
                    <a:pt x="196072" y="305617"/>
                  </a:lnTo>
                  <a:lnTo>
                    <a:pt x="204343" y="287210"/>
                  </a:lnTo>
                  <a:lnTo>
                    <a:pt x="216614" y="274804"/>
                  </a:lnTo>
                  <a:lnTo>
                    <a:pt x="261715" y="261159"/>
                  </a:lnTo>
                  <a:lnTo>
                    <a:pt x="286258" y="236346"/>
                  </a:lnTo>
                  <a:lnTo>
                    <a:pt x="302799" y="199532"/>
                  </a:lnTo>
                  <a:lnTo>
                    <a:pt x="308864" y="154431"/>
                  </a:lnTo>
                  <a:lnTo>
                    <a:pt x="300996" y="105598"/>
                  </a:lnTo>
                  <a:lnTo>
                    <a:pt x="286325" y="77215"/>
                  </a:lnTo>
                  <a:close/>
                </a:path>
                <a:path w="309245" h="541019">
                  <a:moveTo>
                    <a:pt x="154431" y="0"/>
                  </a:moveTo>
                  <a:lnTo>
                    <a:pt x="105647" y="7867"/>
                  </a:lnTo>
                  <a:lnTo>
                    <a:pt x="63258" y="29780"/>
                  </a:lnTo>
                  <a:lnTo>
                    <a:pt x="29817" y="63203"/>
                  </a:lnTo>
                  <a:lnTo>
                    <a:pt x="7880" y="105598"/>
                  </a:lnTo>
                  <a:lnTo>
                    <a:pt x="0" y="154431"/>
                  </a:lnTo>
                  <a:lnTo>
                    <a:pt x="77216" y="154431"/>
                  </a:lnTo>
                  <a:lnTo>
                    <a:pt x="83280" y="124364"/>
                  </a:lnTo>
                  <a:lnTo>
                    <a:pt x="99822" y="99822"/>
                  </a:lnTo>
                  <a:lnTo>
                    <a:pt x="124364" y="83280"/>
                  </a:lnTo>
                  <a:lnTo>
                    <a:pt x="154431" y="77215"/>
                  </a:lnTo>
                  <a:lnTo>
                    <a:pt x="286325" y="77215"/>
                  </a:lnTo>
                  <a:lnTo>
                    <a:pt x="279083" y="63203"/>
                  </a:lnTo>
                  <a:lnTo>
                    <a:pt x="245660" y="29780"/>
                  </a:lnTo>
                  <a:lnTo>
                    <a:pt x="203265" y="7867"/>
                  </a:lnTo>
                  <a:lnTo>
                    <a:pt x="154431" y="0"/>
                  </a:lnTo>
                  <a:close/>
                </a:path>
                <a:path w="309245" h="541019">
                  <a:moveTo>
                    <a:pt x="154431" y="424688"/>
                  </a:moveTo>
                  <a:lnTo>
                    <a:pt x="131881" y="429236"/>
                  </a:lnTo>
                  <a:lnTo>
                    <a:pt x="113474" y="441642"/>
                  </a:lnTo>
                  <a:lnTo>
                    <a:pt x="101068" y="460049"/>
                  </a:lnTo>
                  <a:lnTo>
                    <a:pt x="96520" y="482600"/>
                  </a:lnTo>
                  <a:lnTo>
                    <a:pt x="101068" y="505150"/>
                  </a:lnTo>
                  <a:lnTo>
                    <a:pt x="113474" y="523557"/>
                  </a:lnTo>
                  <a:lnTo>
                    <a:pt x="131881" y="535963"/>
                  </a:lnTo>
                  <a:lnTo>
                    <a:pt x="154431" y="540511"/>
                  </a:lnTo>
                  <a:lnTo>
                    <a:pt x="176982" y="535963"/>
                  </a:lnTo>
                  <a:lnTo>
                    <a:pt x="195389" y="523557"/>
                  </a:lnTo>
                  <a:lnTo>
                    <a:pt x="207795" y="505150"/>
                  </a:lnTo>
                  <a:lnTo>
                    <a:pt x="212344" y="482600"/>
                  </a:lnTo>
                  <a:lnTo>
                    <a:pt x="207795" y="460049"/>
                  </a:lnTo>
                  <a:lnTo>
                    <a:pt x="195389" y="441642"/>
                  </a:lnTo>
                  <a:lnTo>
                    <a:pt x="176982" y="429236"/>
                  </a:lnTo>
                  <a:lnTo>
                    <a:pt x="154431" y="424688"/>
                  </a:lnTo>
                  <a:close/>
                </a:path>
              </a:pathLst>
            </a:custGeom>
            <a:solidFill>
              <a:srgbClr val="99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155306" y="1474470"/>
            <a:ext cx="15436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7244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Para </a:t>
            </a: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Black"/>
                <a:cs typeface="Arial Black"/>
              </a:rPr>
              <a:t>descont</a:t>
            </a:r>
            <a:r>
              <a:rPr sz="1800" u="heavy" spc="3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Black"/>
                <a:cs typeface="Arial Black"/>
              </a:rPr>
              <a:t>r</a:t>
            </a:r>
            <a:r>
              <a:rPr sz="18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Black"/>
                <a:cs typeface="Arial Black"/>
              </a:rPr>
              <a:t>ai</a:t>
            </a:r>
            <a:r>
              <a:rPr sz="1800" u="heavy" spc="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Black"/>
                <a:cs typeface="Arial Black"/>
              </a:rPr>
              <a:t>r</a:t>
            </a: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!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915150" y="3078226"/>
            <a:ext cx="1866900" cy="646430"/>
            <a:chOff x="6915150" y="3078226"/>
            <a:chExt cx="1866900" cy="646430"/>
          </a:xfrm>
        </p:grpSpPr>
        <p:sp>
          <p:nvSpPr>
            <p:cNvPr id="23" name="object 23"/>
            <p:cNvSpPr/>
            <p:nvPr/>
          </p:nvSpPr>
          <p:spPr>
            <a:xfrm>
              <a:off x="6915150" y="3078226"/>
              <a:ext cx="1866900" cy="646430"/>
            </a:xfrm>
            <a:custGeom>
              <a:avLst/>
              <a:gdLst/>
              <a:ahLst/>
              <a:cxnLst/>
              <a:rect l="l" t="t" r="r" b="b"/>
              <a:pathLst>
                <a:path w="1866900" h="646429">
                  <a:moveTo>
                    <a:pt x="1866900" y="0"/>
                  </a:moveTo>
                  <a:lnTo>
                    <a:pt x="0" y="0"/>
                  </a:lnTo>
                  <a:lnTo>
                    <a:pt x="0" y="646049"/>
                  </a:lnTo>
                  <a:lnTo>
                    <a:pt x="1866900" y="646049"/>
                  </a:lnTo>
                  <a:lnTo>
                    <a:pt x="1866900" y="565276"/>
                  </a:lnTo>
                  <a:lnTo>
                    <a:pt x="933450" y="565276"/>
                  </a:lnTo>
                  <a:lnTo>
                    <a:pt x="913225" y="561197"/>
                  </a:lnTo>
                  <a:lnTo>
                    <a:pt x="896715" y="550068"/>
                  </a:lnTo>
                  <a:lnTo>
                    <a:pt x="885586" y="533558"/>
                  </a:lnTo>
                  <a:lnTo>
                    <a:pt x="881506" y="513334"/>
                  </a:lnTo>
                  <a:lnTo>
                    <a:pt x="885586" y="493109"/>
                  </a:lnTo>
                  <a:lnTo>
                    <a:pt x="896715" y="476599"/>
                  </a:lnTo>
                  <a:lnTo>
                    <a:pt x="913225" y="465470"/>
                  </a:lnTo>
                  <a:lnTo>
                    <a:pt x="933450" y="461390"/>
                  </a:lnTo>
                  <a:lnTo>
                    <a:pt x="1866900" y="461390"/>
                  </a:lnTo>
                  <a:lnTo>
                    <a:pt x="1866900" y="444119"/>
                  </a:lnTo>
                  <a:lnTo>
                    <a:pt x="898778" y="444119"/>
                  </a:lnTo>
                  <a:lnTo>
                    <a:pt x="898778" y="374903"/>
                  </a:lnTo>
                  <a:lnTo>
                    <a:pt x="904220" y="334508"/>
                  </a:lnTo>
                  <a:lnTo>
                    <a:pt x="919067" y="301482"/>
                  </a:lnTo>
                  <a:lnTo>
                    <a:pt x="941105" y="279195"/>
                  </a:lnTo>
                  <a:lnTo>
                    <a:pt x="981555" y="266940"/>
                  </a:lnTo>
                  <a:lnTo>
                    <a:pt x="992536" y="255825"/>
                  </a:lnTo>
                  <a:lnTo>
                    <a:pt x="999946" y="239353"/>
                  </a:lnTo>
                  <a:lnTo>
                    <a:pt x="1002665" y="219201"/>
                  </a:lnTo>
                  <a:lnTo>
                    <a:pt x="795020" y="219201"/>
                  </a:lnTo>
                  <a:lnTo>
                    <a:pt x="802077" y="175433"/>
                  </a:lnTo>
                  <a:lnTo>
                    <a:pt x="821728" y="137401"/>
                  </a:lnTo>
                  <a:lnTo>
                    <a:pt x="851694" y="107398"/>
                  </a:lnTo>
                  <a:lnTo>
                    <a:pt x="889694" y="87715"/>
                  </a:lnTo>
                  <a:lnTo>
                    <a:pt x="933450" y="80645"/>
                  </a:lnTo>
                  <a:lnTo>
                    <a:pt x="1866900" y="80645"/>
                  </a:lnTo>
                  <a:lnTo>
                    <a:pt x="1866900" y="0"/>
                  </a:lnTo>
                  <a:close/>
                </a:path>
                <a:path w="1866900" h="646429">
                  <a:moveTo>
                    <a:pt x="1866900" y="461390"/>
                  </a:moveTo>
                  <a:lnTo>
                    <a:pt x="933450" y="461390"/>
                  </a:lnTo>
                  <a:lnTo>
                    <a:pt x="953674" y="465470"/>
                  </a:lnTo>
                  <a:lnTo>
                    <a:pt x="970184" y="476599"/>
                  </a:lnTo>
                  <a:lnTo>
                    <a:pt x="981313" y="493109"/>
                  </a:lnTo>
                  <a:lnTo>
                    <a:pt x="985393" y="513334"/>
                  </a:lnTo>
                  <a:lnTo>
                    <a:pt x="981313" y="533558"/>
                  </a:lnTo>
                  <a:lnTo>
                    <a:pt x="970184" y="550068"/>
                  </a:lnTo>
                  <a:lnTo>
                    <a:pt x="953674" y="561197"/>
                  </a:lnTo>
                  <a:lnTo>
                    <a:pt x="933450" y="565276"/>
                  </a:lnTo>
                  <a:lnTo>
                    <a:pt x="1866900" y="565276"/>
                  </a:lnTo>
                  <a:lnTo>
                    <a:pt x="1866900" y="461390"/>
                  </a:lnTo>
                  <a:close/>
                </a:path>
                <a:path w="1866900" h="646429">
                  <a:moveTo>
                    <a:pt x="1866900" y="80645"/>
                  </a:moveTo>
                  <a:lnTo>
                    <a:pt x="933450" y="80645"/>
                  </a:lnTo>
                  <a:lnTo>
                    <a:pt x="977205" y="87715"/>
                  </a:lnTo>
                  <a:lnTo>
                    <a:pt x="1015205" y="107398"/>
                  </a:lnTo>
                  <a:lnTo>
                    <a:pt x="1045171" y="137401"/>
                  </a:lnTo>
                  <a:lnTo>
                    <a:pt x="1064822" y="175433"/>
                  </a:lnTo>
                  <a:lnTo>
                    <a:pt x="1071879" y="219201"/>
                  </a:lnTo>
                  <a:lnTo>
                    <a:pt x="1066440" y="259578"/>
                  </a:lnTo>
                  <a:lnTo>
                    <a:pt x="1051607" y="292560"/>
                  </a:lnTo>
                  <a:lnTo>
                    <a:pt x="1029606" y="314803"/>
                  </a:lnTo>
                  <a:lnTo>
                    <a:pt x="989230" y="327040"/>
                  </a:lnTo>
                  <a:lnTo>
                    <a:pt x="978249" y="338169"/>
                  </a:lnTo>
                  <a:lnTo>
                    <a:pt x="970839" y="354679"/>
                  </a:lnTo>
                  <a:lnTo>
                    <a:pt x="968121" y="374903"/>
                  </a:lnTo>
                  <a:lnTo>
                    <a:pt x="968121" y="444119"/>
                  </a:lnTo>
                  <a:lnTo>
                    <a:pt x="1866900" y="444119"/>
                  </a:lnTo>
                  <a:lnTo>
                    <a:pt x="1866900" y="80645"/>
                  </a:lnTo>
                  <a:close/>
                </a:path>
                <a:path w="1866900" h="646429">
                  <a:moveTo>
                    <a:pt x="933450" y="149987"/>
                  </a:moveTo>
                  <a:lnTo>
                    <a:pt x="906508" y="155426"/>
                  </a:lnTo>
                  <a:lnTo>
                    <a:pt x="884507" y="170259"/>
                  </a:lnTo>
                  <a:lnTo>
                    <a:pt x="869674" y="192260"/>
                  </a:lnTo>
                  <a:lnTo>
                    <a:pt x="864234" y="219201"/>
                  </a:lnTo>
                  <a:lnTo>
                    <a:pt x="1002665" y="219201"/>
                  </a:lnTo>
                  <a:lnTo>
                    <a:pt x="997225" y="192260"/>
                  </a:lnTo>
                  <a:lnTo>
                    <a:pt x="982392" y="170259"/>
                  </a:lnTo>
                  <a:lnTo>
                    <a:pt x="960391" y="155426"/>
                  </a:lnTo>
                  <a:lnTo>
                    <a:pt x="933450" y="149987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710169" y="3158871"/>
              <a:ext cx="276860" cy="485140"/>
            </a:xfrm>
            <a:custGeom>
              <a:avLst/>
              <a:gdLst/>
              <a:ahLst/>
              <a:cxnLst/>
              <a:rect l="l" t="t" r="r" b="b"/>
              <a:pathLst>
                <a:path w="276859" h="485139">
                  <a:moveTo>
                    <a:pt x="256654" y="69341"/>
                  </a:moveTo>
                  <a:lnTo>
                    <a:pt x="138429" y="69341"/>
                  </a:lnTo>
                  <a:lnTo>
                    <a:pt x="165371" y="74781"/>
                  </a:lnTo>
                  <a:lnTo>
                    <a:pt x="187372" y="89614"/>
                  </a:lnTo>
                  <a:lnTo>
                    <a:pt x="202205" y="111615"/>
                  </a:lnTo>
                  <a:lnTo>
                    <a:pt x="207645" y="138556"/>
                  </a:lnTo>
                  <a:lnTo>
                    <a:pt x="204926" y="158708"/>
                  </a:lnTo>
                  <a:lnTo>
                    <a:pt x="197516" y="175180"/>
                  </a:lnTo>
                  <a:lnTo>
                    <a:pt x="186535" y="186295"/>
                  </a:lnTo>
                  <a:lnTo>
                    <a:pt x="146085" y="198550"/>
                  </a:lnTo>
                  <a:lnTo>
                    <a:pt x="124047" y="220837"/>
                  </a:lnTo>
                  <a:lnTo>
                    <a:pt x="109200" y="253863"/>
                  </a:lnTo>
                  <a:lnTo>
                    <a:pt x="103758" y="294258"/>
                  </a:lnTo>
                  <a:lnTo>
                    <a:pt x="103758" y="363474"/>
                  </a:lnTo>
                  <a:lnTo>
                    <a:pt x="173100" y="363474"/>
                  </a:lnTo>
                  <a:lnTo>
                    <a:pt x="173100" y="294258"/>
                  </a:lnTo>
                  <a:lnTo>
                    <a:pt x="175819" y="274034"/>
                  </a:lnTo>
                  <a:lnTo>
                    <a:pt x="183229" y="257524"/>
                  </a:lnTo>
                  <a:lnTo>
                    <a:pt x="194210" y="246395"/>
                  </a:lnTo>
                  <a:lnTo>
                    <a:pt x="234586" y="234158"/>
                  </a:lnTo>
                  <a:lnTo>
                    <a:pt x="256587" y="211915"/>
                  </a:lnTo>
                  <a:lnTo>
                    <a:pt x="271420" y="178933"/>
                  </a:lnTo>
                  <a:lnTo>
                    <a:pt x="276859" y="138556"/>
                  </a:lnTo>
                  <a:lnTo>
                    <a:pt x="269802" y="94788"/>
                  </a:lnTo>
                  <a:lnTo>
                    <a:pt x="256654" y="69341"/>
                  </a:lnTo>
                  <a:close/>
                </a:path>
                <a:path w="276859" h="485139">
                  <a:moveTo>
                    <a:pt x="138429" y="0"/>
                  </a:moveTo>
                  <a:lnTo>
                    <a:pt x="94674" y="7070"/>
                  </a:lnTo>
                  <a:lnTo>
                    <a:pt x="56674" y="26753"/>
                  </a:lnTo>
                  <a:lnTo>
                    <a:pt x="26708" y="56756"/>
                  </a:lnTo>
                  <a:lnTo>
                    <a:pt x="7057" y="94788"/>
                  </a:lnTo>
                  <a:lnTo>
                    <a:pt x="0" y="138556"/>
                  </a:lnTo>
                  <a:lnTo>
                    <a:pt x="69214" y="138556"/>
                  </a:lnTo>
                  <a:lnTo>
                    <a:pt x="74654" y="111615"/>
                  </a:lnTo>
                  <a:lnTo>
                    <a:pt x="89487" y="89614"/>
                  </a:lnTo>
                  <a:lnTo>
                    <a:pt x="111488" y="74781"/>
                  </a:lnTo>
                  <a:lnTo>
                    <a:pt x="138429" y="69341"/>
                  </a:lnTo>
                  <a:lnTo>
                    <a:pt x="256654" y="69341"/>
                  </a:lnTo>
                  <a:lnTo>
                    <a:pt x="250151" y="56756"/>
                  </a:lnTo>
                  <a:lnTo>
                    <a:pt x="220185" y="26753"/>
                  </a:lnTo>
                  <a:lnTo>
                    <a:pt x="182185" y="7070"/>
                  </a:lnTo>
                  <a:lnTo>
                    <a:pt x="138429" y="0"/>
                  </a:lnTo>
                  <a:close/>
                </a:path>
                <a:path w="276859" h="485139">
                  <a:moveTo>
                    <a:pt x="138429" y="380745"/>
                  </a:moveTo>
                  <a:lnTo>
                    <a:pt x="118205" y="384825"/>
                  </a:lnTo>
                  <a:lnTo>
                    <a:pt x="101695" y="395954"/>
                  </a:lnTo>
                  <a:lnTo>
                    <a:pt x="90566" y="412464"/>
                  </a:lnTo>
                  <a:lnTo>
                    <a:pt x="86486" y="432688"/>
                  </a:lnTo>
                  <a:lnTo>
                    <a:pt x="90566" y="452913"/>
                  </a:lnTo>
                  <a:lnTo>
                    <a:pt x="101695" y="469423"/>
                  </a:lnTo>
                  <a:lnTo>
                    <a:pt x="118205" y="480552"/>
                  </a:lnTo>
                  <a:lnTo>
                    <a:pt x="138429" y="484631"/>
                  </a:lnTo>
                  <a:lnTo>
                    <a:pt x="158654" y="480552"/>
                  </a:lnTo>
                  <a:lnTo>
                    <a:pt x="175164" y="469423"/>
                  </a:lnTo>
                  <a:lnTo>
                    <a:pt x="186293" y="452913"/>
                  </a:lnTo>
                  <a:lnTo>
                    <a:pt x="190373" y="432688"/>
                  </a:lnTo>
                  <a:lnTo>
                    <a:pt x="186293" y="412464"/>
                  </a:lnTo>
                  <a:lnTo>
                    <a:pt x="175164" y="395954"/>
                  </a:lnTo>
                  <a:lnTo>
                    <a:pt x="158654" y="384825"/>
                  </a:lnTo>
                  <a:lnTo>
                    <a:pt x="138429" y="380745"/>
                  </a:lnTo>
                  <a:close/>
                </a:path>
              </a:pathLst>
            </a:custGeom>
            <a:solidFill>
              <a:srgbClr val="99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164705" y="3101085"/>
            <a:ext cx="14439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9079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Lições </a:t>
            </a:r>
            <a:r>
              <a:rPr sz="18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u="heavy" spc="3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Black"/>
                <a:cs typeface="Arial Black"/>
              </a:rPr>
              <a:t>A</a:t>
            </a:r>
            <a:r>
              <a:rPr sz="18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Black"/>
                <a:cs typeface="Arial Black"/>
              </a:rPr>
              <a:t>p</a:t>
            </a:r>
            <a:r>
              <a:rPr sz="1800" u="heavy" spc="2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Black"/>
                <a:cs typeface="Arial Black"/>
              </a:rPr>
              <a:t>r</a:t>
            </a:r>
            <a:r>
              <a:rPr sz="18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Black"/>
                <a:cs typeface="Arial Black"/>
              </a:rPr>
              <a:t>endidas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85750" y="5357876"/>
            <a:ext cx="574675" cy="576580"/>
          </a:xfrm>
          <a:custGeom>
            <a:avLst/>
            <a:gdLst/>
            <a:ahLst/>
            <a:cxnLst/>
            <a:rect l="l" t="t" r="r" b="b"/>
            <a:pathLst>
              <a:path w="574675" h="576579">
                <a:moveTo>
                  <a:pt x="354939" y="0"/>
                </a:moveTo>
                <a:lnTo>
                  <a:pt x="354939" y="185801"/>
                </a:lnTo>
                <a:lnTo>
                  <a:pt x="0" y="185801"/>
                </a:lnTo>
                <a:lnTo>
                  <a:pt x="0" y="390271"/>
                </a:lnTo>
                <a:lnTo>
                  <a:pt x="354939" y="390271"/>
                </a:lnTo>
                <a:lnTo>
                  <a:pt x="354939" y="576199"/>
                </a:lnTo>
                <a:lnTo>
                  <a:pt x="574675" y="288061"/>
                </a:lnTo>
                <a:lnTo>
                  <a:pt x="354939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742" y="1146505"/>
            <a:ext cx="340804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Fotos</a:t>
            </a:r>
            <a:r>
              <a:rPr sz="3200" spc="-70" dirty="0"/>
              <a:t> </a:t>
            </a:r>
            <a:r>
              <a:rPr sz="3200" dirty="0"/>
              <a:t>de</a:t>
            </a:r>
            <a:r>
              <a:rPr sz="3200" spc="-45" dirty="0"/>
              <a:t> </a:t>
            </a:r>
            <a:r>
              <a:rPr sz="3200" spc="-5" dirty="0"/>
              <a:t>Resgate </a:t>
            </a:r>
            <a:r>
              <a:rPr sz="3200" spc="-875" dirty="0"/>
              <a:t> </a:t>
            </a:r>
            <a:r>
              <a:rPr sz="3200" dirty="0"/>
              <a:t>em </a:t>
            </a:r>
            <a:r>
              <a:rPr sz="3200" spc="-5" dirty="0"/>
              <a:t>Espaços </a:t>
            </a:r>
            <a:r>
              <a:rPr sz="3200" dirty="0"/>
              <a:t> Confinados: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3501" y="981011"/>
            <a:ext cx="4038600" cy="482447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243951" y="5961062"/>
            <a:ext cx="684530" cy="408305"/>
            <a:chOff x="8243951" y="5961062"/>
            <a:chExt cx="684530" cy="408305"/>
          </a:xfrm>
        </p:grpSpPr>
        <p:sp>
          <p:nvSpPr>
            <p:cNvPr id="5" name="object 5"/>
            <p:cNvSpPr/>
            <p:nvPr/>
          </p:nvSpPr>
          <p:spPr>
            <a:xfrm>
              <a:off x="8243951" y="5961062"/>
              <a:ext cx="684530" cy="408305"/>
            </a:xfrm>
            <a:custGeom>
              <a:avLst/>
              <a:gdLst/>
              <a:ahLst/>
              <a:cxnLst/>
              <a:rect l="l" t="t" r="r" b="b"/>
              <a:pathLst>
                <a:path w="684529" h="408304">
                  <a:moveTo>
                    <a:pt x="684149" y="0"/>
                  </a:moveTo>
                  <a:lnTo>
                    <a:pt x="0" y="0"/>
                  </a:lnTo>
                  <a:lnTo>
                    <a:pt x="0" y="407987"/>
                  </a:lnTo>
                  <a:lnTo>
                    <a:pt x="684149" y="407987"/>
                  </a:lnTo>
                  <a:lnTo>
                    <a:pt x="684149" y="356984"/>
                  </a:lnTo>
                  <a:lnTo>
                    <a:pt x="189102" y="356984"/>
                  </a:lnTo>
                  <a:lnTo>
                    <a:pt x="189102" y="51003"/>
                  </a:lnTo>
                  <a:lnTo>
                    <a:pt x="684149" y="51003"/>
                  </a:lnTo>
                  <a:lnTo>
                    <a:pt x="684149" y="0"/>
                  </a:lnTo>
                  <a:close/>
                </a:path>
                <a:path w="684529" h="408304">
                  <a:moveTo>
                    <a:pt x="684149" y="51003"/>
                  </a:moveTo>
                  <a:lnTo>
                    <a:pt x="189102" y="51003"/>
                  </a:lnTo>
                  <a:lnTo>
                    <a:pt x="495046" y="204000"/>
                  </a:lnTo>
                  <a:lnTo>
                    <a:pt x="189102" y="356984"/>
                  </a:lnTo>
                  <a:lnTo>
                    <a:pt x="684149" y="356984"/>
                  </a:lnTo>
                  <a:lnTo>
                    <a:pt x="684149" y="51003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33054" y="6012065"/>
              <a:ext cx="306070" cy="306070"/>
            </a:xfrm>
            <a:custGeom>
              <a:avLst/>
              <a:gdLst/>
              <a:ahLst/>
              <a:cxnLst/>
              <a:rect l="l" t="t" r="r" b="b"/>
              <a:pathLst>
                <a:path w="306070" h="306070">
                  <a:moveTo>
                    <a:pt x="0" y="0"/>
                  </a:moveTo>
                  <a:lnTo>
                    <a:pt x="0" y="305981"/>
                  </a:lnTo>
                  <a:lnTo>
                    <a:pt x="305943" y="1529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1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96975"/>
            <a:ext cx="9107805" cy="5661025"/>
            <a:chOff x="0" y="1196975"/>
            <a:chExt cx="9107805" cy="5661025"/>
          </a:xfrm>
        </p:grpSpPr>
        <p:sp>
          <p:nvSpPr>
            <p:cNvPr id="3" name="object 3"/>
            <p:cNvSpPr/>
            <p:nvPr/>
          </p:nvSpPr>
          <p:spPr>
            <a:xfrm>
              <a:off x="0" y="5943600"/>
              <a:ext cx="1187450" cy="643255"/>
            </a:xfrm>
            <a:custGeom>
              <a:avLst/>
              <a:gdLst/>
              <a:ahLst/>
              <a:cxnLst/>
              <a:rect l="l" t="t" r="r" b="b"/>
              <a:pathLst>
                <a:path w="1187450" h="643254">
                  <a:moveTo>
                    <a:pt x="296862" y="0"/>
                  </a:moveTo>
                  <a:lnTo>
                    <a:pt x="0" y="321475"/>
                  </a:lnTo>
                  <a:lnTo>
                    <a:pt x="296862" y="642937"/>
                  </a:lnTo>
                  <a:lnTo>
                    <a:pt x="296862" y="482206"/>
                  </a:lnTo>
                  <a:lnTo>
                    <a:pt x="1187450" y="482206"/>
                  </a:lnTo>
                  <a:lnTo>
                    <a:pt x="1187450" y="160731"/>
                  </a:lnTo>
                  <a:lnTo>
                    <a:pt x="296862" y="160731"/>
                  </a:lnTo>
                  <a:lnTo>
                    <a:pt x="296862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4212" y="2781300"/>
              <a:ext cx="3671824" cy="32131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38750" y="1196975"/>
              <a:ext cx="3582924" cy="475297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2742" y="1146505"/>
            <a:ext cx="340804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Fotos</a:t>
            </a:r>
            <a:r>
              <a:rPr sz="3200" spc="-70" dirty="0"/>
              <a:t> </a:t>
            </a:r>
            <a:r>
              <a:rPr sz="3200" dirty="0"/>
              <a:t>de</a:t>
            </a:r>
            <a:r>
              <a:rPr sz="3200" spc="-45" dirty="0"/>
              <a:t> </a:t>
            </a:r>
            <a:r>
              <a:rPr sz="3200" spc="-5" dirty="0"/>
              <a:t>Resgate </a:t>
            </a:r>
            <a:r>
              <a:rPr sz="3200" spc="-875" dirty="0"/>
              <a:t> </a:t>
            </a:r>
            <a:r>
              <a:rPr sz="3200" dirty="0"/>
              <a:t>em </a:t>
            </a:r>
            <a:r>
              <a:rPr sz="3200" spc="-5" dirty="0"/>
              <a:t>Espaços </a:t>
            </a:r>
            <a:r>
              <a:rPr sz="3200" dirty="0"/>
              <a:t> Confinados: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293014" y="6173216"/>
            <a:ext cx="619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Retornar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7501" y="117475"/>
            <a:ext cx="4359275" cy="65151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14312" y="6116637"/>
            <a:ext cx="1692910" cy="490855"/>
          </a:xfrm>
          <a:custGeom>
            <a:avLst/>
            <a:gdLst/>
            <a:ahLst/>
            <a:cxnLst/>
            <a:rect l="l" t="t" r="r" b="b"/>
            <a:pathLst>
              <a:path w="1692910" h="490854">
                <a:moveTo>
                  <a:pt x="500951" y="0"/>
                </a:moveTo>
                <a:lnTo>
                  <a:pt x="0" y="245275"/>
                </a:lnTo>
                <a:lnTo>
                  <a:pt x="500951" y="490537"/>
                </a:lnTo>
                <a:lnTo>
                  <a:pt x="500951" y="367906"/>
                </a:lnTo>
                <a:lnTo>
                  <a:pt x="1692338" y="367906"/>
                </a:lnTo>
                <a:lnTo>
                  <a:pt x="1692338" y="122631"/>
                </a:lnTo>
                <a:lnTo>
                  <a:pt x="500951" y="122631"/>
                </a:lnTo>
                <a:lnTo>
                  <a:pt x="500951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9508" y="6246672"/>
            <a:ext cx="59245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latin typeface="Arial"/>
                <a:cs typeface="Arial"/>
              </a:rPr>
              <a:t>retorna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168" y="1429334"/>
            <a:ext cx="25095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Dúvidas</a:t>
            </a:r>
            <a:r>
              <a:rPr sz="4000" spc="150" dirty="0"/>
              <a:t> </a:t>
            </a:r>
            <a:r>
              <a:rPr sz="4800" b="0" dirty="0">
                <a:latin typeface="Arial MT"/>
                <a:cs typeface="Arial MT"/>
              </a:rPr>
              <a:t>?</a:t>
            </a:r>
            <a:endParaRPr sz="48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217" y="3876243"/>
            <a:ext cx="61074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latin typeface="Arial"/>
                <a:cs typeface="Arial"/>
              </a:rPr>
              <a:t>Agradecemos</a:t>
            </a:r>
            <a:r>
              <a:rPr sz="4000" b="1" spc="-110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a</a:t>
            </a:r>
            <a:r>
              <a:rPr sz="4000" b="1" spc="-200" dirty="0">
                <a:latin typeface="Arial"/>
                <a:cs typeface="Arial"/>
              </a:rPr>
              <a:t> </a:t>
            </a:r>
            <a:r>
              <a:rPr sz="4000" b="1" spc="-5" dirty="0">
                <a:latin typeface="Arial"/>
                <a:cs typeface="Arial"/>
              </a:rPr>
              <a:t>Atenção</a:t>
            </a:r>
            <a:r>
              <a:rPr sz="5400" spc="-5" dirty="0">
                <a:latin typeface="Arial MT"/>
                <a:cs typeface="Arial MT"/>
              </a:rPr>
              <a:t>.</a:t>
            </a:r>
            <a:endParaRPr sz="5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23284" y="5972047"/>
            <a:ext cx="22999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QSMS/CRS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Matriz</a:t>
            </a:r>
            <a:r>
              <a:rPr sz="3200" dirty="0">
                <a:latin typeface="Arial MT"/>
                <a:cs typeface="Arial MT"/>
              </a:rPr>
              <a:t>.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2412" y="5994400"/>
            <a:ext cx="1367155" cy="490855"/>
          </a:xfrm>
          <a:custGeom>
            <a:avLst/>
            <a:gdLst/>
            <a:ahLst/>
            <a:cxnLst/>
            <a:rect l="l" t="t" r="r" b="b"/>
            <a:pathLst>
              <a:path w="1367155" h="490854">
                <a:moveTo>
                  <a:pt x="404609" y="0"/>
                </a:moveTo>
                <a:lnTo>
                  <a:pt x="0" y="245275"/>
                </a:lnTo>
                <a:lnTo>
                  <a:pt x="404609" y="490537"/>
                </a:lnTo>
                <a:lnTo>
                  <a:pt x="404609" y="367906"/>
                </a:lnTo>
                <a:lnTo>
                  <a:pt x="1366837" y="367906"/>
                </a:lnTo>
                <a:lnTo>
                  <a:pt x="1366837" y="122631"/>
                </a:lnTo>
                <a:lnTo>
                  <a:pt x="404609" y="122631"/>
                </a:lnTo>
                <a:lnTo>
                  <a:pt x="404609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3930" y="6124447"/>
            <a:ext cx="54673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Arial MT"/>
                <a:cs typeface="Arial MT"/>
              </a:rPr>
              <a:t>reinicio</a:t>
            </a:r>
            <a:endParaRPr sz="13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412" y="5994400"/>
            <a:ext cx="1367155" cy="581025"/>
          </a:xfrm>
          <a:custGeom>
            <a:avLst/>
            <a:gdLst/>
            <a:ahLst/>
            <a:cxnLst/>
            <a:rect l="l" t="t" r="r" b="b"/>
            <a:pathLst>
              <a:path w="1367155" h="581025">
                <a:moveTo>
                  <a:pt x="479094" y="0"/>
                </a:moveTo>
                <a:lnTo>
                  <a:pt x="0" y="290512"/>
                </a:lnTo>
                <a:lnTo>
                  <a:pt x="479094" y="581025"/>
                </a:lnTo>
                <a:lnTo>
                  <a:pt x="479094" y="435775"/>
                </a:lnTo>
                <a:lnTo>
                  <a:pt x="1366837" y="435775"/>
                </a:lnTo>
                <a:lnTo>
                  <a:pt x="1366837" y="145249"/>
                </a:lnTo>
                <a:lnTo>
                  <a:pt x="479094" y="145249"/>
                </a:lnTo>
                <a:lnTo>
                  <a:pt x="479094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168" y="1432382"/>
            <a:ext cx="28162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Biblio</a:t>
            </a:r>
            <a:r>
              <a:rPr sz="4000" spc="-25" dirty="0"/>
              <a:t>g</a:t>
            </a:r>
            <a:r>
              <a:rPr sz="4000" spc="-5" dirty="0"/>
              <a:t>rafia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521817" y="2734436"/>
            <a:ext cx="7388859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845" marR="3048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 Black"/>
                <a:cs typeface="Arial Black"/>
              </a:rPr>
              <a:t>-ESPAÇOS</a:t>
            </a:r>
            <a:r>
              <a:rPr sz="1800" dirty="0">
                <a:latin typeface="Arial Black"/>
                <a:cs typeface="Arial Black"/>
              </a:rPr>
              <a:t> </a:t>
            </a:r>
            <a:r>
              <a:rPr sz="1800" spc="-5" dirty="0">
                <a:latin typeface="Arial Black"/>
                <a:cs typeface="Arial Black"/>
              </a:rPr>
              <a:t>CONFINADOS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–</a:t>
            </a:r>
            <a:r>
              <a:rPr sz="1800" spc="-10" dirty="0">
                <a:latin typeface="Arial Black"/>
                <a:cs typeface="Arial Black"/>
              </a:rPr>
              <a:t> LIVRETO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DO</a:t>
            </a:r>
            <a:r>
              <a:rPr sz="1800" spc="-5" dirty="0">
                <a:latin typeface="Arial Black"/>
                <a:cs typeface="Arial Black"/>
              </a:rPr>
              <a:t> TRABALHADOR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– </a:t>
            </a:r>
            <a:r>
              <a:rPr sz="1800" spc="-585" dirty="0">
                <a:latin typeface="Arial Black"/>
                <a:cs typeface="Arial Black"/>
              </a:rPr>
              <a:t> </a:t>
            </a:r>
            <a:r>
              <a:rPr sz="1800" spc="-15" dirty="0">
                <a:latin typeface="Arial Black"/>
                <a:cs typeface="Arial Black"/>
              </a:rPr>
              <a:t>FUNDACENTRO</a:t>
            </a:r>
            <a:endParaRPr sz="1800">
              <a:latin typeface="Arial Black"/>
              <a:cs typeface="Arial Black"/>
            </a:endParaRPr>
          </a:p>
          <a:p>
            <a:pPr marL="283845">
              <a:lnSpc>
                <a:spcPts val="2140"/>
              </a:lnSpc>
              <a:spcBef>
                <a:spcPts val="2160"/>
              </a:spcBef>
            </a:pPr>
            <a:r>
              <a:rPr sz="1800" spc="-5" dirty="0">
                <a:latin typeface="Arial Black"/>
                <a:cs typeface="Arial Black"/>
              </a:rPr>
              <a:t>-NR-33</a:t>
            </a:r>
            <a:endParaRPr sz="1800">
              <a:latin typeface="Arial Black"/>
              <a:cs typeface="Arial Black"/>
            </a:endParaRPr>
          </a:p>
          <a:p>
            <a:pPr marL="38100">
              <a:lnSpc>
                <a:spcPts val="4780"/>
              </a:lnSpc>
            </a:pPr>
            <a:r>
              <a:rPr sz="6000" b="1" spc="-7" baseline="-5555" dirty="0">
                <a:latin typeface="Arial"/>
                <a:cs typeface="Arial"/>
              </a:rPr>
              <a:t>-</a:t>
            </a:r>
            <a:r>
              <a:rPr sz="6000" b="1" spc="-765" baseline="-5555" dirty="0">
                <a:latin typeface="Arial"/>
                <a:cs typeface="Arial"/>
              </a:rPr>
              <a:t> </a:t>
            </a:r>
            <a:r>
              <a:rPr sz="1800" dirty="0">
                <a:latin typeface="Arial Black"/>
                <a:cs typeface="Arial Black"/>
              </a:rPr>
              <a:t>-ALE</a:t>
            </a:r>
            <a:r>
              <a:rPr sz="1800" spc="-10" dirty="0">
                <a:latin typeface="Arial Black"/>
                <a:cs typeface="Arial Black"/>
              </a:rPr>
              <a:t>R</a:t>
            </a:r>
            <a:r>
              <a:rPr sz="1800" spc="-125" dirty="0">
                <a:latin typeface="Arial Black"/>
                <a:cs typeface="Arial Black"/>
              </a:rPr>
              <a:t>T</a:t>
            </a:r>
            <a:r>
              <a:rPr sz="1800" dirty="0">
                <a:latin typeface="Arial Black"/>
                <a:cs typeface="Arial Black"/>
              </a:rPr>
              <a:t>A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DE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QSMS/CRS</a:t>
            </a:r>
            <a:r>
              <a:rPr sz="1800" spc="-5" dirty="0">
                <a:latin typeface="Arial Black"/>
                <a:cs typeface="Arial Black"/>
              </a:rPr>
              <a:t> EMI</a:t>
            </a:r>
            <a:r>
              <a:rPr sz="1800" spc="-10" dirty="0">
                <a:latin typeface="Arial Black"/>
                <a:cs typeface="Arial Black"/>
              </a:rPr>
              <a:t>T</a:t>
            </a:r>
            <a:r>
              <a:rPr sz="1800" spc="-5" dirty="0">
                <a:latin typeface="Arial Black"/>
                <a:cs typeface="Arial Black"/>
              </a:rPr>
              <a:t>I</a:t>
            </a:r>
            <a:r>
              <a:rPr sz="1800" spc="-75" dirty="0">
                <a:latin typeface="Arial Black"/>
                <a:cs typeface="Arial Black"/>
              </a:rPr>
              <a:t>D</a:t>
            </a:r>
            <a:r>
              <a:rPr sz="1800" dirty="0">
                <a:latin typeface="Arial Black"/>
                <a:cs typeface="Arial Black"/>
              </a:rPr>
              <a:t>A</a:t>
            </a:r>
            <a:r>
              <a:rPr sz="1800" spc="-5" dirty="0">
                <a:latin typeface="Arial Black"/>
                <a:cs typeface="Arial Black"/>
              </a:rPr>
              <a:t> PEL</a:t>
            </a:r>
            <a:r>
              <a:rPr sz="1800" dirty="0">
                <a:latin typeface="Arial Black"/>
                <a:cs typeface="Arial Black"/>
              </a:rPr>
              <a:t>A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GDK </a:t>
            </a:r>
            <a:r>
              <a:rPr sz="1800" spc="-5" dirty="0">
                <a:latin typeface="Arial Black"/>
                <a:cs typeface="Arial Black"/>
              </a:rPr>
              <a:t>S.A.</a:t>
            </a:r>
            <a:endParaRPr sz="1800">
              <a:latin typeface="Arial Black"/>
              <a:cs typeface="Arial Black"/>
            </a:endParaRPr>
          </a:p>
          <a:p>
            <a:pPr marL="283845">
              <a:lnSpc>
                <a:spcPct val="100000"/>
              </a:lnSpc>
              <a:spcBef>
                <a:spcPts val="1720"/>
              </a:spcBef>
            </a:pPr>
            <a:r>
              <a:rPr sz="1800" spc="-5" dirty="0">
                <a:latin typeface="Arial Black"/>
                <a:cs typeface="Arial Black"/>
              </a:rPr>
              <a:t>-PESQUISA</a:t>
            </a:r>
            <a:r>
              <a:rPr sz="1800" spc="-20" dirty="0">
                <a:latin typeface="Arial Black"/>
                <a:cs typeface="Arial Black"/>
              </a:rPr>
              <a:t> </a:t>
            </a:r>
            <a:r>
              <a:rPr sz="1800" spc="-5" dirty="0">
                <a:latin typeface="Arial Black"/>
                <a:cs typeface="Arial Black"/>
              </a:rPr>
              <a:t>INTERNET (DOMINIO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spc="-5" dirty="0">
                <a:latin typeface="Arial Black"/>
                <a:cs typeface="Arial Black"/>
              </a:rPr>
              <a:t>PÚBLICO)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1913" y="6169863"/>
            <a:ext cx="54737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Arial MT"/>
                <a:cs typeface="Arial MT"/>
              </a:rPr>
              <a:t>retorna</a:t>
            </a:r>
            <a:endParaRPr sz="13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37" y="0"/>
            <a:ext cx="123825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4041" y="1465833"/>
            <a:ext cx="38385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Trabalho</a:t>
            </a:r>
            <a:r>
              <a:rPr spc="-35" dirty="0"/>
              <a:t> </a:t>
            </a:r>
            <a:r>
              <a:rPr dirty="0"/>
              <a:t>em</a:t>
            </a:r>
            <a:r>
              <a:rPr spc="-35" dirty="0"/>
              <a:t> </a:t>
            </a:r>
            <a:r>
              <a:rPr dirty="0"/>
              <a:t>Espaço</a:t>
            </a:r>
            <a:r>
              <a:rPr spc="-15" dirty="0"/>
              <a:t> </a:t>
            </a:r>
            <a:r>
              <a:rPr dirty="0"/>
              <a:t>Confinado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3521" y="2380614"/>
            <a:ext cx="7680325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Os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slides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em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anexo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mostram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uma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equipe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realizando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tarefas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em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um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espaço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confinado.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92405" marR="185420" algn="ct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Notem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nos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slides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colocação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dos </a:t>
            </a:r>
            <a:r>
              <a:rPr sz="2000" b="1" spc="-5" dirty="0">
                <a:latin typeface="Arial"/>
                <a:cs typeface="Arial"/>
              </a:rPr>
              <a:t>EPIs,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atenção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mostrada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pelo observador, o uso de </a:t>
            </a:r>
            <a:r>
              <a:rPr sz="2000" b="1" spc="-5" dirty="0">
                <a:latin typeface="Arial"/>
                <a:cs typeface="Arial"/>
              </a:rPr>
              <a:t>iluminação </a:t>
            </a:r>
            <a:r>
              <a:rPr sz="2000" b="1" dirty="0">
                <a:latin typeface="Arial"/>
                <a:cs typeface="Arial"/>
              </a:rPr>
              <a:t>dentro do espaço 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confinado, a identificação do </a:t>
            </a:r>
            <a:r>
              <a:rPr sz="2000" b="1" spc="-5" dirty="0">
                <a:latin typeface="Arial"/>
                <a:cs typeface="Arial"/>
              </a:rPr>
              <a:t>risco, </a:t>
            </a:r>
            <a:r>
              <a:rPr sz="2000" b="1" dirty="0">
                <a:latin typeface="Arial"/>
                <a:cs typeface="Arial"/>
              </a:rPr>
              <a:t>o </a:t>
            </a:r>
            <a:r>
              <a:rPr sz="2000" b="1" spc="-5" dirty="0">
                <a:latin typeface="Arial"/>
                <a:cs typeface="Arial"/>
              </a:rPr>
              <a:t>método </a:t>
            </a:r>
            <a:r>
              <a:rPr sz="2000" b="1" dirty="0">
                <a:latin typeface="Arial"/>
                <a:cs typeface="Arial"/>
              </a:rPr>
              <a:t>de resgate 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utilizado,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ets,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etc.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Eu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fico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imaginando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se </a:t>
            </a:r>
            <a:r>
              <a:rPr sz="2000" b="1" spc="-5" dirty="0">
                <a:latin typeface="Arial"/>
                <a:cs typeface="Arial"/>
              </a:rPr>
              <a:t>uma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permissão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foi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emitida...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243951" y="6165850"/>
            <a:ext cx="612775" cy="465455"/>
            <a:chOff x="8243951" y="6165850"/>
            <a:chExt cx="612775" cy="465455"/>
          </a:xfrm>
        </p:grpSpPr>
        <p:sp>
          <p:nvSpPr>
            <p:cNvPr id="5" name="object 5"/>
            <p:cNvSpPr/>
            <p:nvPr/>
          </p:nvSpPr>
          <p:spPr>
            <a:xfrm>
              <a:off x="8243951" y="6165850"/>
              <a:ext cx="612775" cy="465455"/>
            </a:xfrm>
            <a:custGeom>
              <a:avLst/>
              <a:gdLst/>
              <a:ahLst/>
              <a:cxnLst/>
              <a:rect l="l" t="t" r="r" b="b"/>
              <a:pathLst>
                <a:path w="612775" h="465454">
                  <a:moveTo>
                    <a:pt x="612775" y="0"/>
                  </a:moveTo>
                  <a:lnTo>
                    <a:pt x="0" y="0"/>
                  </a:lnTo>
                  <a:lnTo>
                    <a:pt x="0" y="465137"/>
                  </a:lnTo>
                  <a:lnTo>
                    <a:pt x="612775" y="465137"/>
                  </a:lnTo>
                  <a:lnTo>
                    <a:pt x="612775" y="406996"/>
                  </a:lnTo>
                  <a:lnTo>
                    <a:pt x="131952" y="406996"/>
                  </a:lnTo>
                  <a:lnTo>
                    <a:pt x="131952" y="58140"/>
                  </a:lnTo>
                  <a:lnTo>
                    <a:pt x="612775" y="58140"/>
                  </a:lnTo>
                  <a:lnTo>
                    <a:pt x="612775" y="0"/>
                  </a:lnTo>
                  <a:close/>
                </a:path>
                <a:path w="612775" h="465454">
                  <a:moveTo>
                    <a:pt x="612775" y="58140"/>
                  </a:moveTo>
                  <a:lnTo>
                    <a:pt x="131952" y="58140"/>
                  </a:lnTo>
                  <a:lnTo>
                    <a:pt x="480695" y="232575"/>
                  </a:lnTo>
                  <a:lnTo>
                    <a:pt x="131952" y="406996"/>
                  </a:lnTo>
                  <a:lnTo>
                    <a:pt x="612775" y="406996"/>
                  </a:lnTo>
                  <a:lnTo>
                    <a:pt x="612775" y="5814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75904" y="6223990"/>
              <a:ext cx="349250" cy="349250"/>
            </a:xfrm>
            <a:custGeom>
              <a:avLst/>
              <a:gdLst/>
              <a:ahLst/>
              <a:cxnLst/>
              <a:rect l="l" t="t" r="r" b="b"/>
              <a:pathLst>
                <a:path w="349250" h="349250">
                  <a:moveTo>
                    <a:pt x="0" y="0"/>
                  </a:moveTo>
                  <a:lnTo>
                    <a:pt x="0" y="348856"/>
                  </a:lnTo>
                  <a:lnTo>
                    <a:pt x="348742" y="174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85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34000" y="5943600"/>
              <a:ext cx="2133600" cy="367030"/>
            </a:xfrm>
            <a:custGeom>
              <a:avLst/>
              <a:gdLst/>
              <a:ahLst/>
              <a:cxnLst/>
              <a:rect l="l" t="t" r="r" b="b"/>
              <a:pathLst>
                <a:path w="2133600" h="367029">
                  <a:moveTo>
                    <a:pt x="2133600" y="0"/>
                  </a:moveTo>
                  <a:lnTo>
                    <a:pt x="0" y="0"/>
                  </a:lnTo>
                  <a:lnTo>
                    <a:pt x="0" y="366712"/>
                  </a:lnTo>
                  <a:lnTo>
                    <a:pt x="2133600" y="366712"/>
                  </a:lnTo>
                  <a:lnTo>
                    <a:pt x="2133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413628" y="5971743"/>
            <a:ext cx="1955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Colocação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do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EPI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532876" y="6392862"/>
            <a:ext cx="611505" cy="465455"/>
            <a:chOff x="8532876" y="6392862"/>
            <a:chExt cx="611505" cy="465455"/>
          </a:xfrm>
        </p:grpSpPr>
        <p:sp>
          <p:nvSpPr>
            <p:cNvPr id="7" name="object 7"/>
            <p:cNvSpPr/>
            <p:nvPr/>
          </p:nvSpPr>
          <p:spPr>
            <a:xfrm>
              <a:off x="8532876" y="6392862"/>
              <a:ext cx="611505" cy="465455"/>
            </a:xfrm>
            <a:custGeom>
              <a:avLst/>
              <a:gdLst/>
              <a:ahLst/>
              <a:cxnLst/>
              <a:rect l="l" t="t" r="r" b="b"/>
              <a:pathLst>
                <a:path w="611504" h="465454">
                  <a:moveTo>
                    <a:pt x="611124" y="0"/>
                  </a:moveTo>
                  <a:lnTo>
                    <a:pt x="0" y="0"/>
                  </a:lnTo>
                  <a:lnTo>
                    <a:pt x="0" y="465137"/>
                  </a:lnTo>
                  <a:lnTo>
                    <a:pt x="611124" y="465137"/>
                  </a:lnTo>
                  <a:lnTo>
                    <a:pt x="611124" y="406995"/>
                  </a:lnTo>
                  <a:lnTo>
                    <a:pt x="131064" y="406995"/>
                  </a:lnTo>
                  <a:lnTo>
                    <a:pt x="131064" y="58140"/>
                  </a:lnTo>
                  <a:lnTo>
                    <a:pt x="611124" y="58140"/>
                  </a:lnTo>
                  <a:lnTo>
                    <a:pt x="611124" y="0"/>
                  </a:lnTo>
                  <a:close/>
                </a:path>
                <a:path w="611504" h="465454">
                  <a:moveTo>
                    <a:pt x="611124" y="58140"/>
                  </a:moveTo>
                  <a:lnTo>
                    <a:pt x="131064" y="58140"/>
                  </a:lnTo>
                  <a:lnTo>
                    <a:pt x="479932" y="232575"/>
                  </a:lnTo>
                  <a:lnTo>
                    <a:pt x="131064" y="406995"/>
                  </a:lnTo>
                  <a:lnTo>
                    <a:pt x="611124" y="406995"/>
                  </a:lnTo>
                  <a:lnTo>
                    <a:pt x="611124" y="5814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63940" y="6451003"/>
              <a:ext cx="349250" cy="349250"/>
            </a:xfrm>
            <a:custGeom>
              <a:avLst/>
              <a:gdLst/>
              <a:ahLst/>
              <a:cxnLst/>
              <a:rect l="l" t="t" r="r" b="b"/>
              <a:pathLst>
                <a:path w="349250" h="349250">
                  <a:moveTo>
                    <a:pt x="0" y="0"/>
                  </a:moveTo>
                  <a:lnTo>
                    <a:pt x="0" y="348855"/>
                  </a:lnTo>
                  <a:lnTo>
                    <a:pt x="348868" y="174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85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66800" y="5029200"/>
              <a:ext cx="2438400" cy="641350"/>
            </a:xfrm>
            <a:custGeom>
              <a:avLst/>
              <a:gdLst/>
              <a:ahLst/>
              <a:cxnLst/>
              <a:rect l="l" t="t" r="r" b="b"/>
              <a:pathLst>
                <a:path w="2438400" h="641350">
                  <a:moveTo>
                    <a:pt x="2438400" y="0"/>
                  </a:moveTo>
                  <a:lnTo>
                    <a:pt x="0" y="0"/>
                  </a:lnTo>
                  <a:lnTo>
                    <a:pt x="0" y="641350"/>
                  </a:lnTo>
                  <a:lnTo>
                    <a:pt x="2438400" y="641350"/>
                  </a:lnTo>
                  <a:lnTo>
                    <a:pt x="2438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45844" y="5057013"/>
            <a:ext cx="20180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Atenção </a:t>
            </a:r>
            <a:r>
              <a:rPr sz="1800" b="1" spc="-5" dirty="0">
                <a:latin typeface="Arial"/>
                <a:cs typeface="Arial"/>
              </a:rPr>
              <a:t>mostrada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pelo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observador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532876" y="6392862"/>
            <a:ext cx="611505" cy="465455"/>
            <a:chOff x="8532876" y="6392862"/>
            <a:chExt cx="611505" cy="465455"/>
          </a:xfrm>
        </p:grpSpPr>
        <p:sp>
          <p:nvSpPr>
            <p:cNvPr id="7" name="object 7"/>
            <p:cNvSpPr/>
            <p:nvPr/>
          </p:nvSpPr>
          <p:spPr>
            <a:xfrm>
              <a:off x="8532876" y="6392862"/>
              <a:ext cx="611505" cy="465455"/>
            </a:xfrm>
            <a:custGeom>
              <a:avLst/>
              <a:gdLst/>
              <a:ahLst/>
              <a:cxnLst/>
              <a:rect l="l" t="t" r="r" b="b"/>
              <a:pathLst>
                <a:path w="611504" h="465454">
                  <a:moveTo>
                    <a:pt x="611124" y="0"/>
                  </a:moveTo>
                  <a:lnTo>
                    <a:pt x="0" y="0"/>
                  </a:lnTo>
                  <a:lnTo>
                    <a:pt x="0" y="465137"/>
                  </a:lnTo>
                  <a:lnTo>
                    <a:pt x="611124" y="465137"/>
                  </a:lnTo>
                  <a:lnTo>
                    <a:pt x="611124" y="406995"/>
                  </a:lnTo>
                  <a:lnTo>
                    <a:pt x="131064" y="406995"/>
                  </a:lnTo>
                  <a:lnTo>
                    <a:pt x="131064" y="58140"/>
                  </a:lnTo>
                  <a:lnTo>
                    <a:pt x="611124" y="58140"/>
                  </a:lnTo>
                  <a:lnTo>
                    <a:pt x="611124" y="0"/>
                  </a:lnTo>
                  <a:close/>
                </a:path>
                <a:path w="611504" h="465454">
                  <a:moveTo>
                    <a:pt x="611124" y="58140"/>
                  </a:moveTo>
                  <a:lnTo>
                    <a:pt x="131064" y="58140"/>
                  </a:lnTo>
                  <a:lnTo>
                    <a:pt x="479932" y="232575"/>
                  </a:lnTo>
                  <a:lnTo>
                    <a:pt x="131064" y="406995"/>
                  </a:lnTo>
                  <a:lnTo>
                    <a:pt x="611124" y="406995"/>
                  </a:lnTo>
                  <a:lnTo>
                    <a:pt x="611124" y="5814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63940" y="6451003"/>
              <a:ext cx="349250" cy="349250"/>
            </a:xfrm>
            <a:custGeom>
              <a:avLst/>
              <a:gdLst/>
              <a:ahLst/>
              <a:cxnLst/>
              <a:rect l="l" t="t" r="r" b="b"/>
              <a:pathLst>
                <a:path w="349250" h="349250">
                  <a:moveTo>
                    <a:pt x="0" y="0"/>
                  </a:moveTo>
                  <a:lnTo>
                    <a:pt x="0" y="348855"/>
                  </a:lnTo>
                  <a:lnTo>
                    <a:pt x="348868" y="174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85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257800" y="5486400"/>
              <a:ext cx="3657600" cy="641350"/>
            </a:xfrm>
            <a:custGeom>
              <a:avLst/>
              <a:gdLst/>
              <a:ahLst/>
              <a:cxnLst/>
              <a:rect l="l" t="t" r="r" b="b"/>
              <a:pathLst>
                <a:path w="3657600" h="641350">
                  <a:moveTo>
                    <a:pt x="3657600" y="0"/>
                  </a:moveTo>
                  <a:lnTo>
                    <a:pt x="0" y="0"/>
                  </a:lnTo>
                  <a:lnTo>
                    <a:pt x="0" y="641350"/>
                  </a:lnTo>
                  <a:lnTo>
                    <a:pt x="3657600" y="641350"/>
                  </a:lnTo>
                  <a:lnTo>
                    <a:pt x="3657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337428" y="5514543"/>
            <a:ext cx="3162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Uso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iluminação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dentro</a:t>
            </a:r>
            <a:r>
              <a:rPr sz="1800" b="1" dirty="0">
                <a:latin typeface="Arial"/>
                <a:cs typeface="Arial"/>
              </a:rPr>
              <a:t> do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espaço</a:t>
            </a:r>
            <a:r>
              <a:rPr sz="1800" b="1" dirty="0">
                <a:latin typeface="Arial"/>
                <a:cs typeface="Arial"/>
              </a:rPr>
              <a:t> confinado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532876" y="6392862"/>
            <a:ext cx="611505" cy="465455"/>
            <a:chOff x="8532876" y="6392862"/>
            <a:chExt cx="611505" cy="465455"/>
          </a:xfrm>
        </p:grpSpPr>
        <p:sp>
          <p:nvSpPr>
            <p:cNvPr id="7" name="object 7"/>
            <p:cNvSpPr/>
            <p:nvPr/>
          </p:nvSpPr>
          <p:spPr>
            <a:xfrm>
              <a:off x="8532876" y="6392862"/>
              <a:ext cx="611505" cy="465455"/>
            </a:xfrm>
            <a:custGeom>
              <a:avLst/>
              <a:gdLst/>
              <a:ahLst/>
              <a:cxnLst/>
              <a:rect l="l" t="t" r="r" b="b"/>
              <a:pathLst>
                <a:path w="611504" h="465454">
                  <a:moveTo>
                    <a:pt x="611124" y="0"/>
                  </a:moveTo>
                  <a:lnTo>
                    <a:pt x="0" y="0"/>
                  </a:lnTo>
                  <a:lnTo>
                    <a:pt x="0" y="465137"/>
                  </a:lnTo>
                  <a:lnTo>
                    <a:pt x="611124" y="465137"/>
                  </a:lnTo>
                  <a:lnTo>
                    <a:pt x="611124" y="406995"/>
                  </a:lnTo>
                  <a:lnTo>
                    <a:pt x="131064" y="406995"/>
                  </a:lnTo>
                  <a:lnTo>
                    <a:pt x="131064" y="58140"/>
                  </a:lnTo>
                  <a:lnTo>
                    <a:pt x="611124" y="58140"/>
                  </a:lnTo>
                  <a:lnTo>
                    <a:pt x="611124" y="0"/>
                  </a:lnTo>
                  <a:close/>
                </a:path>
                <a:path w="611504" h="465454">
                  <a:moveTo>
                    <a:pt x="611124" y="58140"/>
                  </a:moveTo>
                  <a:lnTo>
                    <a:pt x="131064" y="58140"/>
                  </a:lnTo>
                  <a:lnTo>
                    <a:pt x="479932" y="232575"/>
                  </a:lnTo>
                  <a:lnTo>
                    <a:pt x="131064" y="406995"/>
                  </a:lnTo>
                  <a:lnTo>
                    <a:pt x="611124" y="406995"/>
                  </a:lnTo>
                  <a:lnTo>
                    <a:pt x="611124" y="5814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63940" y="6451003"/>
              <a:ext cx="349250" cy="349250"/>
            </a:xfrm>
            <a:custGeom>
              <a:avLst/>
              <a:gdLst/>
              <a:ahLst/>
              <a:cxnLst/>
              <a:rect l="l" t="t" r="r" b="b"/>
              <a:pathLst>
                <a:path w="349250" h="349250">
                  <a:moveTo>
                    <a:pt x="0" y="0"/>
                  </a:moveTo>
                  <a:lnTo>
                    <a:pt x="0" y="348855"/>
                  </a:lnTo>
                  <a:lnTo>
                    <a:pt x="348868" y="174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85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876800" y="533463"/>
              <a:ext cx="2819400" cy="367030"/>
            </a:xfrm>
            <a:custGeom>
              <a:avLst/>
              <a:gdLst/>
              <a:ahLst/>
              <a:cxnLst/>
              <a:rect l="l" t="t" r="r" b="b"/>
              <a:pathLst>
                <a:path w="2819400" h="367030">
                  <a:moveTo>
                    <a:pt x="2819400" y="0"/>
                  </a:moveTo>
                  <a:lnTo>
                    <a:pt x="0" y="0"/>
                  </a:lnTo>
                  <a:lnTo>
                    <a:pt x="0" y="366712"/>
                  </a:lnTo>
                  <a:lnTo>
                    <a:pt x="2819400" y="366712"/>
                  </a:lnTo>
                  <a:lnTo>
                    <a:pt x="2819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956428" y="560273"/>
            <a:ext cx="24491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Identificação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do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Risco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532876" y="6392862"/>
            <a:ext cx="611505" cy="465455"/>
            <a:chOff x="8532876" y="6392862"/>
            <a:chExt cx="611505" cy="465455"/>
          </a:xfrm>
        </p:grpSpPr>
        <p:sp>
          <p:nvSpPr>
            <p:cNvPr id="7" name="object 7"/>
            <p:cNvSpPr/>
            <p:nvPr/>
          </p:nvSpPr>
          <p:spPr>
            <a:xfrm>
              <a:off x="8532876" y="6392862"/>
              <a:ext cx="611505" cy="465455"/>
            </a:xfrm>
            <a:custGeom>
              <a:avLst/>
              <a:gdLst/>
              <a:ahLst/>
              <a:cxnLst/>
              <a:rect l="l" t="t" r="r" b="b"/>
              <a:pathLst>
                <a:path w="611504" h="465454">
                  <a:moveTo>
                    <a:pt x="611124" y="0"/>
                  </a:moveTo>
                  <a:lnTo>
                    <a:pt x="0" y="0"/>
                  </a:lnTo>
                  <a:lnTo>
                    <a:pt x="0" y="465137"/>
                  </a:lnTo>
                  <a:lnTo>
                    <a:pt x="611124" y="465137"/>
                  </a:lnTo>
                  <a:lnTo>
                    <a:pt x="611124" y="406995"/>
                  </a:lnTo>
                  <a:lnTo>
                    <a:pt x="131064" y="406995"/>
                  </a:lnTo>
                  <a:lnTo>
                    <a:pt x="131064" y="58140"/>
                  </a:lnTo>
                  <a:lnTo>
                    <a:pt x="611124" y="58140"/>
                  </a:lnTo>
                  <a:lnTo>
                    <a:pt x="611124" y="0"/>
                  </a:lnTo>
                  <a:close/>
                </a:path>
                <a:path w="611504" h="465454">
                  <a:moveTo>
                    <a:pt x="611124" y="58140"/>
                  </a:moveTo>
                  <a:lnTo>
                    <a:pt x="131064" y="58140"/>
                  </a:lnTo>
                  <a:lnTo>
                    <a:pt x="479932" y="232575"/>
                  </a:lnTo>
                  <a:lnTo>
                    <a:pt x="131064" y="406995"/>
                  </a:lnTo>
                  <a:lnTo>
                    <a:pt x="611124" y="406995"/>
                  </a:lnTo>
                  <a:lnTo>
                    <a:pt x="611124" y="5814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63940" y="6451003"/>
              <a:ext cx="349250" cy="349250"/>
            </a:xfrm>
            <a:custGeom>
              <a:avLst/>
              <a:gdLst/>
              <a:ahLst/>
              <a:cxnLst/>
              <a:rect l="l" t="t" r="r" b="b"/>
              <a:pathLst>
                <a:path w="349250" h="349250">
                  <a:moveTo>
                    <a:pt x="0" y="0"/>
                  </a:moveTo>
                  <a:lnTo>
                    <a:pt x="0" y="348855"/>
                  </a:lnTo>
                  <a:lnTo>
                    <a:pt x="348868" y="174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85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112" y="260413"/>
            <a:ext cx="8243951" cy="85426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6026150"/>
            <a:ext cx="9144000" cy="831850"/>
            <a:chOff x="0" y="6026150"/>
            <a:chExt cx="9144000" cy="83185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28193"/>
              <a:ext cx="9144000" cy="32980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051800" y="6026150"/>
              <a:ext cx="930275" cy="490855"/>
            </a:xfrm>
            <a:custGeom>
              <a:avLst/>
              <a:gdLst/>
              <a:ahLst/>
              <a:cxnLst/>
              <a:rect l="l" t="t" r="r" b="b"/>
              <a:pathLst>
                <a:path w="930275" h="490854">
                  <a:moveTo>
                    <a:pt x="697738" y="0"/>
                  </a:moveTo>
                  <a:lnTo>
                    <a:pt x="697738" y="122631"/>
                  </a:lnTo>
                  <a:lnTo>
                    <a:pt x="0" y="122631"/>
                  </a:lnTo>
                  <a:lnTo>
                    <a:pt x="0" y="367906"/>
                  </a:lnTo>
                  <a:lnTo>
                    <a:pt x="697738" y="367906"/>
                  </a:lnTo>
                  <a:lnTo>
                    <a:pt x="697738" y="490537"/>
                  </a:lnTo>
                  <a:lnTo>
                    <a:pt x="930275" y="245275"/>
                  </a:lnTo>
                  <a:lnTo>
                    <a:pt x="697738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321558" y="1511553"/>
            <a:ext cx="2719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latin typeface="Arial"/>
                <a:cs typeface="Arial"/>
              </a:rPr>
              <a:t>ESPAÇOS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CONFINADOS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96797" y="1785873"/>
            <a:ext cx="7367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NR 33</a:t>
            </a:r>
            <a:r>
              <a:rPr sz="1800" spc="15" dirty="0"/>
              <a:t> </a:t>
            </a:r>
            <a:r>
              <a:rPr sz="1800" dirty="0"/>
              <a:t>– </a:t>
            </a:r>
            <a:r>
              <a:rPr sz="1800" spc="-5" dirty="0"/>
              <a:t>Segurança</a:t>
            </a:r>
            <a:r>
              <a:rPr sz="1800" dirty="0"/>
              <a:t> </a:t>
            </a:r>
            <a:r>
              <a:rPr sz="1800" spc="-5" dirty="0"/>
              <a:t>e</a:t>
            </a:r>
            <a:r>
              <a:rPr sz="1800" spc="5" dirty="0"/>
              <a:t> </a:t>
            </a:r>
            <a:r>
              <a:rPr sz="1800" spc="-5" dirty="0"/>
              <a:t>Saúde</a:t>
            </a:r>
            <a:r>
              <a:rPr sz="1800" spc="5" dirty="0"/>
              <a:t> </a:t>
            </a:r>
            <a:r>
              <a:rPr sz="1800" dirty="0"/>
              <a:t>nos</a:t>
            </a:r>
            <a:r>
              <a:rPr sz="1800" spc="-5" dirty="0"/>
              <a:t> </a:t>
            </a:r>
            <a:r>
              <a:rPr sz="1800" spc="-15" dirty="0"/>
              <a:t>Trabalhos</a:t>
            </a:r>
            <a:r>
              <a:rPr sz="1800" spc="-5" dirty="0"/>
              <a:t> em Espaços</a:t>
            </a:r>
            <a:r>
              <a:rPr sz="1800" spc="15" dirty="0"/>
              <a:t> </a:t>
            </a:r>
            <a:r>
              <a:rPr sz="1800" dirty="0"/>
              <a:t>Confinados</a:t>
            </a:r>
            <a:endParaRPr sz="1800"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650" y="2276475"/>
            <a:ext cx="7707249" cy="367347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122666" y="6156452"/>
            <a:ext cx="67500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Arial"/>
                <a:cs typeface="Arial"/>
              </a:rPr>
              <a:t>próximo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62600" y="533463"/>
              <a:ext cx="2667000" cy="367030"/>
            </a:xfrm>
            <a:custGeom>
              <a:avLst/>
              <a:gdLst/>
              <a:ahLst/>
              <a:cxnLst/>
              <a:rect l="l" t="t" r="r" b="b"/>
              <a:pathLst>
                <a:path w="2667000" h="367030">
                  <a:moveTo>
                    <a:pt x="2667000" y="0"/>
                  </a:moveTo>
                  <a:lnTo>
                    <a:pt x="0" y="0"/>
                  </a:lnTo>
                  <a:lnTo>
                    <a:pt x="0" y="366712"/>
                  </a:lnTo>
                  <a:lnTo>
                    <a:pt x="2667000" y="366712"/>
                  </a:lnTo>
                  <a:lnTo>
                    <a:pt x="2667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642228" y="560273"/>
            <a:ext cx="2210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Riscos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encontrados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532876" y="6392862"/>
            <a:ext cx="611505" cy="465455"/>
            <a:chOff x="8532876" y="6392862"/>
            <a:chExt cx="611505" cy="465455"/>
          </a:xfrm>
        </p:grpSpPr>
        <p:sp>
          <p:nvSpPr>
            <p:cNvPr id="7" name="object 7"/>
            <p:cNvSpPr/>
            <p:nvPr/>
          </p:nvSpPr>
          <p:spPr>
            <a:xfrm>
              <a:off x="8532876" y="6392862"/>
              <a:ext cx="611505" cy="465455"/>
            </a:xfrm>
            <a:custGeom>
              <a:avLst/>
              <a:gdLst/>
              <a:ahLst/>
              <a:cxnLst/>
              <a:rect l="l" t="t" r="r" b="b"/>
              <a:pathLst>
                <a:path w="611504" h="465454">
                  <a:moveTo>
                    <a:pt x="611124" y="0"/>
                  </a:moveTo>
                  <a:lnTo>
                    <a:pt x="0" y="0"/>
                  </a:lnTo>
                  <a:lnTo>
                    <a:pt x="0" y="465137"/>
                  </a:lnTo>
                  <a:lnTo>
                    <a:pt x="611124" y="465137"/>
                  </a:lnTo>
                  <a:lnTo>
                    <a:pt x="611124" y="406995"/>
                  </a:lnTo>
                  <a:lnTo>
                    <a:pt x="131064" y="406995"/>
                  </a:lnTo>
                  <a:lnTo>
                    <a:pt x="131064" y="58140"/>
                  </a:lnTo>
                  <a:lnTo>
                    <a:pt x="611124" y="58140"/>
                  </a:lnTo>
                  <a:lnTo>
                    <a:pt x="611124" y="0"/>
                  </a:lnTo>
                  <a:close/>
                </a:path>
                <a:path w="611504" h="465454">
                  <a:moveTo>
                    <a:pt x="611124" y="58140"/>
                  </a:moveTo>
                  <a:lnTo>
                    <a:pt x="131064" y="58140"/>
                  </a:lnTo>
                  <a:lnTo>
                    <a:pt x="479932" y="232575"/>
                  </a:lnTo>
                  <a:lnTo>
                    <a:pt x="131064" y="406995"/>
                  </a:lnTo>
                  <a:lnTo>
                    <a:pt x="611124" y="406995"/>
                  </a:lnTo>
                  <a:lnTo>
                    <a:pt x="611124" y="5814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63940" y="6451003"/>
              <a:ext cx="349250" cy="349250"/>
            </a:xfrm>
            <a:custGeom>
              <a:avLst/>
              <a:gdLst/>
              <a:ahLst/>
              <a:cxnLst/>
              <a:rect l="l" t="t" r="r" b="b"/>
              <a:pathLst>
                <a:path w="349250" h="349250">
                  <a:moveTo>
                    <a:pt x="0" y="0"/>
                  </a:moveTo>
                  <a:lnTo>
                    <a:pt x="0" y="348855"/>
                  </a:lnTo>
                  <a:lnTo>
                    <a:pt x="348868" y="174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85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486400" y="5334000"/>
              <a:ext cx="1371600" cy="641350"/>
            </a:xfrm>
            <a:custGeom>
              <a:avLst/>
              <a:gdLst/>
              <a:ahLst/>
              <a:cxnLst/>
              <a:rect l="l" t="t" r="r" b="b"/>
              <a:pathLst>
                <a:path w="1371600" h="641350">
                  <a:moveTo>
                    <a:pt x="1371600" y="0"/>
                  </a:moveTo>
                  <a:lnTo>
                    <a:pt x="0" y="0"/>
                  </a:lnTo>
                  <a:lnTo>
                    <a:pt x="0" y="641350"/>
                  </a:lnTo>
                  <a:lnTo>
                    <a:pt x="1371600" y="641350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566028" y="5361838"/>
            <a:ext cx="11303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EPI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sendo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usado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532876" y="6392862"/>
            <a:ext cx="611505" cy="465455"/>
            <a:chOff x="8532876" y="6392862"/>
            <a:chExt cx="611505" cy="465455"/>
          </a:xfrm>
        </p:grpSpPr>
        <p:sp>
          <p:nvSpPr>
            <p:cNvPr id="7" name="object 7"/>
            <p:cNvSpPr/>
            <p:nvPr/>
          </p:nvSpPr>
          <p:spPr>
            <a:xfrm>
              <a:off x="8532876" y="6392862"/>
              <a:ext cx="611505" cy="465455"/>
            </a:xfrm>
            <a:custGeom>
              <a:avLst/>
              <a:gdLst/>
              <a:ahLst/>
              <a:cxnLst/>
              <a:rect l="l" t="t" r="r" b="b"/>
              <a:pathLst>
                <a:path w="611504" h="465454">
                  <a:moveTo>
                    <a:pt x="611124" y="0"/>
                  </a:moveTo>
                  <a:lnTo>
                    <a:pt x="0" y="0"/>
                  </a:lnTo>
                  <a:lnTo>
                    <a:pt x="0" y="465137"/>
                  </a:lnTo>
                  <a:lnTo>
                    <a:pt x="611124" y="465137"/>
                  </a:lnTo>
                  <a:lnTo>
                    <a:pt x="611124" y="406995"/>
                  </a:lnTo>
                  <a:lnTo>
                    <a:pt x="131064" y="406995"/>
                  </a:lnTo>
                  <a:lnTo>
                    <a:pt x="131064" y="58140"/>
                  </a:lnTo>
                  <a:lnTo>
                    <a:pt x="611124" y="58140"/>
                  </a:lnTo>
                  <a:lnTo>
                    <a:pt x="611124" y="0"/>
                  </a:lnTo>
                  <a:close/>
                </a:path>
                <a:path w="611504" h="465454">
                  <a:moveTo>
                    <a:pt x="611124" y="58140"/>
                  </a:moveTo>
                  <a:lnTo>
                    <a:pt x="131064" y="58140"/>
                  </a:lnTo>
                  <a:lnTo>
                    <a:pt x="479932" y="232575"/>
                  </a:lnTo>
                  <a:lnTo>
                    <a:pt x="131064" y="406995"/>
                  </a:lnTo>
                  <a:lnTo>
                    <a:pt x="611124" y="406995"/>
                  </a:lnTo>
                  <a:lnTo>
                    <a:pt x="611124" y="5814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63940" y="6451003"/>
              <a:ext cx="349250" cy="349250"/>
            </a:xfrm>
            <a:custGeom>
              <a:avLst/>
              <a:gdLst/>
              <a:ahLst/>
              <a:cxnLst/>
              <a:rect l="l" t="t" r="r" b="b"/>
              <a:pathLst>
                <a:path w="349250" h="349250">
                  <a:moveTo>
                    <a:pt x="0" y="0"/>
                  </a:moveTo>
                  <a:lnTo>
                    <a:pt x="0" y="348855"/>
                  </a:lnTo>
                  <a:lnTo>
                    <a:pt x="348868" y="174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85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810000" y="6019800"/>
              <a:ext cx="2133600" cy="641350"/>
            </a:xfrm>
            <a:custGeom>
              <a:avLst/>
              <a:gdLst/>
              <a:ahLst/>
              <a:cxnLst/>
              <a:rect l="l" t="t" r="r" b="b"/>
              <a:pathLst>
                <a:path w="2133600" h="641350">
                  <a:moveTo>
                    <a:pt x="2133600" y="0"/>
                  </a:moveTo>
                  <a:lnTo>
                    <a:pt x="0" y="0"/>
                  </a:lnTo>
                  <a:lnTo>
                    <a:pt x="0" y="641350"/>
                  </a:lnTo>
                  <a:lnTo>
                    <a:pt x="2133600" y="641350"/>
                  </a:lnTo>
                  <a:lnTo>
                    <a:pt x="2133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889375" y="6047943"/>
            <a:ext cx="1168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Método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Resgate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532876" y="6392862"/>
            <a:ext cx="611505" cy="465455"/>
            <a:chOff x="8532876" y="6392862"/>
            <a:chExt cx="611505" cy="465455"/>
          </a:xfrm>
        </p:grpSpPr>
        <p:sp>
          <p:nvSpPr>
            <p:cNvPr id="7" name="object 7"/>
            <p:cNvSpPr/>
            <p:nvPr/>
          </p:nvSpPr>
          <p:spPr>
            <a:xfrm>
              <a:off x="8532876" y="6392862"/>
              <a:ext cx="611505" cy="465455"/>
            </a:xfrm>
            <a:custGeom>
              <a:avLst/>
              <a:gdLst/>
              <a:ahLst/>
              <a:cxnLst/>
              <a:rect l="l" t="t" r="r" b="b"/>
              <a:pathLst>
                <a:path w="611504" h="465454">
                  <a:moveTo>
                    <a:pt x="611124" y="0"/>
                  </a:moveTo>
                  <a:lnTo>
                    <a:pt x="0" y="0"/>
                  </a:lnTo>
                  <a:lnTo>
                    <a:pt x="0" y="465137"/>
                  </a:lnTo>
                  <a:lnTo>
                    <a:pt x="611124" y="465137"/>
                  </a:lnTo>
                  <a:lnTo>
                    <a:pt x="611124" y="406995"/>
                  </a:lnTo>
                  <a:lnTo>
                    <a:pt x="131064" y="406995"/>
                  </a:lnTo>
                  <a:lnTo>
                    <a:pt x="131064" y="58140"/>
                  </a:lnTo>
                  <a:lnTo>
                    <a:pt x="611124" y="58140"/>
                  </a:lnTo>
                  <a:lnTo>
                    <a:pt x="611124" y="0"/>
                  </a:lnTo>
                  <a:close/>
                </a:path>
                <a:path w="611504" h="465454">
                  <a:moveTo>
                    <a:pt x="611124" y="58140"/>
                  </a:moveTo>
                  <a:lnTo>
                    <a:pt x="131064" y="58140"/>
                  </a:lnTo>
                  <a:lnTo>
                    <a:pt x="479932" y="232575"/>
                  </a:lnTo>
                  <a:lnTo>
                    <a:pt x="131064" y="406995"/>
                  </a:lnTo>
                  <a:lnTo>
                    <a:pt x="611124" y="406995"/>
                  </a:lnTo>
                  <a:lnTo>
                    <a:pt x="611124" y="5814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63940" y="6451003"/>
              <a:ext cx="349250" cy="349250"/>
            </a:xfrm>
            <a:custGeom>
              <a:avLst/>
              <a:gdLst/>
              <a:ahLst/>
              <a:cxnLst/>
              <a:rect l="l" t="t" r="r" b="b"/>
              <a:pathLst>
                <a:path w="349250" h="349250">
                  <a:moveTo>
                    <a:pt x="0" y="0"/>
                  </a:moveTo>
                  <a:lnTo>
                    <a:pt x="0" y="348855"/>
                  </a:lnTo>
                  <a:lnTo>
                    <a:pt x="348868" y="174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85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495800" y="5715000"/>
              <a:ext cx="2819400" cy="367030"/>
            </a:xfrm>
            <a:custGeom>
              <a:avLst/>
              <a:gdLst/>
              <a:ahLst/>
              <a:cxnLst/>
              <a:rect l="l" t="t" r="r" b="b"/>
              <a:pathLst>
                <a:path w="2819400" h="367029">
                  <a:moveTo>
                    <a:pt x="2819400" y="0"/>
                  </a:moveTo>
                  <a:lnTo>
                    <a:pt x="0" y="0"/>
                  </a:lnTo>
                  <a:lnTo>
                    <a:pt x="0" y="366712"/>
                  </a:lnTo>
                  <a:lnTo>
                    <a:pt x="2819400" y="366712"/>
                  </a:lnTo>
                  <a:lnTo>
                    <a:pt x="2819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575175" y="5743143"/>
            <a:ext cx="243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Um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trabalho bem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feito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532876" y="6392862"/>
            <a:ext cx="611505" cy="465455"/>
            <a:chOff x="8532876" y="6392862"/>
            <a:chExt cx="611505" cy="465455"/>
          </a:xfrm>
        </p:grpSpPr>
        <p:sp>
          <p:nvSpPr>
            <p:cNvPr id="7" name="object 7"/>
            <p:cNvSpPr/>
            <p:nvPr/>
          </p:nvSpPr>
          <p:spPr>
            <a:xfrm>
              <a:off x="8532876" y="6392862"/>
              <a:ext cx="611505" cy="465455"/>
            </a:xfrm>
            <a:custGeom>
              <a:avLst/>
              <a:gdLst/>
              <a:ahLst/>
              <a:cxnLst/>
              <a:rect l="l" t="t" r="r" b="b"/>
              <a:pathLst>
                <a:path w="611504" h="465454">
                  <a:moveTo>
                    <a:pt x="611124" y="0"/>
                  </a:moveTo>
                  <a:lnTo>
                    <a:pt x="0" y="0"/>
                  </a:lnTo>
                  <a:lnTo>
                    <a:pt x="0" y="465137"/>
                  </a:lnTo>
                  <a:lnTo>
                    <a:pt x="611124" y="465137"/>
                  </a:lnTo>
                  <a:lnTo>
                    <a:pt x="611124" y="406995"/>
                  </a:lnTo>
                  <a:lnTo>
                    <a:pt x="131064" y="406995"/>
                  </a:lnTo>
                  <a:lnTo>
                    <a:pt x="131064" y="58140"/>
                  </a:lnTo>
                  <a:lnTo>
                    <a:pt x="611124" y="58140"/>
                  </a:lnTo>
                  <a:lnTo>
                    <a:pt x="611124" y="0"/>
                  </a:lnTo>
                  <a:close/>
                </a:path>
                <a:path w="611504" h="465454">
                  <a:moveTo>
                    <a:pt x="611124" y="58140"/>
                  </a:moveTo>
                  <a:lnTo>
                    <a:pt x="131064" y="58140"/>
                  </a:lnTo>
                  <a:lnTo>
                    <a:pt x="479932" y="232575"/>
                  </a:lnTo>
                  <a:lnTo>
                    <a:pt x="131064" y="406995"/>
                  </a:lnTo>
                  <a:lnTo>
                    <a:pt x="611124" y="406995"/>
                  </a:lnTo>
                  <a:lnTo>
                    <a:pt x="611124" y="5814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63940" y="6451003"/>
              <a:ext cx="349250" cy="349250"/>
            </a:xfrm>
            <a:custGeom>
              <a:avLst/>
              <a:gdLst/>
              <a:ahLst/>
              <a:cxnLst/>
              <a:rect l="l" t="t" r="r" b="b"/>
              <a:pathLst>
                <a:path w="349250" h="349250">
                  <a:moveTo>
                    <a:pt x="0" y="0"/>
                  </a:moveTo>
                  <a:lnTo>
                    <a:pt x="0" y="348855"/>
                  </a:lnTo>
                  <a:lnTo>
                    <a:pt x="348868" y="174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85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029200" y="5638800"/>
              <a:ext cx="2438400" cy="641350"/>
            </a:xfrm>
            <a:custGeom>
              <a:avLst/>
              <a:gdLst/>
              <a:ahLst/>
              <a:cxnLst/>
              <a:rect l="l" t="t" r="r" b="b"/>
              <a:pathLst>
                <a:path w="2438400" h="641350">
                  <a:moveTo>
                    <a:pt x="2438400" y="0"/>
                  </a:moveTo>
                  <a:lnTo>
                    <a:pt x="0" y="0"/>
                  </a:lnTo>
                  <a:lnTo>
                    <a:pt x="0" y="641350"/>
                  </a:lnTo>
                  <a:lnTo>
                    <a:pt x="2438400" y="641350"/>
                  </a:lnTo>
                  <a:lnTo>
                    <a:pt x="2438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108828" y="5666943"/>
            <a:ext cx="2058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Equipe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deixando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local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do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trabalho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532876" y="6392862"/>
            <a:ext cx="611505" cy="465455"/>
            <a:chOff x="8532876" y="6392862"/>
            <a:chExt cx="611505" cy="465455"/>
          </a:xfrm>
        </p:grpSpPr>
        <p:sp>
          <p:nvSpPr>
            <p:cNvPr id="7" name="object 7"/>
            <p:cNvSpPr/>
            <p:nvPr/>
          </p:nvSpPr>
          <p:spPr>
            <a:xfrm>
              <a:off x="8532876" y="6392862"/>
              <a:ext cx="611505" cy="465455"/>
            </a:xfrm>
            <a:custGeom>
              <a:avLst/>
              <a:gdLst/>
              <a:ahLst/>
              <a:cxnLst/>
              <a:rect l="l" t="t" r="r" b="b"/>
              <a:pathLst>
                <a:path w="611504" h="465454">
                  <a:moveTo>
                    <a:pt x="611124" y="0"/>
                  </a:moveTo>
                  <a:lnTo>
                    <a:pt x="0" y="0"/>
                  </a:lnTo>
                  <a:lnTo>
                    <a:pt x="0" y="465137"/>
                  </a:lnTo>
                  <a:lnTo>
                    <a:pt x="611124" y="465137"/>
                  </a:lnTo>
                  <a:lnTo>
                    <a:pt x="611124" y="406995"/>
                  </a:lnTo>
                  <a:lnTo>
                    <a:pt x="131064" y="406995"/>
                  </a:lnTo>
                  <a:lnTo>
                    <a:pt x="131064" y="58140"/>
                  </a:lnTo>
                  <a:lnTo>
                    <a:pt x="611124" y="58140"/>
                  </a:lnTo>
                  <a:lnTo>
                    <a:pt x="611124" y="0"/>
                  </a:lnTo>
                  <a:close/>
                </a:path>
                <a:path w="611504" h="465454">
                  <a:moveTo>
                    <a:pt x="611124" y="58140"/>
                  </a:moveTo>
                  <a:lnTo>
                    <a:pt x="131064" y="58140"/>
                  </a:lnTo>
                  <a:lnTo>
                    <a:pt x="479932" y="232575"/>
                  </a:lnTo>
                  <a:lnTo>
                    <a:pt x="131064" y="406995"/>
                  </a:lnTo>
                  <a:lnTo>
                    <a:pt x="611124" y="406995"/>
                  </a:lnTo>
                  <a:lnTo>
                    <a:pt x="611124" y="5814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63940" y="6451003"/>
              <a:ext cx="349250" cy="349250"/>
            </a:xfrm>
            <a:custGeom>
              <a:avLst/>
              <a:gdLst/>
              <a:ahLst/>
              <a:cxnLst/>
              <a:rect l="l" t="t" r="r" b="b"/>
              <a:pathLst>
                <a:path w="349250" h="349250">
                  <a:moveTo>
                    <a:pt x="0" y="0"/>
                  </a:moveTo>
                  <a:lnTo>
                    <a:pt x="0" y="348855"/>
                  </a:lnTo>
                  <a:lnTo>
                    <a:pt x="348868" y="174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85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312" y="6116637"/>
            <a:ext cx="1692910" cy="490855"/>
          </a:xfrm>
          <a:custGeom>
            <a:avLst/>
            <a:gdLst/>
            <a:ahLst/>
            <a:cxnLst/>
            <a:rect l="l" t="t" r="r" b="b"/>
            <a:pathLst>
              <a:path w="1692910" h="490854">
                <a:moveTo>
                  <a:pt x="500951" y="0"/>
                </a:moveTo>
                <a:lnTo>
                  <a:pt x="0" y="245275"/>
                </a:lnTo>
                <a:lnTo>
                  <a:pt x="500951" y="490537"/>
                </a:lnTo>
                <a:lnTo>
                  <a:pt x="500951" y="367906"/>
                </a:lnTo>
                <a:lnTo>
                  <a:pt x="1692338" y="367906"/>
                </a:lnTo>
                <a:lnTo>
                  <a:pt x="1692338" y="122631"/>
                </a:lnTo>
                <a:lnTo>
                  <a:pt x="500951" y="122631"/>
                </a:lnTo>
                <a:lnTo>
                  <a:pt x="500951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9508" y="6246672"/>
            <a:ext cx="59245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latin typeface="Arial"/>
                <a:cs typeface="Arial"/>
              </a:rPr>
              <a:t>retorna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30247" y="23895"/>
            <a:ext cx="4636135" cy="6786880"/>
            <a:chOff x="2530247" y="23895"/>
            <a:chExt cx="4636135" cy="67868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30247" y="23895"/>
              <a:ext cx="4636081" cy="67863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0401" y="44450"/>
              <a:ext cx="863600" cy="431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19800"/>
            <a:ext cx="1694180" cy="490855"/>
          </a:xfrm>
          <a:custGeom>
            <a:avLst/>
            <a:gdLst/>
            <a:ahLst/>
            <a:cxnLst/>
            <a:rect l="l" t="t" r="r" b="b"/>
            <a:pathLst>
              <a:path w="1694180" h="490854">
                <a:moveTo>
                  <a:pt x="423468" y="0"/>
                </a:moveTo>
                <a:lnTo>
                  <a:pt x="0" y="245275"/>
                </a:lnTo>
                <a:lnTo>
                  <a:pt x="423468" y="490537"/>
                </a:lnTo>
                <a:lnTo>
                  <a:pt x="423468" y="367906"/>
                </a:lnTo>
                <a:lnTo>
                  <a:pt x="1693926" y="367906"/>
                </a:lnTo>
                <a:lnTo>
                  <a:pt x="1693926" y="122631"/>
                </a:lnTo>
                <a:lnTo>
                  <a:pt x="423468" y="122631"/>
                </a:lnTo>
                <a:lnTo>
                  <a:pt x="423468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97678" y="2303500"/>
            <a:ext cx="3578860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0820" marR="5080" indent="-198120">
              <a:lnSpc>
                <a:spcPct val="150100"/>
              </a:lnSpc>
              <a:spcBef>
                <a:spcPts val="95"/>
              </a:spcBef>
              <a:buFont typeface="Wingdings"/>
              <a:buChar char=""/>
              <a:tabLst>
                <a:tab pos="198755" algn="l"/>
              </a:tabLst>
            </a:pPr>
            <a:r>
              <a:rPr sz="1400" spc="-20" dirty="0">
                <a:latin typeface="Arial MT"/>
                <a:cs typeface="Arial MT"/>
              </a:rPr>
              <a:t>ESPAÇO</a:t>
            </a:r>
            <a:r>
              <a:rPr sz="1400" spc="-5" dirty="0">
                <a:latin typeface="Arial MT"/>
                <a:cs typeface="Arial MT"/>
              </a:rPr>
              <a:t> CONFINADO</a:t>
            </a:r>
            <a:r>
              <a:rPr sz="1400" dirty="0">
                <a:latin typeface="Arial MT"/>
                <a:cs typeface="Arial MT"/>
              </a:rPr>
              <a:t> É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QUALQUER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ÁREA OU </a:t>
            </a:r>
            <a:r>
              <a:rPr sz="1400" spc="-5" dirty="0">
                <a:latin typeface="Arial MT"/>
                <a:cs typeface="Arial MT"/>
              </a:rPr>
              <a:t>AMBIENTE NÃO </a:t>
            </a:r>
            <a:r>
              <a:rPr sz="1400" spc="-15" dirty="0">
                <a:latin typeface="Arial MT"/>
                <a:cs typeface="Arial MT"/>
              </a:rPr>
              <a:t>PROJETADO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110" dirty="0">
                <a:latin typeface="Arial MT"/>
                <a:cs typeface="Arial MT"/>
              </a:rPr>
              <a:t>P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R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10" dirty="0">
                <a:latin typeface="Arial MT"/>
                <a:cs typeface="Arial MT"/>
              </a:rPr>
              <a:t>CU</a:t>
            </a:r>
            <a:r>
              <a:rPr sz="1400" spc="-110" dirty="0">
                <a:latin typeface="Arial MT"/>
                <a:cs typeface="Arial MT"/>
              </a:rPr>
              <a:t>P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Ç</a:t>
            </a:r>
            <a:r>
              <a:rPr sz="1400" dirty="0">
                <a:latin typeface="Arial MT"/>
                <a:cs typeface="Arial MT"/>
              </a:rPr>
              <a:t>ÃO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HUM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N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10" dirty="0">
                <a:latin typeface="Arial MT"/>
                <a:cs typeface="Arial MT"/>
              </a:rPr>
              <a:t>NT</a:t>
            </a:r>
            <a:r>
              <a:rPr sz="1400" dirty="0">
                <a:latin typeface="Arial MT"/>
                <a:cs typeface="Arial MT"/>
              </a:rPr>
              <a:t>Í</a:t>
            </a:r>
            <a:r>
              <a:rPr sz="1400" spc="-10" dirty="0">
                <a:latin typeface="Arial MT"/>
                <a:cs typeface="Arial MT"/>
              </a:rPr>
              <a:t>NU</a:t>
            </a:r>
            <a:r>
              <a:rPr sz="1400" dirty="0">
                <a:latin typeface="Arial MT"/>
                <a:cs typeface="Arial MT"/>
              </a:rPr>
              <a:t>A;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"/>
            </a:pPr>
            <a:endParaRPr sz="2150">
              <a:latin typeface="Arial MT"/>
              <a:cs typeface="Arial MT"/>
            </a:endParaRPr>
          </a:p>
          <a:p>
            <a:pPr marL="160020" marR="782955" indent="-147955">
              <a:lnSpc>
                <a:spcPct val="150000"/>
              </a:lnSpc>
              <a:buFont typeface="Wingdings"/>
              <a:buChar char=""/>
              <a:tabLst>
                <a:tab pos="203200" algn="l"/>
              </a:tabLst>
            </a:pPr>
            <a:r>
              <a:rPr sz="1400" dirty="0">
                <a:latin typeface="Arial MT"/>
                <a:cs typeface="Arial MT"/>
              </a:rPr>
              <a:t>POSSUI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MEIOS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LIMITADOS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 </a:t>
            </a:r>
            <a:r>
              <a:rPr sz="1400" spc="-37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ENTRADA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SAÍDA;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"/>
            </a:pPr>
            <a:endParaRPr sz="2150">
              <a:latin typeface="Arial MT"/>
              <a:cs typeface="Arial MT"/>
            </a:endParaRPr>
          </a:p>
          <a:p>
            <a:pPr marL="160020" marR="339090" indent="-147955">
              <a:lnSpc>
                <a:spcPct val="150000"/>
              </a:lnSpc>
              <a:buFont typeface="Wingdings"/>
              <a:buChar char=""/>
              <a:tabLst>
                <a:tab pos="194310" algn="l"/>
              </a:tabLst>
            </a:pPr>
            <a:r>
              <a:rPr sz="1400" dirty="0">
                <a:latin typeface="Arial MT"/>
                <a:cs typeface="Arial MT"/>
              </a:rPr>
              <a:t>A </a:t>
            </a:r>
            <a:r>
              <a:rPr sz="1400" spc="-5" dirty="0">
                <a:latin typeface="Arial MT"/>
                <a:cs typeface="Arial MT"/>
              </a:rPr>
              <a:t>VENTILAÇÃO EXISTENTE </a:t>
            </a:r>
            <a:r>
              <a:rPr sz="1400" dirty="0">
                <a:latin typeface="Arial MT"/>
                <a:cs typeface="Arial MT"/>
              </a:rPr>
              <a:t>É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10" dirty="0">
                <a:latin typeface="Arial MT"/>
                <a:cs typeface="Arial MT"/>
              </a:rPr>
              <a:t>N</a:t>
            </a:r>
            <a:r>
              <a:rPr sz="1400" dirty="0">
                <a:latin typeface="Arial MT"/>
                <a:cs typeface="Arial MT"/>
              </a:rPr>
              <a:t>S</a:t>
            </a:r>
            <a:r>
              <a:rPr sz="1400" spc="-10" dirty="0">
                <a:latin typeface="Arial MT"/>
                <a:cs typeface="Arial MT"/>
              </a:rPr>
              <a:t>UF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10" dirty="0">
                <a:latin typeface="Arial MT"/>
                <a:cs typeface="Arial MT"/>
              </a:rPr>
              <a:t>C</a:t>
            </a:r>
            <a:r>
              <a:rPr sz="1400" dirty="0">
                <a:latin typeface="Arial MT"/>
                <a:cs typeface="Arial MT"/>
              </a:rPr>
              <a:t>IE</a:t>
            </a:r>
            <a:r>
              <a:rPr sz="1400" spc="-10" dirty="0">
                <a:latin typeface="Arial MT"/>
                <a:cs typeface="Arial MT"/>
              </a:rPr>
              <a:t>NT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110" dirty="0">
                <a:latin typeface="Arial MT"/>
                <a:cs typeface="Arial MT"/>
              </a:rPr>
              <a:t>P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R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R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10" dirty="0">
                <a:latin typeface="Arial MT"/>
                <a:cs typeface="Arial MT"/>
              </a:rPr>
              <a:t>M</a:t>
            </a:r>
            <a:r>
              <a:rPr sz="1400" dirty="0">
                <a:latin typeface="Arial MT"/>
                <a:cs typeface="Arial MT"/>
              </a:rPr>
              <a:t>OVER  </a:t>
            </a:r>
            <a:r>
              <a:rPr sz="1400" spc="-15" dirty="0">
                <a:latin typeface="Arial MT"/>
                <a:cs typeface="Arial MT"/>
              </a:rPr>
              <a:t>CONTAMINANTES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OU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ONDE</a:t>
            </a:r>
            <a:r>
              <a:rPr sz="1400" dirty="0">
                <a:latin typeface="Arial MT"/>
                <a:cs typeface="Arial MT"/>
              </a:rPr>
              <a:t> POSSA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5" dirty="0">
                <a:latin typeface="Arial MT"/>
                <a:cs typeface="Arial MT"/>
              </a:rPr>
              <a:t>X</a:t>
            </a:r>
            <a:r>
              <a:rPr sz="1400" dirty="0">
                <a:latin typeface="Arial MT"/>
                <a:cs typeface="Arial MT"/>
              </a:rPr>
              <a:t>IS</a:t>
            </a:r>
            <a:r>
              <a:rPr sz="1400" spc="-10" dirty="0">
                <a:latin typeface="Arial MT"/>
                <a:cs typeface="Arial MT"/>
              </a:rPr>
              <a:t>T</a:t>
            </a:r>
            <a:r>
              <a:rPr sz="1400" dirty="0">
                <a:latin typeface="Arial MT"/>
                <a:cs typeface="Arial MT"/>
              </a:rPr>
              <a:t>IR</a:t>
            </a:r>
            <a:r>
              <a:rPr sz="1400" spc="-1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10" dirty="0">
                <a:latin typeface="Arial MT"/>
                <a:cs typeface="Arial MT"/>
              </a:rPr>
              <a:t>F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10" dirty="0">
                <a:latin typeface="Arial MT"/>
                <a:cs typeface="Arial MT"/>
              </a:rPr>
              <a:t>C</a:t>
            </a:r>
            <a:r>
              <a:rPr sz="1400" dirty="0">
                <a:latin typeface="Arial MT"/>
                <a:cs typeface="Arial MT"/>
              </a:rPr>
              <a:t>IÊ</a:t>
            </a:r>
            <a:r>
              <a:rPr sz="1400" spc="-10" dirty="0">
                <a:latin typeface="Arial MT"/>
                <a:cs typeface="Arial MT"/>
              </a:rPr>
              <a:t>NC</a:t>
            </a:r>
            <a:r>
              <a:rPr sz="1400" dirty="0">
                <a:latin typeface="Arial MT"/>
                <a:cs typeface="Arial MT"/>
              </a:rPr>
              <a:t>IA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OU  </a:t>
            </a:r>
            <a:r>
              <a:rPr sz="1400" spc="-5" dirty="0">
                <a:latin typeface="Arial MT"/>
                <a:cs typeface="Arial MT"/>
              </a:rPr>
              <a:t>ENRIQUECIMENTO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 </a:t>
            </a:r>
            <a:r>
              <a:rPr sz="1400" dirty="0">
                <a:latin typeface="Arial MT"/>
                <a:cs typeface="Arial MT"/>
              </a:rPr>
              <a:t>OXIGÊNIO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53689" y="1222628"/>
            <a:ext cx="397700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O</a:t>
            </a:r>
            <a:r>
              <a:rPr spc="-25" dirty="0"/>
              <a:t> </a:t>
            </a:r>
            <a:r>
              <a:rPr dirty="0"/>
              <a:t>QUE</a:t>
            </a:r>
            <a:r>
              <a:rPr spc="-25" dirty="0"/>
              <a:t> </a:t>
            </a:r>
            <a:r>
              <a:rPr dirty="0"/>
              <a:t>É</a:t>
            </a:r>
            <a:r>
              <a:rPr spc="-5" dirty="0"/>
              <a:t> </a:t>
            </a:r>
            <a:r>
              <a:rPr spc="-25" dirty="0"/>
              <a:t>ESPAÇO </a:t>
            </a:r>
            <a:r>
              <a:rPr dirty="0"/>
              <a:t>CONFINADO?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737" y="1557400"/>
            <a:ext cx="2606675" cy="30241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31088" y="6150051"/>
            <a:ext cx="104394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latin typeface="Arial"/>
                <a:cs typeface="Arial"/>
              </a:rPr>
              <a:t>voltar</a:t>
            </a:r>
            <a:r>
              <a:rPr sz="1300" b="1" spc="35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índice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51800" y="6026150"/>
            <a:ext cx="930275" cy="490855"/>
          </a:xfrm>
          <a:custGeom>
            <a:avLst/>
            <a:gdLst/>
            <a:ahLst/>
            <a:cxnLst/>
            <a:rect l="l" t="t" r="r" b="b"/>
            <a:pathLst>
              <a:path w="930275" h="490854">
                <a:moveTo>
                  <a:pt x="697738" y="0"/>
                </a:moveTo>
                <a:lnTo>
                  <a:pt x="697738" y="122631"/>
                </a:lnTo>
                <a:lnTo>
                  <a:pt x="0" y="122631"/>
                </a:lnTo>
                <a:lnTo>
                  <a:pt x="0" y="367906"/>
                </a:lnTo>
                <a:lnTo>
                  <a:pt x="697738" y="367906"/>
                </a:lnTo>
                <a:lnTo>
                  <a:pt x="697738" y="490537"/>
                </a:lnTo>
                <a:lnTo>
                  <a:pt x="930275" y="245275"/>
                </a:lnTo>
                <a:lnTo>
                  <a:pt x="697738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84346" y="1006551"/>
            <a:ext cx="32600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24610" algn="l"/>
              </a:tabLst>
            </a:pPr>
            <a:r>
              <a:rPr spc="5" dirty="0"/>
              <a:t>M</a:t>
            </a:r>
            <a:r>
              <a:rPr spc="-10" dirty="0"/>
              <a:t>E</a:t>
            </a:r>
            <a:r>
              <a:rPr dirty="0"/>
              <a:t>DIDAS	</a:t>
            </a:r>
            <a:r>
              <a:rPr spc="-10" dirty="0"/>
              <a:t>P</a:t>
            </a:r>
            <a:r>
              <a:rPr dirty="0"/>
              <a:t>REL</a:t>
            </a:r>
            <a:r>
              <a:rPr spc="-10" dirty="0"/>
              <a:t>I</a:t>
            </a:r>
            <a:r>
              <a:rPr spc="5" dirty="0"/>
              <a:t>M</a:t>
            </a:r>
            <a:r>
              <a:rPr spc="-10" dirty="0"/>
              <a:t>I</a:t>
            </a:r>
            <a:r>
              <a:rPr dirty="0"/>
              <a:t>NARES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8040" y="1610105"/>
            <a:ext cx="8369934" cy="4769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1009">
              <a:lnSpc>
                <a:spcPct val="100000"/>
              </a:lnSpc>
              <a:spcBef>
                <a:spcPts val="100"/>
              </a:spcBef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z="1800" b="1" spc="-10" dirty="0">
                <a:solidFill>
                  <a:srgbClr val="FF3300"/>
                </a:solidFill>
                <a:latin typeface="Arial"/>
                <a:cs typeface="Arial"/>
              </a:rPr>
              <a:t>Caracterizar</a:t>
            </a:r>
            <a:r>
              <a:rPr sz="1800" b="1" spc="2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bem o</a:t>
            </a:r>
            <a:r>
              <a:rPr sz="1800" b="1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que</a:t>
            </a:r>
            <a:r>
              <a:rPr sz="1800" b="1" spc="-1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possa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ser</a:t>
            </a:r>
            <a:r>
              <a:rPr sz="1800" b="1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considerado “espaço confinado” em </a:t>
            </a:r>
            <a:r>
              <a:rPr sz="1800" b="1" spc="-484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nossas</a:t>
            </a:r>
            <a:r>
              <a:rPr sz="1800" b="1" spc="-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instalações</a:t>
            </a:r>
            <a:r>
              <a:rPr sz="1800" b="1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(ou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 de</a:t>
            </a:r>
            <a:r>
              <a:rPr sz="1800" b="1" spc="-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terceiros</a:t>
            </a:r>
            <a:r>
              <a:rPr sz="1800" b="1" spc="1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que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iremos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atuar);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3300"/>
              </a:buClr>
              <a:buFont typeface="Wingdings"/>
              <a:buChar char=""/>
            </a:pPr>
            <a:endParaRPr sz="1850">
              <a:latin typeface="Arial"/>
              <a:cs typeface="Arial"/>
            </a:endParaRPr>
          </a:p>
          <a:p>
            <a:pPr marL="248920" indent="-236220">
              <a:lnSpc>
                <a:spcPct val="100000"/>
              </a:lnSpc>
              <a:buSzPct val="94444"/>
              <a:buFont typeface="Wingdings"/>
              <a:buChar char=""/>
              <a:tabLst>
                <a:tab pos="248920" algn="l"/>
              </a:tabLst>
            </a:pPr>
            <a:r>
              <a:rPr sz="1800" b="1" spc="-15" dirty="0">
                <a:solidFill>
                  <a:srgbClr val="FF3300"/>
                </a:solidFill>
                <a:latin typeface="Arial"/>
                <a:cs typeface="Arial"/>
              </a:rPr>
              <a:t>Afixar</a:t>
            </a:r>
            <a:r>
              <a:rPr sz="1800" b="1" spc="6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3300"/>
                </a:solidFill>
                <a:latin typeface="Arial"/>
                <a:cs typeface="Arial"/>
              </a:rPr>
              <a:t>avisos</a:t>
            </a:r>
            <a:r>
              <a:rPr sz="1800" b="1" spc="4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de</a:t>
            </a:r>
            <a:r>
              <a:rPr sz="1800" b="1" spc="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3300"/>
                </a:solidFill>
                <a:latin typeface="Arial"/>
                <a:cs typeface="Arial"/>
              </a:rPr>
              <a:t>prevenção</a:t>
            </a:r>
            <a:r>
              <a:rPr sz="1800" b="1" spc="4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1800" b="1" spc="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instalar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barreiras</a:t>
            </a:r>
            <a:r>
              <a:rPr sz="1800" b="1" spc="3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de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proteção;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3300"/>
              </a:buClr>
              <a:buFont typeface="Wingdings"/>
              <a:buChar char=""/>
            </a:pPr>
            <a:endParaRPr sz="1850">
              <a:latin typeface="Arial"/>
              <a:cs typeface="Arial"/>
            </a:endParaRPr>
          </a:p>
          <a:p>
            <a:pPr marL="76200" marR="1348740" indent="-64135">
              <a:lnSpc>
                <a:spcPct val="100000"/>
              </a:lnSpc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Proibir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 a</a:t>
            </a:r>
            <a:r>
              <a:rPr sz="1800" b="1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entrada</a:t>
            </a:r>
            <a:r>
              <a:rPr sz="1800" b="1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sem</a:t>
            </a:r>
            <a:r>
              <a:rPr sz="1800" b="1" spc="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autorização</a:t>
            </a:r>
            <a:r>
              <a:rPr sz="1800" b="1" spc="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de</a:t>
            </a:r>
            <a:r>
              <a:rPr sz="1800" b="1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qualquer</a:t>
            </a:r>
            <a:r>
              <a:rPr sz="1800" b="1" spc="-1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trabalhador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nos </a:t>
            </a:r>
            <a:r>
              <a:rPr sz="1800" b="1" spc="-484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espaços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confinados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3300"/>
              </a:buClr>
              <a:buFont typeface="Wingdings"/>
              <a:buChar char=""/>
            </a:pPr>
            <a:endParaRPr sz="185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z="1800" b="1" spc="-10" dirty="0">
                <a:solidFill>
                  <a:srgbClr val="FF3300"/>
                </a:solidFill>
                <a:latin typeface="Arial"/>
                <a:cs typeface="Arial"/>
              </a:rPr>
              <a:t>Desenvolver</a:t>
            </a:r>
            <a:r>
              <a:rPr sz="1800" b="1" spc="5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1800" b="1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fazer</a:t>
            </a:r>
            <a:r>
              <a:rPr sz="1800" b="1" spc="1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uso</a:t>
            </a:r>
            <a:r>
              <a:rPr sz="1800" b="1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dos</a:t>
            </a:r>
            <a:r>
              <a:rPr sz="1800" b="1" spc="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procedimentos</a:t>
            </a:r>
            <a:r>
              <a:rPr sz="1800" b="1" spc="-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escritos</a:t>
            </a:r>
            <a:r>
              <a:rPr sz="1800" b="1" spc="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para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sz="1800" b="1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execução</a:t>
            </a:r>
            <a:endParaRPr sz="18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</a:pP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de</a:t>
            </a:r>
            <a:r>
              <a:rPr sz="1800" b="1" spc="-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trabalhos</a:t>
            </a:r>
            <a:r>
              <a:rPr sz="1800" b="1" spc="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nos</a:t>
            </a:r>
            <a:r>
              <a:rPr sz="1800" b="1" spc="-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trabalhos</a:t>
            </a:r>
            <a:r>
              <a:rPr sz="1800" b="1" spc="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confinados;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 marR="816610">
              <a:lnSpc>
                <a:spcPct val="100000"/>
              </a:lnSpc>
              <a:spcBef>
                <a:spcPts val="5"/>
              </a:spcBef>
              <a:buSzPct val="94444"/>
              <a:buFont typeface="Wingdings"/>
              <a:buChar char=""/>
              <a:tabLst>
                <a:tab pos="258445" algn="l"/>
              </a:tabLst>
            </a:pPr>
            <a:r>
              <a:rPr sz="1800" b="1" spc="-10" dirty="0">
                <a:solidFill>
                  <a:srgbClr val="FF3300"/>
                </a:solidFill>
                <a:latin typeface="Arial"/>
                <a:cs typeface="Arial"/>
              </a:rPr>
              <a:t>Reavaliar</a:t>
            </a:r>
            <a:r>
              <a:rPr sz="1800" b="1" spc="4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os</a:t>
            </a:r>
            <a:r>
              <a:rPr sz="1800" b="1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espaços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 confinados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 sempre</a:t>
            </a:r>
            <a:r>
              <a:rPr sz="1800" b="1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que</a:t>
            </a:r>
            <a:r>
              <a:rPr sz="1800" b="1" spc="-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as</a:t>
            </a:r>
            <a:r>
              <a:rPr sz="1800" b="1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condições</a:t>
            </a:r>
            <a:r>
              <a:rPr sz="1800" b="1" spc="-1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sofram </a:t>
            </a:r>
            <a:r>
              <a:rPr sz="1800" b="1" spc="-484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qualquer</a:t>
            </a:r>
            <a:r>
              <a:rPr sz="1800" b="1" spc="-2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alteração;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3300"/>
              </a:buClr>
              <a:buFont typeface="Wingdings"/>
              <a:buChar char=""/>
            </a:pPr>
            <a:endParaRPr sz="185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No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caso</a:t>
            </a:r>
            <a:r>
              <a:rPr sz="1800" b="1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de</a:t>
            </a:r>
            <a:r>
              <a:rPr sz="1800" b="1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terceirizarmos</a:t>
            </a:r>
            <a:r>
              <a:rPr sz="1800" b="1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as</a:t>
            </a:r>
            <a:r>
              <a:rPr sz="1800" b="1" spc="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atividades,</a:t>
            </a:r>
            <a:r>
              <a:rPr sz="1800" b="1" spc="2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repassar</a:t>
            </a:r>
            <a:r>
              <a:rPr sz="1800" b="1" spc="2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para</a:t>
            </a:r>
            <a:r>
              <a:rPr sz="1800" b="1" spc="-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nossa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subcontratada as regras</a:t>
            </a:r>
            <a:r>
              <a:rPr sz="1800" b="1" dirty="0">
                <a:solidFill>
                  <a:srgbClr val="FF3300"/>
                </a:solidFill>
                <a:latin typeface="Arial"/>
                <a:cs typeface="Arial"/>
              </a:rPr>
              <a:t> de </a:t>
            </a:r>
            <a:r>
              <a:rPr sz="1800" b="1" spc="-5" dirty="0">
                <a:solidFill>
                  <a:srgbClr val="FF3300"/>
                </a:solidFill>
                <a:latin typeface="Arial"/>
                <a:cs typeface="Arial"/>
              </a:rPr>
              <a:t>trabalho,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225"/>
              </a:spcBef>
            </a:pPr>
            <a:r>
              <a:rPr sz="1300" b="1" spc="-5" dirty="0">
                <a:latin typeface="Arial"/>
                <a:cs typeface="Arial"/>
              </a:rPr>
              <a:t>próximo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387"/>
            <a:ext cx="1694180" cy="490855"/>
          </a:xfrm>
          <a:custGeom>
            <a:avLst/>
            <a:gdLst/>
            <a:ahLst/>
            <a:cxnLst/>
            <a:rect l="l" t="t" r="r" b="b"/>
            <a:pathLst>
              <a:path w="1694180" h="490854">
                <a:moveTo>
                  <a:pt x="423468" y="0"/>
                </a:moveTo>
                <a:lnTo>
                  <a:pt x="0" y="245275"/>
                </a:lnTo>
                <a:lnTo>
                  <a:pt x="423468" y="490537"/>
                </a:lnTo>
                <a:lnTo>
                  <a:pt x="423468" y="367906"/>
                </a:lnTo>
                <a:lnTo>
                  <a:pt x="1693926" y="367906"/>
                </a:lnTo>
                <a:lnTo>
                  <a:pt x="1693926" y="122631"/>
                </a:lnTo>
                <a:lnTo>
                  <a:pt x="423468" y="122631"/>
                </a:lnTo>
                <a:lnTo>
                  <a:pt x="423468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1784350"/>
            <a:ext cx="8656320" cy="45904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0043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84480" algn="l"/>
              </a:tabLst>
            </a:pP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Fornecer ao trabalhador todas as condições de segurança, </a:t>
            </a:r>
            <a:r>
              <a:rPr sz="2000" b="1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Arial"/>
                <a:cs typeface="Arial"/>
              </a:rPr>
              <a:t>além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dos </a:t>
            </a:r>
            <a:r>
              <a:rPr sz="2000" b="1" spc="-20" dirty="0">
                <a:solidFill>
                  <a:srgbClr val="FF3300"/>
                </a:solidFill>
                <a:latin typeface="Arial"/>
                <a:cs typeface="Arial"/>
              </a:rPr>
              <a:t>EPI’s </a:t>
            </a:r>
            <a:r>
              <a:rPr sz="2000" b="1" spc="-5" dirty="0">
                <a:solidFill>
                  <a:srgbClr val="FF3300"/>
                </a:solidFill>
                <a:latin typeface="Arial"/>
                <a:cs typeface="Arial"/>
              </a:rPr>
              <a:t>adequados ao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tipo de trabalho. </a:t>
            </a:r>
            <a:r>
              <a:rPr sz="2000" b="1" spc="-5" dirty="0">
                <a:solidFill>
                  <a:srgbClr val="FF3300"/>
                </a:solidFill>
                <a:latin typeface="Arial"/>
                <a:cs typeface="Arial"/>
              </a:rPr>
              <a:t>Convém </a:t>
            </a:r>
            <a:r>
              <a:rPr sz="2000" b="1" spc="-15" dirty="0">
                <a:solidFill>
                  <a:srgbClr val="FF3300"/>
                </a:solidFill>
                <a:latin typeface="Arial"/>
                <a:cs typeface="Arial"/>
              </a:rPr>
              <a:t>lembrar, </a:t>
            </a:r>
            <a:r>
              <a:rPr sz="2000" b="1" spc="-54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que nos espaços confinados as condições de trabalho sempre </a:t>
            </a:r>
            <a:r>
              <a:rPr sz="2000" b="1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apresentam</a:t>
            </a:r>
            <a:r>
              <a:rPr sz="2000" b="1" spc="-4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maior</a:t>
            </a:r>
            <a:r>
              <a:rPr sz="2000" b="1" spc="-2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risco;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3300"/>
              </a:buClr>
              <a:buFont typeface="Wingdings"/>
              <a:buChar char=""/>
            </a:pPr>
            <a:endParaRPr sz="20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84480" algn="l"/>
                <a:tab pos="4328160" algn="l"/>
              </a:tabLst>
            </a:pP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Recordar que ao fazer uso de lixadeira, </a:t>
            </a:r>
            <a:r>
              <a:rPr sz="2000" b="1" spc="-5" dirty="0">
                <a:solidFill>
                  <a:srgbClr val="FF3300"/>
                </a:solidFill>
                <a:latin typeface="Arial"/>
                <a:cs typeface="Arial"/>
              </a:rPr>
              <a:t>esmerilhadeira,etc..,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na </a:t>
            </a:r>
            <a:r>
              <a:rPr sz="2000" b="1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remoção</a:t>
            </a:r>
            <a:r>
              <a:rPr sz="2000" b="1" spc="-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de</a:t>
            </a:r>
            <a:r>
              <a:rPr sz="2000" b="1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resíduos</a:t>
            </a:r>
            <a:r>
              <a:rPr sz="2000" b="1" spc="-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de</a:t>
            </a:r>
            <a:r>
              <a:rPr sz="2000" b="1" spc="2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naturezas	</a:t>
            </a:r>
            <a:r>
              <a:rPr sz="2000" b="1" spc="-5" dirty="0">
                <a:solidFill>
                  <a:srgbClr val="FF3300"/>
                </a:solidFill>
                <a:latin typeface="Arial"/>
                <a:cs typeface="Arial"/>
              </a:rPr>
              <a:t>diversas,</a:t>
            </a:r>
            <a:r>
              <a:rPr sz="2000" b="1" spc="-1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se</a:t>
            </a:r>
            <a:r>
              <a:rPr sz="2000" b="1" spc="-2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pode</a:t>
            </a:r>
            <a:r>
              <a:rPr sz="2000" b="1" spc="-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dar</a:t>
            </a:r>
            <a:r>
              <a:rPr sz="2000" b="1" spc="-2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origem</a:t>
            </a:r>
            <a:r>
              <a:rPr sz="2000" b="1" spc="-3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FF3300"/>
                </a:solidFill>
                <a:latin typeface="Arial"/>
                <a:cs typeface="Arial"/>
              </a:rPr>
              <a:t> uma </a:t>
            </a:r>
            <a:r>
              <a:rPr sz="2000" b="1" spc="-54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atmosfera</a:t>
            </a:r>
            <a:r>
              <a:rPr sz="2000" b="1" spc="-4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de</a:t>
            </a:r>
            <a:r>
              <a:rPr sz="2000" b="1" spc="-1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risco;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3300"/>
              </a:buClr>
              <a:buFont typeface="Wingdings"/>
              <a:buChar char=""/>
            </a:pPr>
            <a:endParaRPr sz="2050">
              <a:latin typeface="Arial"/>
              <a:cs typeface="Arial"/>
            </a:endParaRPr>
          </a:p>
          <a:p>
            <a:pPr marL="12700" marR="4521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84480" algn="l"/>
              </a:tabLst>
            </a:pP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Nunca</a:t>
            </a:r>
            <a:r>
              <a:rPr sz="2000" b="1" spc="-1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Arial"/>
                <a:cs typeface="Arial"/>
              </a:rPr>
              <a:t>levar</a:t>
            </a:r>
            <a:r>
              <a:rPr sz="2000" b="1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Arial"/>
                <a:cs typeface="Arial"/>
              </a:rPr>
              <a:t>materiais</a:t>
            </a:r>
            <a:r>
              <a:rPr sz="2000" b="1" spc="-2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como</a:t>
            </a:r>
            <a:r>
              <a:rPr sz="2000" b="1" spc="-2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Arial"/>
                <a:cs typeface="Arial"/>
              </a:rPr>
              <a:t>solventes</a:t>
            </a:r>
            <a:r>
              <a:rPr sz="2000" b="1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(por</a:t>
            </a:r>
            <a:r>
              <a:rPr sz="2000" b="1" spc="-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exemplo)</a:t>
            </a:r>
            <a:r>
              <a:rPr sz="2000" b="1" spc="-2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para</a:t>
            </a:r>
            <a:r>
              <a:rPr sz="2000" b="1" spc="-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espaço </a:t>
            </a:r>
            <a:r>
              <a:rPr sz="2000" b="1" spc="-54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confinado;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3300"/>
              </a:buClr>
              <a:buFont typeface="Wingdings"/>
              <a:buChar char=""/>
            </a:pPr>
            <a:endParaRPr sz="2050">
              <a:latin typeface="Arial"/>
              <a:cs typeface="Arial"/>
            </a:endParaRPr>
          </a:p>
          <a:p>
            <a:pPr marL="12700" marR="103505">
              <a:lnSpc>
                <a:spcPct val="100000"/>
              </a:lnSpc>
              <a:buFont typeface="Wingdings"/>
              <a:buChar char=""/>
              <a:tabLst>
                <a:tab pos="284480" algn="l"/>
              </a:tabLst>
            </a:pPr>
            <a:r>
              <a:rPr sz="2000" b="1" spc="-30" dirty="0">
                <a:solidFill>
                  <a:srgbClr val="FF3300"/>
                </a:solidFill>
                <a:latin typeface="Arial"/>
                <a:cs typeface="Arial"/>
              </a:rPr>
              <a:t>Tomar</a:t>
            </a:r>
            <a:r>
              <a:rPr sz="2000" b="1" spc="-2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os</a:t>
            </a:r>
            <a:r>
              <a:rPr sz="2000" b="1" spc="-1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cuidados</a:t>
            </a:r>
            <a:r>
              <a:rPr sz="2000" b="1" spc="-1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necessários</a:t>
            </a:r>
            <a:r>
              <a:rPr sz="2000" b="1" spc="-3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para</a:t>
            </a:r>
            <a:r>
              <a:rPr sz="2000" b="1" spc="-1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liberação</a:t>
            </a:r>
            <a:r>
              <a:rPr sz="2000" b="1" spc="-3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de gases</a:t>
            </a:r>
            <a:r>
              <a:rPr sz="2000" b="1" spc="-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2000" b="1" spc="-1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Arial"/>
                <a:cs typeface="Arial"/>
              </a:rPr>
              <a:t>vapores </a:t>
            </a:r>
            <a:r>
              <a:rPr sz="2000" b="1" spc="-54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dos espaços</a:t>
            </a:r>
            <a:r>
              <a:rPr sz="2000" b="1" spc="-2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confinados.</a:t>
            </a:r>
            <a:r>
              <a:rPr sz="2000" b="1" spc="-2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Arial"/>
                <a:cs typeface="Arial"/>
              </a:rPr>
              <a:t>Eles</a:t>
            </a:r>
            <a:r>
              <a:rPr sz="2000" b="1" spc="-1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podem</a:t>
            </a:r>
            <a:r>
              <a:rPr sz="2000" b="1" spc="-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estar</a:t>
            </a:r>
            <a:r>
              <a:rPr sz="2000" b="1" spc="-2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contaminados</a:t>
            </a:r>
            <a:r>
              <a:rPr sz="2000" dirty="0"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  <a:p>
            <a:pPr marL="364490">
              <a:lnSpc>
                <a:spcPct val="100000"/>
              </a:lnSpc>
              <a:spcBef>
                <a:spcPts val="775"/>
              </a:spcBef>
            </a:pPr>
            <a:r>
              <a:rPr sz="1300" b="1" spc="-10" dirty="0">
                <a:latin typeface="Arial"/>
                <a:cs typeface="Arial"/>
              </a:rPr>
              <a:t>voltar</a:t>
            </a:r>
            <a:r>
              <a:rPr sz="1300" b="1" spc="1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índice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1196" y="1144905"/>
            <a:ext cx="31921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MEDIDAS</a:t>
            </a:r>
            <a:r>
              <a:rPr spc="-60" dirty="0"/>
              <a:t> </a:t>
            </a:r>
            <a:r>
              <a:rPr dirty="0"/>
              <a:t>PRELIMINARES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04151" y="6026150"/>
            <a:ext cx="1838325" cy="490855"/>
          </a:xfrm>
          <a:custGeom>
            <a:avLst/>
            <a:gdLst/>
            <a:ahLst/>
            <a:cxnLst/>
            <a:rect l="l" t="t" r="r" b="b"/>
            <a:pathLst>
              <a:path w="1838325" h="490854">
                <a:moveTo>
                  <a:pt x="1378712" y="0"/>
                </a:moveTo>
                <a:lnTo>
                  <a:pt x="1378712" y="122631"/>
                </a:lnTo>
                <a:lnTo>
                  <a:pt x="0" y="122631"/>
                </a:lnTo>
                <a:lnTo>
                  <a:pt x="0" y="367906"/>
                </a:lnTo>
                <a:lnTo>
                  <a:pt x="1378712" y="367906"/>
                </a:lnTo>
                <a:lnTo>
                  <a:pt x="1378712" y="490537"/>
                </a:lnTo>
                <a:lnTo>
                  <a:pt x="1838325" y="245275"/>
                </a:lnTo>
                <a:lnTo>
                  <a:pt x="1378712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42642" y="935228"/>
            <a:ext cx="5438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ONDE</a:t>
            </a:r>
            <a:r>
              <a:rPr sz="1800" dirty="0"/>
              <a:t> É</a:t>
            </a:r>
            <a:r>
              <a:rPr sz="1800" spc="5" dirty="0"/>
              <a:t> </a:t>
            </a:r>
            <a:r>
              <a:rPr sz="1800" spc="-10" dirty="0"/>
              <a:t>ENCONTRADO</a:t>
            </a:r>
            <a:r>
              <a:rPr sz="1800" spc="50" dirty="0"/>
              <a:t> </a:t>
            </a:r>
            <a:r>
              <a:rPr sz="1800" dirty="0"/>
              <a:t>O</a:t>
            </a:r>
            <a:r>
              <a:rPr sz="1800" spc="10" dirty="0"/>
              <a:t> </a:t>
            </a:r>
            <a:r>
              <a:rPr sz="1800" spc="-35" dirty="0"/>
              <a:t>ESPAÇO</a:t>
            </a:r>
            <a:r>
              <a:rPr sz="1800" spc="50" dirty="0"/>
              <a:t> </a:t>
            </a:r>
            <a:r>
              <a:rPr sz="1800" spc="-10" dirty="0"/>
              <a:t>CONFINADO?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818794" y="1677670"/>
            <a:ext cx="3303270" cy="1840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8120" indent="-18605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198755" algn="l"/>
              </a:tabLst>
            </a:pPr>
            <a:r>
              <a:rPr sz="1400" spc="-5" dirty="0">
                <a:latin typeface="Arial MT"/>
                <a:cs typeface="Arial MT"/>
              </a:rPr>
              <a:t>INDÚSTRIA DE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PAPEL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5" dirty="0">
                <a:latin typeface="Arial MT"/>
                <a:cs typeface="Arial MT"/>
              </a:rPr>
              <a:t> CELULOSE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2150">
              <a:latin typeface="Times New Roman"/>
              <a:cs typeface="Times New Roman"/>
            </a:endParaRPr>
          </a:p>
          <a:p>
            <a:pPr marL="203200" indent="-1905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03200" algn="l"/>
              </a:tabLst>
            </a:pPr>
            <a:r>
              <a:rPr sz="1400" dirty="0">
                <a:latin typeface="Arial MT"/>
                <a:cs typeface="Arial MT"/>
              </a:rPr>
              <a:t>I</a:t>
            </a:r>
            <a:r>
              <a:rPr sz="1400" spc="-10" dirty="0">
                <a:latin typeface="Arial MT"/>
                <a:cs typeface="Arial MT"/>
              </a:rPr>
              <a:t>NDÚ</a:t>
            </a:r>
            <a:r>
              <a:rPr sz="1400" dirty="0">
                <a:latin typeface="Arial MT"/>
                <a:cs typeface="Arial MT"/>
              </a:rPr>
              <a:t>S</a:t>
            </a:r>
            <a:r>
              <a:rPr sz="1400" spc="-10" dirty="0">
                <a:latin typeface="Arial MT"/>
                <a:cs typeface="Arial MT"/>
              </a:rPr>
              <a:t>TR</a:t>
            </a:r>
            <a:r>
              <a:rPr sz="1400" dirty="0">
                <a:latin typeface="Arial MT"/>
                <a:cs typeface="Arial MT"/>
              </a:rPr>
              <a:t>IA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</a:t>
            </a:r>
            <a:r>
              <a:rPr sz="1400" spc="-10" dirty="0">
                <a:latin typeface="Arial MT"/>
                <a:cs typeface="Arial MT"/>
              </a:rPr>
              <a:t>R</a:t>
            </a:r>
            <a:r>
              <a:rPr sz="1400" dirty="0">
                <a:latin typeface="Arial MT"/>
                <a:cs typeface="Arial MT"/>
              </a:rPr>
              <a:t>Á</a:t>
            </a:r>
            <a:r>
              <a:rPr sz="1400" spc="-10" dirty="0">
                <a:latin typeface="Arial MT"/>
                <a:cs typeface="Arial MT"/>
              </a:rPr>
              <a:t>F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10" dirty="0">
                <a:latin typeface="Arial MT"/>
                <a:cs typeface="Arial MT"/>
              </a:rPr>
              <a:t>C</a:t>
            </a:r>
            <a:r>
              <a:rPr sz="1400" dirty="0">
                <a:latin typeface="Arial MT"/>
                <a:cs typeface="Arial MT"/>
              </a:rPr>
              <a:t>A.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2150">
              <a:latin typeface="Arial MT"/>
              <a:cs typeface="Arial MT"/>
            </a:endParaRPr>
          </a:p>
          <a:p>
            <a:pPr marL="203200" indent="-190500">
              <a:lnSpc>
                <a:spcPct val="100000"/>
              </a:lnSpc>
              <a:buFont typeface="Wingdings"/>
              <a:buChar char=""/>
              <a:tabLst>
                <a:tab pos="203200" algn="l"/>
              </a:tabLst>
            </a:pPr>
            <a:r>
              <a:rPr sz="1400" dirty="0">
                <a:latin typeface="Arial MT"/>
                <a:cs typeface="Arial MT"/>
              </a:rPr>
              <a:t>I</a:t>
            </a:r>
            <a:r>
              <a:rPr sz="1400" spc="-10" dirty="0">
                <a:latin typeface="Arial MT"/>
                <a:cs typeface="Arial MT"/>
              </a:rPr>
              <a:t>NDÚ</a:t>
            </a:r>
            <a:r>
              <a:rPr sz="1400" dirty="0">
                <a:latin typeface="Arial MT"/>
                <a:cs typeface="Arial MT"/>
              </a:rPr>
              <a:t>S</a:t>
            </a:r>
            <a:r>
              <a:rPr sz="1400" spc="-10" dirty="0">
                <a:latin typeface="Arial MT"/>
                <a:cs typeface="Arial MT"/>
              </a:rPr>
              <a:t>TR</a:t>
            </a:r>
            <a:r>
              <a:rPr sz="1400" dirty="0">
                <a:latin typeface="Arial MT"/>
                <a:cs typeface="Arial MT"/>
              </a:rPr>
              <a:t>IA</a:t>
            </a:r>
            <a:r>
              <a:rPr sz="1400" spc="-1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ALI</a:t>
            </a:r>
            <a:r>
              <a:rPr sz="1400" spc="-10" dirty="0">
                <a:latin typeface="Arial MT"/>
                <a:cs typeface="Arial MT"/>
              </a:rPr>
              <a:t>M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10" dirty="0">
                <a:latin typeface="Arial MT"/>
                <a:cs typeface="Arial MT"/>
              </a:rPr>
              <a:t>NT</a:t>
            </a:r>
            <a:r>
              <a:rPr sz="1400" dirty="0">
                <a:latin typeface="Arial MT"/>
                <a:cs typeface="Arial MT"/>
              </a:rPr>
              <a:t>Í</a:t>
            </a:r>
            <a:r>
              <a:rPr sz="1400" spc="-10" dirty="0">
                <a:latin typeface="Arial MT"/>
                <a:cs typeface="Arial MT"/>
              </a:rPr>
              <a:t>C</a:t>
            </a:r>
            <a:r>
              <a:rPr sz="1400" dirty="0">
                <a:latin typeface="Arial MT"/>
                <a:cs typeface="Arial MT"/>
              </a:rPr>
              <a:t>IA.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"/>
            </a:pPr>
            <a:endParaRPr sz="2150">
              <a:latin typeface="Arial MT"/>
              <a:cs typeface="Arial MT"/>
            </a:endParaRPr>
          </a:p>
          <a:p>
            <a:pPr marL="203200" indent="-190500">
              <a:lnSpc>
                <a:spcPct val="100000"/>
              </a:lnSpc>
              <a:buFont typeface="Wingdings"/>
              <a:buChar char=""/>
              <a:tabLst>
                <a:tab pos="203200" algn="l"/>
              </a:tabLst>
            </a:pPr>
            <a:r>
              <a:rPr sz="1400" dirty="0">
                <a:latin typeface="Arial MT"/>
                <a:cs typeface="Arial MT"/>
              </a:rPr>
              <a:t>I</a:t>
            </a:r>
            <a:r>
              <a:rPr sz="1400" spc="-10" dirty="0">
                <a:latin typeface="Arial MT"/>
                <a:cs typeface="Arial MT"/>
              </a:rPr>
              <a:t>NDÚ</a:t>
            </a:r>
            <a:r>
              <a:rPr sz="1400" dirty="0">
                <a:latin typeface="Arial MT"/>
                <a:cs typeface="Arial MT"/>
              </a:rPr>
              <a:t>S</a:t>
            </a:r>
            <a:r>
              <a:rPr sz="1400" spc="-10" dirty="0">
                <a:latin typeface="Arial MT"/>
                <a:cs typeface="Arial MT"/>
              </a:rPr>
              <a:t>TR</a:t>
            </a:r>
            <a:r>
              <a:rPr sz="1400" dirty="0">
                <a:latin typeface="Arial MT"/>
                <a:cs typeface="Arial MT"/>
              </a:rPr>
              <a:t>IA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BO</a:t>
            </a:r>
            <a:r>
              <a:rPr sz="1400" spc="-10" dirty="0">
                <a:latin typeface="Arial MT"/>
                <a:cs typeface="Arial MT"/>
              </a:rPr>
              <a:t>RR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CH</a:t>
            </a:r>
            <a:r>
              <a:rPr sz="1400" dirty="0">
                <a:latin typeface="Arial MT"/>
                <a:cs typeface="Arial MT"/>
              </a:rPr>
              <a:t>A,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794" y="3811904"/>
            <a:ext cx="4032250" cy="1840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82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DO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COURO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TÊXTIL.</a:t>
            </a:r>
            <a:endParaRPr sz="1400">
              <a:latin typeface="Arial MT"/>
              <a:cs typeface="Arial MT"/>
            </a:endParaRPr>
          </a:p>
          <a:p>
            <a:pPr marL="210820" marR="1598295" indent="-198120">
              <a:lnSpc>
                <a:spcPct val="250000"/>
              </a:lnSpc>
              <a:buFont typeface="Wingdings"/>
              <a:buChar char=""/>
              <a:tabLst>
                <a:tab pos="203200" algn="l"/>
              </a:tabLst>
            </a:pPr>
            <a:r>
              <a:rPr sz="1400" spc="-5" dirty="0">
                <a:latin typeface="Arial MT"/>
                <a:cs typeface="Arial MT"/>
              </a:rPr>
              <a:t>INDÚSTRIA </a:t>
            </a:r>
            <a:r>
              <a:rPr sz="1400" spc="-45" dirty="0">
                <a:latin typeface="Arial MT"/>
                <a:cs typeface="Arial MT"/>
              </a:rPr>
              <a:t>NAVAL </a:t>
            </a:r>
            <a:r>
              <a:rPr sz="1400" dirty="0">
                <a:latin typeface="Arial MT"/>
                <a:cs typeface="Arial MT"/>
              </a:rPr>
              <a:t>E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OPERAÇÕES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MARÍTIMAS.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"/>
            </a:pPr>
            <a:endParaRPr sz="2150">
              <a:latin typeface="Arial MT"/>
              <a:cs typeface="Arial MT"/>
            </a:endParaRPr>
          </a:p>
          <a:p>
            <a:pPr marL="253365" indent="-2413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54000" algn="l"/>
              </a:tabLst>
            </a:pPr>
            <a:r>
              <a:rPr sz="1400" spc="-5" dirty="0">
                <a:latin typeface="Arial MT"/>
                <a:cs typeface="Arial MT"/>
              </a:rPr>
              <a:t>INDÚSTRIAS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QUÍMICAS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5" dirty="0">
                <a:latin typeface="Arial MT"/>
                <a:cs typeface="Arial MT"/>
              </a:rPr>
              <a:t> PETROQUÍMICAS.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5567" y="1614424"/>
            <a:ext cx="2621282" cy="19272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43601" y="3991038"/>
            <a:ext cx="2041525" cy="195097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234178" y="3586733"/>
            <a:ext cx="19710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Tanques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armazenamento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53658" y="6035141"/>
            <a:ext cx="814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Tubulações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71256" y="6156452"/>
            <a:ext cx="67500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Arial"/>
                <a:cs typeface="Arial"/>
              </a:rPr>
              <a:t>próximo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2223</Words>
  <Application>Microsoft Office PowerPoint</Application>
  <PresentationFormat>Apresentação na tela (4:3)</PresentationFormat>
  <Paragraphs>358</Paragraphs>
  <Slides>55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62" baseType="lpstr">
      <vt:lpstr>Arial</vt:lpstr>
      <vt:lpstr>Arial Black</vt:lpstr>
      <vt:lpstr>Arial MT</vt:lpstr>
      <vt:lpstr>Calibri</vt:lpstr>
      <vt:lpstr>Times New Roman</vt:lpstr>
      <vt:lpstr>Wingdings</vt:lpstr>
      <vt:lpstr>Office Theme</vt:lpstr>
      <vt:lpstr>Apresentação do PowerPoint</vt:lpstr>
      <vt:lpstr>ESPAÇOS  CONFINADOS</vt:lpstr>
      <vt:lpstr>Índice</vt:lpstr>
      <vt:lpstr>Índice</vt:lpstr>
      <vt:lpstr>NR 33 – Segurança e Saúde nos Trabalhos em Espaços Confinados</vt:lpstr>
      <vt:lpstr>O QUE É ESPAÇO CONFINADO?</vt:lpstr>
      <vt:lpstr>MEDIDAS PRELIMINARES</vt:lpstr>
      <vt:lpstr>MEDIDAS PRELIMINARES</vt:lpstr>
      <vt:lpstr>ONDE É ENCONTRADO O ESPAÇO CONFINADO?</vt:lpstr>
      <vt:lpstr>ONDE É ENCONTRADO O ESPAÇO CONFINADO?</vt:lpstr>
      <vt:lpstr>TIPOS DE TRABALHOS EM ESPAÇOS CONFINADOS:</vt:lpstr>
      <vt:lpstr>RISCOS QUANDO SE TRABALHA EM ESPAÇOS CONFINADOS:</vt:lpstr>
      <vt:lpstr>COMO EVITAR ACIDENTES EM ESPAÇOS CONFINADOS?</vt:lpstr>
      <vt:lpstr>PREPARATIVOS PARA A ENTRADA EM UM ESPAÇO CONFINADO</vt:lpstr>
      <vt:lpstr>QUANDO VOCÊ PODE ENTRAR EM UM ESPAÇO CONFINADO?</vt:lpstr>
      <vt:lpstr>A EMPRESA DEVE PROVIDENCIAR:</vt:lpstr>
      <vt:lpstr>A EMPRESA DEVE PROVIDENCIAR:</vt:lpstr>
      <vt:lpstr>A EMPRESA DEVE PROVIDENCIAR:</vt:lpstr>
      <vt:lpstr>A EMPRESA DEVE PROVIDENCIAR:</vt:lpstr>
      <vt:lpstr>A EMPRESA DEVE PROVIDENCIAR:</vt:lpstr>
      <vt:lpstr>DIREITOS DO TRABALHADOR – ENTRADA SEGURA</vt:lpstr>
      <vt:lpstr>DIREITOS DO TRABALHADOR – ENTRADA SEGURA</vt:lpstr>
      <vt:lpstr>DIREITOS DO TRABALHADOR - TREINAMENTO</vt:lpstr>
      <vt:lpstr>DEVERES DO TRABALHADOR:</vt:lpstr>
      <vt:lpstr>MEDIDAS DE SEGURANÇA – FOLHA DE PERMISSÃO DE ENTRADA</vt:lpstr>
      <vt:lpstr>MEDIDAS DE SEGURANÇA – SINALIZAÇÃO E ISOLAMENTO DA ÁREA</vt:lpstr>
      <vt:lpstr>MEDIDAS DE SEGURANÇA – SUPERVISOR DE ENTRADA</vt:lpstr>
      <vt:lpstr>MEDIDAS DE SEGURANÇA –  DESLIGAMENTO DE ENERGIA, TRAVA E SINALIZAÇÃO</vt:lpstr>
      <vt:lpstr>MEDIDAS DE SEGURANÇA – VIGIA</vt:lpstr>
      <vt:lpstr>MEDIDAS DE SEGURANÇA – TESTES DO AR</vt:lpstr>
      <vt:lpstr>MEDIDAS DE SEGURANÇA – TESTES DO AR</vt:lpstr>
      <vt:lpstr>MEDIDAS DE SEGURANÇA – VENTILAÇÃO</vt:lpstr>
      <vt:lpstr>MEDIDAS DE SEGURANÇA – VENTILAÇÃO</vt:lpstr>
      <vt:lpstr>MEDIDAS DE SEGURANÇA - EPI</vt:lpstr>
      <vt:lpstr>MEDIDAS DE SEGURANÇA - OBJETOS PROIBIDOS</vt:lpstr>
      <vt:lpstr>MEDIDAS DE SEGURANÇA - EQUIPAMENTOS ESPECIAIS</vt:lpstr>
      <vt:lpstr>MEDIDAS DE EMERGÊNCIA E RESGATE</vt:lpstr>
      <vt:lpstr>LEMBRE-SE SEMPRE</vt:lpstr>
      <vt:lpstr>Fotos de Resgate  em Espaços  Confinados:</vt:lpstr>
      <vt:lpstr>Fotos de Resgate  em Espaços  Confinados:</vt:lpstr>
      <vt:lpstr>Fotos de Resgate  em Espaços  Confinados:</vt:lpstr>
      <vt:lpstr>Apresentação do PowerPoint</vt:lpstr>
      <vt:lpstr>Dúvidas ?</vt:lpstr>
      <vt:lpstr>Bibliografia</vt:lpstr>
      <vt:lpstr>Trabalho em Espaço Confinado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Customer</dc:creator>
  <cp:lastModifiedBy>Admin</cp:lastModifiedBy>
  <cp:revision>1</cp:revision>
  <dcterms:created xsi:type="dcterms:W3CDTF">2023-06-14T12:19:20Z</dcterms:created>
  <dcterms:modified xsi:type="dcterms:W3CDTF">2023-06-14T12:26:59Z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2018-05-23T00:00:00Z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2023-06-14T00:00:00Z</vt:filetime>
  </property>
</Properties>
</file>